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92" r:id="rId3"/>
    <p:sldId id="291" r:id="rId4"/>
    <p:sldId id="289" r:id="rId5"/>
    <p:sldId id="282" r:id="rId6"/>
    <p:sldId id="28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90" r:id="rId19"/>
    <p:sldId id="287" r:id="rId20"/>
    <p:sldId id="285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DCF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A8A25-0909-40F5-B891-60605DE625A0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E172-3BBD-449F-90AB-E7A057A54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Linked lists generally preferred to arrays</a:t>
            </a:r>
          </a:p>
          <a:p>
            <a:pPr lvl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Dynamic space allocation</a:t>
            </a:r>
          </a:p>
          <a:p>
            <a:pPr lvl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Insertion of terms into documents easy</a:t>
            </a:r>
          </a:p>
          <a:p>
            <a:pPr lvl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Space overhead of pointers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1A4CF3-EF56-4C32-9381-C7462E1E52B4}" type="slidenum">
              <a:rPr lang="en-US" sz="11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100">
              <a:latin typeface="Lucida Sans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Document icons from free icon set: http://www.icojoy.com/articles/44/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A32ECC-F88D-42E4-A3DF-43113C5ECF6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BC0B-9EED-48ED-807F-03B61E2336C1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301A-9E94-4A32-8859-4652AF907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241C-5A3C-45A6-9BC1-7BBD188044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438400"/>
            <a:ext cx="61045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IR Models - </a:t>
            </a:r>
            <a:r>
              <a:rPr lang="en-IN" sz="540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Boolean</a:t>
            </a:r>
            <a:endParaRPr lang="en-US" sz="5400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Tokenization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Cut character sequence into word tokens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Normalization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Map text and query term to same form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ym typeface="Symbol" charset="2"/>
              </a:rPr>
              <a:t>U.S.A.</a:t>
            </a:r>
            <a:r>
              <a:rPr lang="en-US" dirty="0">
                <a:sym typeface="Symbol" charset="2"/>
              </a:rPr>
              <a:t> and </a:t>
            </a:r>
            <a:r>
              <a:rPr lang="en-US" b="1" i="1" dirty="0">
                <a:sym typeface="Symbol" charset="2"/>
              </a:rPr>
              <a:t>USA </a:t>
            </a:r>
            <a:r>
              <a:rPr lang="en-US" dirty="0">
                <a:sym typeface="Symbol" charset="2"/>
              </a:rPr>
              <a:t>to match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Stemming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different forms of a root to match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ym typeface="Symbol" charset="2"/>
              </a:rPr>
              <a:t>authorize</a:t>
            </a:r>
            <a:r>
              <a:rPr lang="en-US" dirty="0">
                <a:sym typeface="Symbol" charset="2"/>
              </a:rPr>
              <a:t>,</a:t>
            </a:r>
            <a:r>
              <a:rPr lang="en-US" b="1" i="1" dirty="0">
                <a:sym typeface="Symbol" charset="2"/>
              </a:rPr>
              <a:t> authorization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ym typeface="Symbol" charset="2"/>
              </a:rPr>
              <a:t>Stop words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ym typeface="Symbol" charset="2"/>
              </a:rPr>
              <a:t>omit very common words (or not)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>
                <a:sym typeface="Symbol" charset="2"/>
              </a:rPr>
              <a:t>the, a, to,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Indexer steps: Token sequence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34" charset="-128"/>
              </a:rPr>
              <a:t>Sequence of (Modified token, Document ID) pairs.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28600" y="4343400"/>
            <a:ext cx="283845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’ 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Doc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200400" y="4343400"/>
            <a:ext cx="3195638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So let it be with</a:t>
            </a:r>
          </a:p>
          <a:p>
            <a:pPr algn="ctr"/>
            <a:r>
              <a:rPr lang="en-US" dirty="0">
                <a:latin typeface="Arial" charset="0"/>
              </a:rPr>
              <a:t>Caesar. The noble</a:t>
            </a:r>
          </a:p>
          <a:p>
            <a:pPr algn="ctr"/>
            <a:r>
              <a:rPr lang="en-US" dirty="0">
                <a:latin typeface="Arial" charset="0"/>
              </a:rPr>
              <a:t>Brutus hath told you</a:t>
            </a:r>
          </a:p>
          <a:p>
            <a:pPr algn="ctr"/>
            <a:r>
              <a:rPr lang="en-US" dirty="0">
                <a:latin typeface="Arial" charset="0"/>
              </a:rPr>
              <a:t>Caesar was ambitious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Doc 2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7315200" y="1447800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2717460" imgH="10158730" progId="Excel.Sheet.8">
                  <p:embed/>
                </p:oleObj>
              </mc:Choice>
              <mc:Fallback>
                <p:oleObj name="Worksheet" r:id="rId3" imgW="2717460" imgH="1015873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319213" cy="49291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867400" y="39624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5105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Indexer step: Sort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5029200" y="1371600"/>
          <a:ext cx="1676400" cy="51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1211641" imgH="5768279" progId="Excel.Sheet.8">
                  <p:embed/>
                </p:oleObj>
              </mc:Choice>
              <mc:Fallback>
                <p:oleObj name="Worksheet" r:id="rId3" imgW="1211641" imgH="5768279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1676400" cy="51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2209800" y="1447800"/>
          <a:ext cx="1524000" cy="495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5" imgW="1190709" imgH="5353053" progId="Excel.Sheet.8">
                  <p:embed/>
                </p:oleObj>
              </mc:Choice>
              <mc:Fallback>
                <p:oleObj name="Worksheet" r:id="rId5" imgW="1190709" imgH="5353053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1524000" cy="495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3505200"/>
            <a:ext cx="10668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3200400" y="1600200"/>
            <a:ext cx="1981200" cy="914400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000" dirty="0">
                <a:latin typeface="Candara" pitchFamily="34" charset="0"/>
                <a:ea typeface="ＭＳ Ｐゴシック" charset="0"/>
                <a:cs typeface="ＭＳ Ｐゴシック" charset="0"/>
              </a:rPr>
              <a:t>Doc. frequency information is added</a:t>
            </a:r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/>
        </p:nvGraphicFramePr>
        <p:xfrm>
          <a:off x="1371600" y="1371600"/>
          <a:ext cx="16748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16748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1371600"/>
            <a:ext cx="3030538" cy="510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276600" y="3733800"/>
            <a:ext cx="1752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6172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-128"/>
              </a:rPr>
              <a:t>Query processing: AND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66C98F-8AB1-4F11-82C9-14F9F69C20FB}" type="slidenum">
              <a:rPr lang="en-US"/>
              <a:pPr/>
              <a:t>14</a:t>
            </a:fld>
            <a:endParaRPr lang="en-US"/>
          </a:p>
        </p:txBody>
      </p: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Arial Unicode MS" charset="0"/>
              </a:rPr>
              <a:t>Caesar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62088" y="5019675"/>
            <a:ext cx="6254750" cy="1000125"/>
            <a:chOff x="1462088" y="5019675"/>
            <a:chExt cx="6254750" cy="1000125"/>
          </a:xfrm>
        </p:grpSpPr>
        <p:sp>
          <p:nvSpPr>
            <p:cNvPr id="43013" name="Text Box 2058"/>
            <p:cNvSpPr txBox="1">
              <a:spLocks noChangeArrowheads="1"/>
            </p:cNvSpPr>
            <p:nvPr/>
          </p:nvSpPr>
          <p:spPr bwMode="auto">
            <a:xfrm>
              <a:off x="6878638" y="5019675"/>
              <a:ext cx="7032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128</a:t>
              </a:r>
            </a:p>
          </p:txBody>
        </p:sp>
        <p:sp>
          <p:nvSpPr>
            <p:cNvPr id="43014" name="Text Box 2065"/>
            <p:cNvSpPr txBox="1">
              <a:spLocks noChangeArrowheads="1"/>
            </p:cNvSpPr>
            <p:nvPr/>
          </p:nvSpPr>
          <p:spPr bwMode="auto">
            <a:xfrm>
              <a:off x="7183438" y="5553075"/>
              <a:ext cx="533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2" name="Group 2083"/>
            <p:cNvGrpSpPr>
              <a:grpSpLocks/>
            </p:cNvGrpSpPr>
            <p:nvPr/>
          </p:nvGrpSpPr>
          <p:grpSpPr bwMode="auto">
            <a:xfrm>
              <a:off x="2514600" y="5019675"/>
              <a:ext cx="647700" cy="466725"/>
              <a:chOff x="1584" y="3162"/>
              <a:chExt cx="408" cy="294"/>
            </a:xfrm>
          </p:grpSpPr>
          <p:sp>
            <p:nvSpPr>
              <p:cNvPr id="43056" name="Text Box 2052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3057" name="AutoShape 2066"/>
              <p:cNvCxnSpPr>
                <a:cxnSpLocks noChangeShapeType="1"/>
                <a:stCxn id="43056" idx="3"/>
                <a:endCxn id="43054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3" name="Group 2084"/>
            <p:cNvGrpSpPr>
              <a:grpSpLocks/>
            </p:cNvGrpSpPr>
            <p:nvPr/>
          </p:nvGrpSpPr>
          <p:grpSpPr bwMode="auto">
            <a:xfrm>
              <a:off x="3162300" y="5019675"/>
              <a:ext cx="668338" cy="466725"/>
              <a:chOff x="1992" y="3162"/>
              <a:chExt cx="421" cy="294"/>
            </a:xfrm>
          </p:grpSpPr>
          <p:sp>
            <p:nvSpPr>
              <p:cNvPr id="43054" name="Text Box 205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4</a:t>
                </a:r>
              </a:p>
            </p:txBody>
          </p:sp>
          <p:cxnSp>
            <p:nvCxnSpPr>
              <p:cNvPr id="43055" name="AutoShape 2067"/>
              <p:cNvCxnSpPr>
                <a:cxnSpLocks noChangeShapeType="1"/>
                <a:stCxn id="43054" idx="3"/>
                <a:endCxn id="43052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4" name="Group 2085"/>
            <p:cNvGrpSpPr>
              <a:grpSpLocks/>
            </p:cNvGrpSpPr>
            <p:nvPr/>
          </p:nvGrpSpPr>
          <p:grpSpPr bwMode="auto">
            <a:xfrm>
              <a:off x="3830638" y="5019675"/>
              <a:ext cx="609600" cy="466725"/>
              <a:chOff x="2413" y="3162"/>
              <a:chExt cx="384" cy="294"/>
            </a:xfrm>
          </p:grpSpPr>
          <p:sp>
            <p:nvSpPr>
              <p:cNvPr id="43052" name="Text Box 2054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3053" name="AutoShape 2068"/>
              <p:cNvCxnSpPr>
                <a:cxnSpLocks noChangeShapeType="1"/>
                <a:stCxn id="43052" idx="3"/>
                <a:endCxn id="43050" idx="1"/>
              </p:cNvCxnSpPr>
              <p:nvPr/>
            </p:nvCxnSpPr>
            <p:spPr bwMode="auto">
              <a:xfrm>
                <a:off x="2642" y="3309"/>
                <a:ext cx="1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5" name="Group 2086"/>
            <p:cNvGrpSpPr>
              <a:grpSpLocks/>
            </p:cNvGrpSpPr>
            <p:nvPr/>
          </p:nvGrpSpPr>
          <p:grpSpPr bwMode="auto">
            <a:xfrm>
              <a:off x="4440238" y="5019675"/>
              <a:ext cx="762000" cy="466725"/>
              <a:chOff x="2797" y="3162"/>
              <a:chExt cx="480" cy="294"/>
            </a:xfrm>
          </p:grpSpPr>
          <p:sp>
            <p:nvSpPr>
              <p:cNvPr id="43050" name="Text Box 2055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16</a:t>
                </a:r>
              </a:p>
            </p:txBody>
          </p:sp>
          <p:cxnSp>
            <p:nvCxnSpPr>
              <p:cNvPr id="43051" name="AutoShape 2069"/>
              <p:cNvCxnSpPr>
                <a:cxnSpLocks noChangeShapeType="1"/>
                <a:stCxn id="43050" idx="3"/>
                <a:endCxn id="43048" idx="1"/>
              </p:cNvCxnSpPr>
              <p:nvPr/>
            </p:nvCxnSpPr>
            <p:spPr bwMode="auto">
              <a:xfrm>
                <a:off x="3133" y="3309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6" name="Group 2087"/>
            <p:cNvGrpSpPr>
              <a:grpSpLocks/>
            </p:cNvGrpSpPr>
            <p:nvPr/>
          </p:nvGrpSpPr>
          <p:grpSpPr bwMode="auto">
            <a:xfrm>
              <a:off x="5202238" y="5019675"/>
              <a:ext cx="838200" cy="466725"/>
              <a:chOff x="3277" y="3162"/>
              <a:chExt cx="528" cy="294"/>
            </a:xfrm>
          </p:grpSpPr>
          <p:sp>
            <p:nvSpPr>
              <p:cNvPr id="43048" name="Text Box 2056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32</a:t>
                </a:r>
              </a:p>
            </p:txBody>
          </p:sp>
          <p:cxnSp>
            <p:nvCxnSpPr>
              <p:cNvPr id="43049" name="AutoShape 2070"/>
              <p:cNvCxnSpPr>
                <a:cxnSpLocks noChangeShapeType="1"/>
                <a:stCxn id="43048" idx="3"/>
                <a:endCxn id="43046" idx="1"/>
              </p:cNvCxnSpPr>
              <p:nvPr/>
            </p:nvCxnSpPr>
            <p:spPr bwMode="auto">
              <a:xfrm>
                <a:off x="3613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7" name="Group 2088"/>
            <p:cNvGrpSpPr>
              <a:grpSpLocks/>
            </p:cNvGrpSpPr>
            <p:nvPr/>
          </p:nvGrpSpPr>
          <p:grpSpPr bwMode="auto">
            <a:xfrm>
              <a:off x="6040438" y="5019675"/>
              <a:ext cx="838200" cy="466725"/>
              <a:chOff x="3805" y="3162"/>
              <a:chExt cx="528" cy="294"/>
            </a:xfrm>
          </p:grpSpPr>
          <p:sp>
            <p:nvSpPr>
              <p:cNvPr id="43046" name="Text Box 2057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64</a:t>
                </a:r>
              </a:p>
            </p:txBody>
          </p:sp>
          <p:cxnSp>
            <p:nvCxnSpPr>
              <p:cNvPr id="43047" name="AutoShape 2071"/>
              <p:cNvCxnSpPr>
                <a:cxnSpLocks noChangeShapeType="1"/>
                <a:stCxn id="43046" idx="3"/>
                <a:endCxn id="43013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8" name="Group 2089"/>
            <p:cNvGrpSpPr>
              <a:grpSpLocks/>
            </p:cNvGrpSpPr>
            <p:nvPr/>
          </p:nvGrpSpPr>
          <p:grpSpPr bwMode="auto">
            <a:xfrm>
              <a:off x="2535238" y="5553075"/>
              <a:ext cx="647700" cy="466725"/>
              <a:chOff x="1597" y="3498"/>
              <a:chExt cx="408" cy="294"/>
            </a:xfrm>
          </p:grpSpPr>
          <p:sp>
            <p:nvSpPr>
              <p:cNvPr id="43044" name="Text Box 2072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3045" name="AutoShape 2073"/>
              <p:cNvCxnSpPr>
                <a:cxnSpLocks noChangeShapeType="1"/>
                <a:stCxn id="43044" idx="3"/>
                <a:endCxn id="43042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9" name="Group 2090"/>
            <p:cNvGrpSpPr>
              <a:grpSpLocks/>
            </p:cNvGrpSpPr>
            <p:nvPr/>
          </p:nvGrpSpPr>
          <p:grpSpPr bwMode="auto">
            <a:xfrm>
              <a:off x="3182938" y="5553075"/>
              <a:ext cx="647700" cy="466725"/>
              <a:chOff x="2005" y="3498"/>
              <a:chExt cx="408" cy="294"/>
            </a:xfrm>
          </p:grpSpPr>
          <p:sp>
            <p:nvSpPr>
              <p:cNvPr id="43042" name="Text Box 2059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3043" name="AutoShape 2074"/>
              <p:cNvCxnSpPr>
                <a:cxnSpLocks noChangeShapeType="1"/>
                <a:stCxn id="43042" idx="3"/>
                <a:endCxn id="43040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0" name="Group 2091"/>
            <p:cNvGrpSpPr>
              <a:grpSpLocks/>
            </p:cNvGrpSpPr>
            <p:nvPr/>
          </p:nvGrpSpPr>
          <p:grpSpPr bwMode="auto">
            <a:xfrm>
              <a:off x="3830638" y="5553075"/>
              <a:ext cx="630237" cy="466725"/>
              <a:chOff x="2413" y="3498"/>
              <a:chExt cx="397" cy="294"/>
            </a:xfrm>
          </p:grpSpPr>
          <p:sp>
            <p:nvSpPr>
              <p:cNvPr id="43040" name="Text Box 206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3041" name="AutoShape 2075"/>
              <p:cNvCxnSpPr>
                <a:cxnSpLocks noChangeShapeType="1"/>
                <a:stCxn id="43040" idx="3"/>
                <a:endCxn id="43038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1" name="Group 2092"/>
            <p:cNvGrpSpPr>
              <a:grpSpLocks/>
            </p:cNvGrpSpPr>
            <p:nvPr/>
          </p:nvGrpSpPr>
          <p:grpSpPr bwMode="auto">
            <a:xfrm>
              <a:off x="4460875" y="5553075"/>
              <a:ext cx="606425" cy="466725"/>
              <a:chOff x="2810" y="3498"/>
              <a:chExt cx="382" cy="294"/>
            </a:xfrm>
          </p:grpSpPr>
          <p:sp>
            <p:nvSpPr>
              <p:cNvPr id="43038" name="Text Box 2061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3039" name="AutoShape 2076"/>
              <p:cNvCxnSpPr>
                <a:cxnSpLocks noChangeShapeType="1"/>
                <a:stCxn id="43038" idx="3"/>
                <a:endCxn id="43036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2" name="Group 2093"/>
            <p:cNvGrpSpPr>
              <a:grpSpLocks/>
            </p:cNvGrpSpPr>
            <p:nvPr/>
          </p:nvGrpSpPr>
          <p:grpSpPr bwMode="auto">
            <a:xfrm>
              <a:off x="5067300" y="5553075"/>
              <a:ext cx="592138" cy="466725"/>
              <a:chOff x="3192" y="3498"/>
              <a:chExt cx="373" cy="294"/>
            </a:xfrm>
          </p:grpSpPr>
          <p:sp>
            <p:nvSpPr>
              <p:cNvPr id="43036" name="Text Box 2062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3037" name="AutoShape 2077"/>
              <p:cNvCxnSpPr>
                <a:cxnSpLocks noChangeShapeType="1"/>
                <a:stCxn id="43036" idx="3"/>
                <a:endCxn id="43034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3" name="Group 2094"/>
            <p:cNvGrpSpPr>
              <a:grpSpLocks/>
            </p:cNvGrpSpPr>
            <p:nvPr/>
          </p:nvGrpSpPr>
          <p:grpSpPr bwMode="auto">
            <a:xfrm>
              <a:off x="5659438" y="5553075"/>
              <a:ext cx="762000" cy="466725"/>
              <a:chOff x="3565" y="3498"/>
              <a:chExt cx="480" cy="294"/>
            </a:xfrm>
          </p:grpSpPr>
          <p:sp>
            <p:nvSpPr>
              <p:cNvPr id="43034" name="Text Box 2063"/>
              <p:cNvSpPr txBox="1">
                <a:spLocks noChangeArrowheads="1"/>
              </p:cNvSpPr>
              <p:nvPr/>
            </p:nvSpPr>
            <p:spPr bwMode="auto">
              <a:xfrm>
                <a:off x="356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13</a:t>
                </a:r>
              </a:p>
            </p:txBody>
          </p:sp>
          <p:cxnSp>
            <p:nvCxnSpPr>
              <p:cNvPr id="43035" name="AutoShape 2078"/>
              <p:cNvCxnSpPr>
                <a:cxnSpLocks noChangeShapeType="1"/>
                <a:stCxn id="43034" idx="3"/>
                <a:endCxn id="43032" idx="1"/>
              </p:cNvCxnSpPr>
              <p:nvPr/>
            </p:nvCxnSpPr>
            <p:spPr bwMode="auto">
              <a:xfrm>
                <a:off x="390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4" name="Group 2095"/>
            <p:cNvGrpSpPr>
              <a:grpSpLocks/>
            </p:cNvGrpSpPr>
            <p:nvPr/>
          </p:nvGrpSpPr>
          <p:grpSpPr bwMode="auto">
            <a:xfrm>
              <a:off x="6421438" y="5553075"/>
              <a:ext cx="762000" cy="466725"/>
              <a:chOff x="4045" y="3498"/>
              <a:chExt cx="480" cy="294"/>
            </a:xfrm>
          </p:grpSpPr>
          <p:sp>
            <p:nvSpPr>
              <p:cNvPr id="43032" name="Text Box 2064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3033" name="AutoShape 2079"/>
              <p:cNvCxnSpPr>
                <a:cxnSpLocks noChangeShapeType="1"/>
                <a:stCxn id="43032" idx="3"/>
                <a:endCxn id="43014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43030" name="AutoShape 2082"/>
            <p:cNvSpPr>
              <a:spLocks noChangeArrowheads="1"/>
            </p:cNvSpPr>
            <p:nvPr/>
          </p:nvSpPr>
          <p:spPr bwMode="auto">
            <a:xfrm rot="10800000">
              <a:off x="1462088" y="5305425"/>
              <a:ext cx="976312" cy="485775"/>
            </a:xfrm>
            <a:prstGeom prst="notchedRightArrow">
              <a:avLst>
                <a:gd name="adj1" fmla="val 50000"/>
                <a:gd name="adj2" fmla="val 5024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2000" y="2209800"/>
            <a:ext cx="4038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b="1" dirty="0">
              <a:solidFill>
                <a:schemeClr val="tx1"/>
              </a:solidFill>
              <a:latin typeface="Calibri" charset="0"/>
              <a:ea typeface="ＭＳ Ｐゴシック" charset="-128"/>
            </a:endParaRPr>
          </a:p>
          <a:p>
            <a:pPr marL="90488" lvl="1"/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Locate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Brutus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in the Dictionary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;</a:t>
            </a:r>
          </a:p>
          <a:p>
            <a:pPr marL="90488" lvl="2" indent="-90488"/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 Retrieve its postings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2000" y="3810000"/>
            <a:ext cx="4038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 indent="-457200"/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Merge” the two postings: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62000" y="2971800"/>
            <a:ext cx="4038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endParaRPr lang="en-US" sz="2000" b="1" dirty="0">
              <a:solidFill>
                <a:schemeClr val="tx1"/>
              </a:solidFill>
              <a:latin typeface="Calibri" charset="0"/>
              <a:ea typeface="ＭＳ Ｐゴシック" charset="-128"/>
            </a:endParaRPr>
          </a:p>
          <a:p>
            <a:pPr lvl="1" indent="-366713"/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Locate </a:t>
            </a:r>
            <a:r>
              <a:rPr lang="en-US" sz="2000" b="1" i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Caesar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in the Dictionary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;</a:t>
            </a:r>
          </a:p>
          <a:p>
            <a:pPr marL="90488" lvl="2"/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Retrieve its postings.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0" y="1371600"/>
            <a:ext cx="4038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Consider processing the query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:</a:t>
            </a:r>
          </a:p>
          <a:p>
            <a:pPr lvl="1"/>
            <a:r>
              <a:rPr lang="en-US" sz="2000" b="1" i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Brutus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AND</a:t>
            </a:r>
            <a:r>
              <a:rPr lang="en-US" sz="2000" b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Caesar</a:t>
            </a:r>
            <a:endParaRPr lang="en-US" sz="2000" b="1" dirty="0">
              <a:solidFill>
                <a:schemeClr val="tx1"/>
              </a:solidFill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8" grpId="0" build="allAtOnce"/>
      <p:bldP spid="43029" grpId="0" build="allAtOnce"/>
      <p:bldP spid="50" grpId="0" build="allAtOnce" animBg="1"/>
      <p:bldP spid="51" grpId="0" build="allAtOnce" animBg="1"/>
      <p:bldP spid="52" grpId="0" build="allAtOnce" animBg="1"/>
      <p:bldP spid="53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09600" y="1600200"/>
            <a:ext cx="8077200" cy="84296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-128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8127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dirty="0">
                <a:latin typeface="Calibri" charset="0"/>
                <a:ea typeface="ＭＳ Ｐゴシック" charset="-128"/>
              </a:rPr>
              <a:t>    </a:t>
            </a:r>
            <a:r>
              <a:rPr lang="en-US" sz="2800" dirty="0">
                <a:latin typeface="Calibri" charset="0"/>
                <a:ea typeface="ＭＳ Ｐゴシック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B2056D-2492-42EE-9552-511CCB52AF5D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3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5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6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7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8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  <p:grpSp>
            <p:nvGrpSpPr>
              <p:cNvPr id="9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</p:spPr>
            </p:cxnSp>
          </p:grpSp>
        </p:grpSp>
        <p:grpSp>
          <p:nvGrpSpPr>
            <p:cNvPr id="10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2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3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82" y="3962400"/>
            <a:ext cx="606426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3810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685801" y="3733800"/>
            <a:ext cx="668337" cy="466725"/>
            <a:chOff x="432" y="3354"/>
            <a:chExt cx="421" cy="294"/>
          </a:xfrm>
        </p:grpSpPr>
        <p:cxnSp>
          <p:nvCxnSpPr>
            <p:cNvPr id="44059" name="AutoShape 50"/>
            <p:cNvCxnSpPr>
              <a:cxnSpLocks noChangeShapeType="1"/>
            </p:cNvCxnSpPr>
            <p:nvPr/>
          </p:nvCxnSpPr>
          <p:spPr bwMode="auto">
            <a:xfrm>
              <a:off x="432" y="3498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624" y="3354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Unicode MS" charset="0"/>
                </a:rPr>
                <a:t>8</a:t>
              </a:r>
            </a:p>
          </p:txBody>
        </p:sp>
      </p:grp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7239000" cy="9445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 charset="0"/>
                <a:ea typeface="ＭＳ Ｐゴシック" charset="-128"/>
              </a:rPr>
              <a:t>Intersecting two postings lists</a:t>
            </a:r>
            <a:br>
              <a:rPr lang="en-US" sz="3600" dirty="0">
                <a:solidFill>
                  <a:srgbClr val="C00000"/>
                </a:solidFill>
                <a:latin typeface="Calibri" charset="0"/>
                <a:ea typeface="ＭＳ Ｐゴシック" charset="-128"/>
              </a:rPr>
            </a:br>
            <a:r>
              <a:rPr lang="en-US" sz="3600" dirty="0">
                <a:solidFill>
                  <a:srgbClr val="C00000"/>
                </a:solidFill>
                <a:latin typeface="Calibri" charset="0"/>
                <a:ea typeface="ＭＳ Ｐゴシック" charset="-128"/>
              </a:rPr>
              <a:t>(a “merge” 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94771D-57D0-47FD-940F-A066336230EA}" type="slidenum">
              <a:rPr lang="en-US"/>
              <a:pPr/>
              <a:t>16</a:t>
            </a:fld>
            <a:endParaRPr lang="en-US"/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248400" cy="3962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Conjunctive Query – Multiple terms </a:t>
            </a:r>
            <a:br>
              <a:rPr lang="en-IN" sz="3600" dirty="0">
                <a:solidFill>
                  <a:srgbClr val="C00000"/>
                </a:solidFill>
              </a:rPr>
            </a:br>
            <a:r>
              <a:rPr lang="en-IN" sz="3600" dirty="0">
                <a:solidFill>
                  <a:srgbClr val="C00000"/>
                </a:solidFill>
              </a:rPr>
              <a:t> </a:t>
            </a:r>
            <a:r>
              <a:rPr lang="en-IN" sz="2700" dirty="0">
                <a:solidFill>
                  <a:srgbClr val="C00000"/>
                </a:solidFill>
              </a:rPr>
              <a:t>Query Optimisation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447800"/>
            <a:ext cx="5320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0000FF"/>
                </a:solidFill>
                <a:latin typeface="Candara" pitchFamily="34" charset="0"/>
              </a:rPr>
              <a:t>Brutus AND Caesar AND </a:t>
            </a:r>
            <a:r>
              <a:rPr lang="en-IN" sz="2800" dirty="0" err="1">
                <a:solidFill>
                  <a:srgbClr val="0000FF"/>
                </a:solidFill>
                <a:latin typeface="Candara" pitchFamily="34" charset="0"/>
              </a:rPr>
              <a:t>Calpurnia</a:t>
            </a:r>
            <a:endParaRPr lang="en-IN" sz="2800" dirty="0">
              <a:solidFill>
                <a:srgbClr val="0000FF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209800"/>
            <a:ext cx="411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order of execution   ??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30480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Process terms in increasing document frequency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733800"/>
            <a:ext cx="5652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0000FF"/>
                </a:solidFill>
                <a:latin typeface="Candara" pitchFamily="34" charset="0"/>
              </a:rPr>
              <a:t>(</a:t>
            </a:r>
            <a:r>
              <a:rPr lang="en-IN" sz="2800" dirty="0" err="1">
                <a:solidFill>
                  <a:srgbClr val="0000FF"/>
                </a:solidFill>
                <a:latin typeface="Candara" pitchFamily="34" charset="0"/>
              </a:rPr>
              <a:t>Calpurnia</a:t>
            </a:r>
            <a:r>
              <a:rPr lang="en-IN" sz="2800" dirty="0">
                <a:solidFill>
                  <a:srgbClr val="0000FF"/>
                </a:solidFill>
                <a:latin typeface="Candara" pitchFamily="34" charset="0"/>
              </a:rPr>
              <a:t>  AND Brutus) AND Caesar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48200"/>
            <a:ext cx="6477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6" grpId="0" build="allAtOnce"/>
      <p:bldP spid="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68580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Algorithm for conjunctive queries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93748" cy="2971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 queries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295400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Candara" pitchFamily="34" charset="0"/>
              </a:rPr>
              <a:t>        </a:t>
            </a:r>
            <a:r>
              <a:rPr lang="en-IN" sz="2800" b="1" dirty="0">
                <a:solidFill>
                  <a:srgbClr val="0000FF"/>
                </a:solidFill>
                <a:latin typeface="Candara" pitchFamily="34" charset="0"/>
              </a:rPr>
              <a:t>text OR data OR image</a:t>
            </a:r>
          </a:p>
          <a:p>
            <a:endParaRPr lang="en-IN" sz="2800" dirty="0">
              <a:latin typeface="Candara" pitchFamily="34" charset="0"/>
            </a:endParaRPr>
          </a:p>
          <a:p>
            <a:r>
              <a:rPr lang="en-IN" sz="2800" dirty="0">
                <a:latin typeface="Candara" pitchFamily="34" charset="0"/>
              </a:rPr>
              <a:t>• The terms can be processed simultaneously: when merging inverted lists, documents are included only once</a:t>
            </a:r>
          </a:p>
          <a:p>
            <a:r>
              <a:rPr lang="en-IN" sz="2800" dirty="0">
                <a:latin typeface="Candara" pitchFamily="34" charset="0"/>
              </a:rPr>
              <a:t>– text: &lt;8; 1, 4, 8, 12, 16, 20, 21, 30&gt;</a:t>
            </a:r>
          </a:p>
          <a:p>
            <a:r>
              <a:rPr lang="en-IN" sz="2800" dirty="0">
                <a:latin typeface="Candara" pitchFamily="34" charset="0"/>
              </a:rPr>
              <a:t>– data: &lt;12; 2,4,7,8,10,12,13,15,19,20,21,28&gt;</a:t>
            </a:r>
          </a:p>
          <a:p>
            <a:r>
              <a:rPr lang="en-IN" sz="2800" dirty="0">
                <a:latin typeface="Candara" pitchFamily="34" charset="0"/>
              </a:rPr>
              <a:t>– image: &lt;5; 4,5,9,11,12&gt;</a:t>
            </a:r>
          </a:p>
          <a:p>
            <a:r>
              <a:rPr lang="en-IN" sz="2800" dirty="0">
                <a:latin typeface="Candara" pitchFamily="34" charset="0"/>
              </a:rPr>
              <a:t>• answer: &lt;18;1,2,4,5,7,8,9,10,11,12,13,15,16,19,20,21,28,30&gt;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41148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Retrieval models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906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en-US" i="1" dirty="0">
                <a:solidFill>
                  <a:srgbClr val="FF3300"/>
                </a:solidFill>
              </a:rPr>
              <a:t>              exact-match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rgbClr val="FF3300"/>
                </a:solidFill>
              </a:rPr>
              <a:t>best-match</a:t>
            </a:r>
            <a:r>
              <a:rPr lang="en-US" altLang="en-US" dirty="0"/>
              <a:t> retrieval 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altLang="en-US" dirty="0"/>
              <a:t> Exact-match </a:t>
            </a:r>
          </a:p>
          <a:p>
            <a:pPr lvl="1">
              <a:buClr>
                <a:srgbClr val="C00000"/>
              </a:buClr>
              <a:buSzPct val="75000"/>
              <a:buFont typeface="Wingdings" pitchFamily="2" charset="2"/>
              <a:buChar char="§"/>
            </a:pPr>
            <a:r>
              <a:rPr lang="en-US" altLang="en-US" dirty="0"/>
              <a:t>query specifies precise retrieval criteria every document either matches or fails to match query</a:t>
            </a:r>
          </a:p>
          <a:p>
            <a:pPr lvl="1">
              <a:buClr>
                <a:srgbClr val="C00000"/>
              </a:buClr>
              <a:buSzPct val="75000"/>
              <a:buFont typeface="Wingdings" pitchFamily="2" charset="2"/>
              <a:buChar char="§"/>
            </a:pPr>
            <a:r>
              <a:rPr lang="en-US" altLang="en-US" dirty="0"/>
              <a:t>result is a set of documents 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altLang="en-US" dirty="0"/>
              <a:t>Best-match </a:t>
            </a:r>
          </a:p>
          <a:p>
            <a:pPr lvl="1">
              <a:buClr>
                <a:srgbClr val="C00000"/>
              </a:buClr>
              <a:buSzPct val="75000"/>
              <a:buFont typeface="Wingdings" pitchFamily="2" charset="2"/>
              <a:buChar char="§"/>
            </a:pPr>
            <a:r>
              <a:rPr lang="en-US" altLang="en-US" dirty="0"/>
              <a:t>query describes good or “best” matching document</a:t>
            </a:r>
          </a:p>
          <a:p>
            <a:pPr lvl="1">
              <a:buClr>
                <a:srgbClr val="C00000"/>
              </a:buClr>
              <a:buSzPct val="75000"/>
              <a:buFont typeface="Wingdings" pitchFamily="2" charset="2"/>
              <a:buChar char="§"/>
            </a:pPr>
            <a:r>
              <a:rPr lang="en-US" altLang="en-US" dirty="0"/>
              <a:t>result is ranked list of documents </a:t>
            </a:r>
          </a:p>
          <a:p>
            <a:pPr lvl="1">
              <a:buClr>
                <a:srgbClr val="C00000"/>
              </a:buClr>
              <a:buSzPct val="75000"/>
              <a:buFont typeface="Wingdings" pitchFamily="2" charset="2"/>
              <a:buChar char="§"/>
            </a:pPr>
            <a:r>
              <a:rPr lang="en-US" altLang="en-US" dirty="0"/>
              <a:t>result may include estimate of quality </a:t>
            </a:r>
          </a:p>
          <a:p>
            <a:pPr>
              <a:buClr>
                <a:srgbClr val="C00000"/>
              </a:buClr>
              <a:buSzPct val="75000"/>
              <a:buFont typeface="Wingdings" pitchFamily="2" charset="2"/>
              <a:buChar char="Ø"/>
            </a:pPr>
            <a:r>
              <a:rPr lang="en-US" altLang="en-US" dirty="0"/>
              <a:t>Best-match models: better retrieval effectiveness </a:t>
            </a:r>
          </a:p>
          <a:p>
            <a:pPr lvl="1">
              <a:buClr>
                <a:srgbClr val="C00000"/>
              </a:buClr>
              <a:buSzPct val="77000"/>
              <a:buFont typeface="Wingdings" pitchFamily="2" charset="2"/>
              <a:buChar char="§"/>
            </a:pPr>
            <a:r>
              <a:rPr lang="en-US" altLang="en-US" dirty="0"/>
              <a:t>good documents appear at top of ranking</a:t>
            </a:r>
          </a:p>
          <a:p>
            <a:pPr lvl="1">
              <a:buClr>
                <a:srgbClr val="C00000"/>
              </a:buClr>
              <a:buSzPct val="77000"/>
              <a:buFont typeface="Wingdings" pitchFamily="2" charset="2"/>
              <a:buChar char="§"/>
            </a:pPr>
            <a:r>
              <a:rPr lang="en-US" altLang="en-US" dirty="0"/>
              <a:t>but efficiency is better in exact match (e.g., Boolean)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50292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C00000"/>
                </a:solidFill>
                <a:latin typeface="Candara" pitchFamily="34" charset="0"/>
              </a:rPr>
              <a:t>More general queries</a:t>
            </a:r>
            <a:br>
              <a:rPr lang="en-IN" dirty="0">
                <a:solidFill>
                  <a:srgbClr val="C00000"/>
                </a:solidFill>
                <a:latin typeface="Candara" pitchFamily="34" charset="0"/>
              </a:rPr>
            </a:br>
            <a:endParaRPr lang="en-IN" dirty="0">
              <a:solidFill>
                <a:srgbClr val="C00000"/>
              </a:solidFill>
              <a:latin typeface="Candar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Candara" pitchFamily="34" charset="0"/>
              </a:rPr>
              <a:t>• All Boolean queries can be transformed into a conjunction of disjunctions</a:t>
            </a:r>
          </a:p>
          <a:p>
            <a:endParaRPr lang="en-IN" sz="2400" dirty="0">
              <a:latin typeface="Candara" pitchFamily="34" charset="0"/>
            </a:endParaRPr>
          </a:p>
          <a:p>
            <a:pPr algn="just"/>
            <a:r>
              <a:rPr lang="en-IN" sz="2400" dirty="0">
                <a:latin typeface="Candara" pitchFamily="34" charset="0"/>
              </a:rPr>
              <a:t>• ”(information AND (retrieval OR indexing)) OR ((text OR data) AND (compression OR compaction))”</a:t>
            </a:r>
          </a:p>
          <a:p>
            <a:endParaRPr lang="en-IN" sz="2400" dirty="0">
              <a:latin typeface="Candara" pitchFamily="34" charset="0"/>
            </a:endParaRPr>
          </a:p>
          <a:p>
            <a:pPr algn="just"/>
            <a:r>
              <a:rPr lang="en-IN" sz="2400" dirty="0">
                <a:latin typeface="Candara" pitchFamily="34" charset="0"/>
              </a:rPr>
              <a:t>•”(</a:t>
            </a: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information OR text OR data) </a:t>
            </a:r>
            <a:r>
              <a:rPr lang="en-IN" sz="2400" dirty="0">
                <a:latin typeface="Candara" pitchFamily="34" charset="0"/>
              </a:rPr>
              <a:t>AND (</a:t>
            </a: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retrieval OR indexing OR text OR data)</a:t>
            </a:r>
            <a:r>
              <a:rPr lang="en-IN" sz="2400" dirty="0">
                <a:latin typeface="Candara" pitchFamily="34" charset="0"/>
              </a:rPr>
              <a:t> AND </a:t>
            </a: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(information OR compression OR compaction) </a:t>
            </a:r>
            <a:r>
              <a:rPr lang="en-IN" sz="2400" dirty="0">
                <a:latin typeface="Candara" pitchFamily="34" charset="0"/>
              </a:rPr>
              <a:t>AND</a:t>
            </a: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 (retrieval OR indexing OR compression OR compaction)”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4864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ndara" pitchFamily="34" charset="0"/>
              </a:rPr>
              <a:t>(</a:t>
            </a:r>
            <a:r>
              <a:rPr lang="en-IN" sz="2000" dirty="0">
                <a:solidFill>
                  <a:srgbClr val="0000FF"/>
                </a:solidFill>
                <a:latin typeface="Candara" pitchFamily="34" charset="0"/>
              </a:rPr>
              <a:t>A and B) or (C and D) = (A or C) and (B or C) and (A or D) and (B or D</a:t>
            </a:r>
            <a:r>
              <a:rPr lang="en-IN" sz="2000" dirty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‘Not’ Queries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andara" pitchFamily="34" charset="0"/>
              </a:rPr>
              <a:t>NOT queries cannot be on their own, they are actually AND NOT queries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ndara" pitchFamily="34" charset="0"/>
              </a:rPr>
              <a:t>• ”text AND NOT data”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– text: &lt;8; 1, 4, 8, 12, 16, 20, 21, 30&gt;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– data: &lt;12; 2,4,7,8,10,12,13,15,19,20,21,28&gt;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ndara" pitchFamily="34" charset="0"/>
              </a:rPr>
              <a:t>• We first compute ”text AND data”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  – &lt;4,8,12,20,21&gt;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ndara" pitchFamily="34" charset="0"/>
              </a:rPr>
              <a:t>• We merge the inverted lists of the term ”text” and ”text AND data” in such a way that we remove documents that appear in both lists    </a:t>
            </a:r>
            <a:r>
              <a:rPr lang="en-IN" sz="2400" dirty="0">
                <a:solidFill>
                  <a:srgbClr val="0000FF"/>
                </a:solidFill>
                <a:latin typeface="Candara" pitchFamily="34" charset="0"/>
              </a:rPr>
              <a:t>– &lt;1,16,30&gt;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086600" cy="27432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0000FF"/>
              </a:buClr>
              <a:buSzPct val="68000"/>
              <a:buFont typeface="Wingdings" pitchFamily="2" charset="2"/>
              <a:buChar char="v"/>
            </a:pPr>
            <a:r>
              <a:rPr lang="en-IN" dirty="0"/>
              <a:t>  </a:t>
            </a:r>
            <a:r>
              <a:rPr lang="en-IN" dirty="0">
                <a:latin typeface="Candara" pitchFamily="34" charset="0"/>
              </a:rPr>
              <a:t>Boolean model  -  exact match</a:t>
            </a:r>
          </a:p>
          <a:p>
            <a:pPr>
              <a:buClr>
                <a:srgbClr val="0000FF"/>
              </a:buClr>
              <a:buSzPct val="68000"/>
              <a:buFont typeface="Wingdings" pitchFamily="2" charset="2"/>
              <a:buChar char="v"/>
            </a:pPr>
            <a:endParaRPr lang="en-IN" dirty="0">
              <a:latin typeface="Candara" pitchFamily="34" charset="0"/>
            </a:endParaRPr>
          </a:p>
          <a:p>
            <a:pPr>
              <a:buClr>
                <a:srgbClr val="0000FF"/>
              </a:buClr>
              <a:buSzPct val="68000"/>
              <a:buFont typeface="Wingdings" pitchFamily="2" charset="2"/>
              <a:buChar char="v"/>
            </a:pPr>
            <a:r>
              <a:rPr lang="en-IN" dirty="0">
                <a:latin typeface="Candara" pitchFamily="34" charset="0"/>
              </a:rPr>
              <a:t>  Statistical models  - </a:t>
            </a:r>
            <a:r>
              <a:rPr lang="en-US" dirty="0">
                <a:latin typeface="Candara" pitchFamily="34" charset="0"/>
              </a:rPr>
              <a:t>best match</a:t>
            </a:r>
            <a:endParaRPr lang="en-IN" dirty="0">
              <a:latin typeface="Candara" pitchFamily="34" charset="0"/>
            </a:endParaRPr>
          </a:p>
          <a:p>
            <a:pPr indent="104775">
              <a:buClr>
                <a:srgbClr val="C00000"/>
              </a:buClr>
              <a:buSzPct val="60000"/>
              <a:buFont typeface="Wingdings" pitchFamily="2" charset="2"/>
              <a:buChar char="Ø"/>
            </a:pPr>
            <a:r>
              <a:rPr lang="en-IN" dirty="0">
                <a:latin typeface="Candara" pitchFamily="34" charset="0"/>
              </a:rPr>
              <a:t>  </a:t>
            </a:r>
            <a:r>
              <a:rPr lang="en-IN" sz="2400" dirty="0">
                <a:latin typeface="Candara" pitchFamily="34" charset="0"/>
              </a:rPr>
              <a:t>Vector Space model</a:t>
            </a:r>
          </a:p>
          <a:p>
            <a:pPr indent="104775">
              <a:buClr>
                <a:srgbClr val="C00000"/>
              </a:buClr>
              <a:buSzPct val="60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   Probabilistic model</a:t>
            </a:r>
          </a:p>
          <a:p>
            <a:pPr>
              <a:buClr>
                <a:srgbClr val="0000FF"/>
              </a:buClr>
              <a:buSzPct val="68000"/>
              <a:buFont typeface="Wingdings" pitchFamily="2" charset="2"/>
              <a:buChar char="v"/>
            </a:pPr>
            <a:endParaRPr lang="en-IN" dirty="0">
              <a:latin typeface="Candara" pitchFamily="34" charset="0"/>
            </a:endParaRPr>
          </a:p>
          <a:p>
            <a:pPr>
              <a:buClr>
                <a:srgbClr val="0000FF"/>
              </a:buClr>
              <a:buSzPct val="68000"/>
              <a:buFont typeface="Wingdings" pitchFamily="2" charset="2"/>
              <a:buChar char="v"/>
            </a:pPr>
            <a:r>
              <a:rPr lang="en-IN" dirty="0">
                <a:latin typeface="Candara" pitchFamily="34" charset="0"/>
              </a:rPr>
              <a:t>  Language models - </a:t>
            </a:r>
            <a:r>
              <a:rPr lang="en-US" dirty="0">
                <a:latin typeface="Candara" pitchFamily="34" charset="0"/>
              </a:rPr>
              <a:t>best match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324600" cy="8683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Information Retrieval models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724400" cy="868362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Boolean Model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696200" cy="4800600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andara" pitchFamily="34" charset="0"/>
              </a:rPr>
              <a:t>Boolean model is arguably the simplest model to base an information retrieval system on.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andara" pitchFamily="34" charset="0"/>
              </a:rPr>
              <a:t>Query is in the form of a Boolean expression of terms - terms are combined with the operators AND, OR, and NOT.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andara" pitchFamily="34" charset="0"/>
              </a:rPr>
              <a:t>Primary commercial retrieval tool for 3 decades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andara" pitchFamily="34" charset="0"/>
              </a:rPr>
              <a:t>Many search systems you still use are Boolean: Email, library catalog, Mac OS X Spotlight, </a:t>
            </a:r>
            <a:r>
              <a:rPr lang="en-US" sz="2400" dirty="0" err="1">
                <a:latin typeface="Candara" pitchFamily="34" charset="0"/>
              </a:rPr>
              <a:t>WestLaw</a:t>
            </a:r>
            <a:r>
              <a:rPr lang="en-US" sz="2400" dirty="0">
                <a:latin typeface="Candara" pitchFamily="34" charset="0"/>
              </a:rPr>
              <a:t>- legal SE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andara" pitchFamily="34" charset="0"/>
              </a:rPr>
              <a:t>The model views each document as just a set of words – presence/absence of words in documents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sz="2400" dirty="0">
                <a:latin typeface="Candara" pitchFamily="34" charset="0"/>
              </a:rPr>
              <a:t>Is precise: Document matches condition or not</a:t>
            </a:r>
          </a:p>
          <a:p>
            <a:pPr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Representation – TD matrix ?</a:t>
            </a:r>
            <a:endParaRPr lang="en-US" sz="2400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200400" cy="685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Big data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447800"/>
            <a:ext cx="816222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SzPct val="91000"/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2400" dirty="0">
                <a:latin typeface="Candara" pitchFamily="34" charset="0"/>
              </a:rPr>
              <a:t>Term-document matrix is very sparse</a:t>
            </a:r>
          </a:p>
          <a:p>
            <a:pPr>
              <a:buClr>
                <a:srgbClr val="C00000"/>
              </a:buClr>
              <a:buSzPct val="91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 Contains no more than one billion 1s.</a:t>
            </a:r>
          </a:p>
          <a:p>
            <a:pPr>
              <a:buClr>
                <a:srgbClr val="C00000"/>
              </a:buClr>
              <a:buSzPct val="91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 Better representation: only represent the things that do occur</a:t>
            </a:r>
          </a:p>
          <a:p>
            <a:pPr>
              <a:buClr>
                <a:srgbClr val="C00000"/>
              </a:buClr>
              <a:buSzPct val="91000"/>
              <a:buFont typeface="Wingdings" pitchFamily="2" charset="2"/>
              <a:buChar char="Ø"/>
            </a:pPr>
            <a:r>
              <a:rPr lang="en-IN" sz="2400" dirty="0">
                <a:latin typeface="Candara" pitchFamily="34" charset="0"/>
              </a:rPr>
              <a:t> Term-document matrix has other disadvantages, such as lack of support for more complex query operators (e.g., proximity search)</a:t>
            </a:r>
          </a:p>
          <a:p>
            <a:pPr>
              <a:buClr>
                <a:srgbClr val="C00000"/>
              </a:buClr>
              <a:buSzPct val="91000"/>
              <a:buFont typeface="Wingdings" pitchFamily="2" charset="2"/>
              <a:buChar char="Ø"/>
            </a:pPr>
            <a:endParaRPr lang="en-IN" sz="2400" dirty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>
                <a:solidFill>
                  <a:srgbClr val="0000FF"/>
                </a:solidFill>
              </a:rPr>
              <a:t>Inverted Index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724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Inverted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index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08E264-8141-4004-9DB0-A9358104016D}" type="slidenum">
              <a:rPr 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9462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848600" cy="436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Inverted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index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1"/>
            <a:ext cx="8001000" cy="43434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ea typeface="ＭＳ Ｐゴシック" pitchFamily="34" charset="-128"/>
              </a:rPr>
              <a:t>postings lists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In memory, can use linked lists or variable length arrays</a:t>
            </a:r>
          </a:p>
          <a:p>
            <a:pPr lvl="2">
              <a:buNone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4C188F-0E87-4825-89D0-81DE748F10D0}" type="slidenum">
              <a:rPr 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57200" y="3886200"/>
            <a:ext cx="1666875" cy="2398713"/>
            <a:chOff x="192" y="2502"/>
            <a:chExt cx="1050" cy="1511"/>
          </a:xfrm>
        </p:grpSpPr>
        <p:sp>
          <p:nvSpPr>
            <p:cNvPr id="20541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 dirty="0">
                  <a:latin typeface="Tahoma" charset="0"/>
                  <a:ea typeface="Arial Unicode MS" charset="0"/>
                  <a:cs typeface="+mn-cs"/>
                </a:rPr>
                <a:t>Dictionary</a:t>
              </a:r>
            </a:p>
          </p:txBody>
        </p:sp>
        <p:cxnSp>
          <p:nvCxnSpPr>
            <p:cNvPr id="20543" name="AutoShape 48"/>
            <p:cNvCxnSpPr>
              <a:cxnSpLocks noChangeShapeType="1"/>
              <a:stCxn id="33838" idx="1"/>
              <a:endCxn id="20541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20539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0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400" i="1" dirty="0">
                  <a:latin typeface="Tahoma" pitchFamily="34" charset="0"/>
                  <a:ea typeface="ＭＳ Ｐゴシック" pitchFamily="34" charset="-128"/>
                  <a:cs typeface="Arial Unicode MS" pitchFamily="34" charset="-128"/>
                </a:rPr>
                <a:t>Postings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20538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0489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20491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205779" cy="40011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i="1" dirty="0" err="1">
                <a:ea typeface="Arial Unicode MS" pitchFamily="34" charset="-128"/>
                <a:cs typeface="Arial Unicode MS" pitchFamily="34" charset="-128"/>
              </a:rPr>
              <a:t>Calpurnia</a:t>
            </a:r>
            <a:endParaRPr lang="en-US" sz="2000" b="1" i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493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20532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33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34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35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36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20527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8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9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0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1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19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20520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20521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20522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20523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6</a:t>
              </a:r>
            </a:p>
          </p:txBody>
        </p:sp>
        <p:sp>
          <p:nvSpPr>
            <p:cNvPr id="20524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20525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57</a:t>
              </a:r>
            </a:p>
          </p:txBody>
        </p:sp>
        <p:sp>
          <p:nvSpPr>
            <p:cNvPr id="20526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132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20513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4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5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6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7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05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20506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20507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20508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11</a:t>
              </a:r>
            </a:p>
          </p:txBody>
        </p:sp>
        <p:sp>
          <p:nvSpPr>
            <p:cNvPr id="20509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31</a:t>
              </a:r>
            </a:p>
          </p:txBody>
        </p:sp>
        <p:sp>
          <p:nvSpPr>
            <p:cNvPr id="20510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45</a:t>
              </a:r>
            </a:p>
          </p:txBody>
        </p:sp>
        <p:sp>
          <p:nvSpPr>
            <p:cNvPr id="20511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173</a:t>
              </a:r>
            </a:p>
          </p:txBody>
        </p:sp>
        <p:sp>
          <p:nvSpPr>
            <p:cNvPr id="20512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0498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20499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0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31</a:t>
            </a:r>
          </a:p>
        </p:txBody>
      </p:sp>
      <p:sp>
        <p:nvSpPr>
          <p:cNvPr id="20501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174</a:t>
            </a:r>
          </a:p>
        </p:txBody>
      </p:sp>
      <p:sp>
        <p:nvSpPr>
          <p:cNvPr id="20502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54</a:t>
            </a:r>
          </a:p>
        </p:txBody>
      </p:sp>
      <p:sp>
        <p:nvSpPr>
          <p:cNvPr id="20503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101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885825" y="3890962"/>
            <a:ext cx="877163" cy="40011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i="1" dirty="0">
                <a:ea typeface="Arial Unicode MS" pitchFamily="34" charset="-128"/>
                <a:cs typeface="Arial Unicode MS" pitchFamily="34" charset="-128"/>
              </a:rPr>
              <a:t>Brutus</a:t>
            </a: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38200" y="4410075"/>
            <a:ext cx="1149350" cy="40011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b="1" i="1" dirty="0">
                <a:ea typeface="Arial Unicode MS" pitchFamily="34" charset="-128"/>
                <a:cs typeface="Arial Unicode MS" pitchFamily="34" charset="-128"/>
              </a:rPr>
              <a:t>Caesar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2155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dirty="0" err="1"/>
                <a:t>Tokenizer</a:t>
              </a:r>
              <a:endParaRPr lang="en-US" dirty="0"/>
            </a:p>
          </p:txBody>
        </p:sp>
        <p:sp>
          <p:nvSpPr>
            <p:cNvPr id="2155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5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Token stream</a:t>
              </a:r>
            </a:p>
          </p:txBody>
        </p:sp>
        <p:sp>
          <p:nvSpPr>
            <p:cNvPr id="2155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Friends</a:t>
              </a:r>
            </a:p>
          </p:txBody>
        </p:sp>
        <p:sp>
          <p:nvSpPr>
            <p:cNvPr id="2155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Romans</a:t>
              </a:r>
            </a:p>
          </p:txBody>
        </p:sp>
        <p:sp>
          <p:nvSpPr>
            <p:cNvPr id="2155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Countrymen</a:t>
              </a: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76675"/>
            <a:ext cx="8272463" cy="1304925"/>
            <a:chOff x="480" y="2442"/>
            <a:chExt cx="5211" cy="822"/>
          </a:xfrm>
        </p:grpSpPr>
        <p:sp>
          <p:nvSpPr>
            <p:cNvPr id="21546" name="AutoShape 14"/>
            <p:cNvSpPr>
              <a:spLocks noChangeArrowheads="1"/>
            </p:cNvSpPr>
            <p:nvPr/>
          </p:nvSpPr>
          <p:spPr bwMode="auto">
            <a:xfrm>
              <a:off x="1776" y="2442"/>
              <a:ext cx="1536" cy="450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anchor="b">
              <a:spAutoFit/>
            </a:bodyPr>
            <a:lstStyle/>
            <a:p>
              <a:pPr algn="ctr"/>
              <a:r>
                <a:rPr lang="en-US" dirty="0"/>
                <a:t>Linguistic modules</a:t>
              </a:r>
            </a:p>
            <a:p>
              <a:pPr algn="ctr"/>
              <a:endParaRPr lang="en-US" dirty="0"/>
            </a:p>
          </p:txBody>
        </p:sp>
        <p:sp>
          <p:nvSpPr>
            <p:cNvPr id="2154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4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Modified tokens</a:t>
              </a:r>
            </a:p>
          </p:txBody>
        </p:sp>
        <p:sp>
          <p:nvSpPr>
            <p:cNvPr id="2154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friend</a:t>
              </a:r>
            </a:p>
          </p:txBody>
        </p:sp>
        <p:sp>
          <p:nvSpPr>
            <p:cNvPr id="2155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roman</a:t>
              </a:r>
            </a:p>
          </p:txBody>
        </p:sp>
        <p:sp>
          <p:nvSpPr>
            <p:cNvPr id="2155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93750" y="5253037"/>
            <a:ext cx="8350250" cy="1604963"/>
            <a:chOff x="480" y="3258"/>
            <a:chExt cx="5260" cy="1011"/>
          </a:xfrm>
        </p:grpSpPr>
        <p:sp>
          <p:nvSpPr>
            <p:cNvPr id="2152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Indexer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Inverted index</a:t>
              </a:r>
            </a:p>
          </p:txBody>
        </p:sp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6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2154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i="1">
                      <a:ea typeface="Arial Unicode MS" pitchFamily="34" charset="-128"/>
                      <a:cs typeface="Arial Unicode MS" pitchFamily="34" charset="-128"/>
                    </a:rPr>
                    <a:t>friend</a:t>
                  </a:r>
                </a:p>
              </p:txBody>
            </p:sp>
            <p:sp>
              <p:nvSpPr>
                <p:cNvPr id="215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i="1">
                      <a:ea typeface="Arial Unicode MS" pitchFamily="34" charset="-128"/>
                      <a:cs typeface="Arial Unicode MS" pitchFamily="34" charset="-128"/>
                    </a:rPr>
                    <a:t>roman</a:t>
                  </a:r>
                </a:p>
              </p:txBody>
            </p:sp>
            <p:sp>
              <p:nvSpPr>
                <p:cNvPr id="2154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i="1">
                      <a:ea typeface="Arial Unicode MS" pitchFamily="34" charset="-128"/>
                      <a:cs typeface="Arial Unicode MS" pitchFamily="34" charset="-128"/>
                    </a:rPr>
                    <a:t>countryman</a:t>
                  </a:r>
                </a:p>
              </p:txBody>
            </p:sp>
            <p:sp>
              <p:nvSpPr>
                <p:cNvPr id="2154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52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2153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sp>
            <p:nvSpPr>
              <p:cNvPr id="2153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2153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sp>
            <p:nvSpPr>
              <p:cNvPr id="2153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21534" name="AutoShape 44"/>
              <p:cNvCxnSpPr>
                <a:cxnSpLocks noChangeShapeType="1"/>
                <a:stCxn id="21529" idx="3"/>
                <a:endCxn id="2153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21535" name="AutoShape 45"/>
              <p:cNvCxnSpPr>
                <a:cxnSpLocks noChangeShapeType="1"/>
                <a:stCxn id="2153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2153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1537" name="AutoShape 47"/>
              <p:cNvCxnSpPr>
                <a:cxnSpLocks noChangeShapeType="1"/>
                <a:stCxn id="21536" idx="3"/>
                <a:endCxn id="2153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21538" name="AutoShape 48"/>
              <p:cNvCxnSpPr>
                <a:cxnSpLocks noChangeShapeType="1"/>
                <a:stCxn id="2153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21539" name="AutoShape 49"/>
              <p:cNvCxnSpPr>
                <a:cxnSpLocks noChangeShapeType="1"/>
                <a:stCxn id="21532" idx="3"/>
                <a:endCxn id="2153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21510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1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Documents to</a:t>
            </a:r>
          </a:p>
          <a:p>
            <a:r>
              <a:rPr 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be indexed</a:t>
            </a:r>
          </a:p>
        </p:txBody>
      </p:sp>
      <p:sp>
        <p:nvSpPr>
          <p:cNvPr id="21512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Friends, Romans, countrymen.</a:t>
            </a:r>
          </a:p>
        </p:txBody>
      </p:sp>
      <p:sp>
        <p:nvSpPr>
          <p:cNvPr id="21513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4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6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21518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00400" y="1674446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9" name="Picture 5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2800" y="1826846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0" name="Picture 6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0" y="17526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1" name="Picture 6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14800" y="16002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2" name="Picture 6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43400" y="17526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3" name="Picture 6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7600" y="1600200"/>
              <a:ext cx="381000" cy="45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954</Words>
  <Application>Microsoft Office PowerPoint</Application>
  <PresentationFormat>On-screen Show (4:3)</PresentationFormat>
  <Paragraphs>233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 Unicode MS</vt:lpstr>
      <vt:lpstr>ＭＳ Ｐゴシック</vt:lpstr>
      <vt:lpstr>Arial</vt:lpstr>
      <vt:lpstr>Calibri</vt:lpstr>
      <vt:lpstr>Candara</vt:lpstr>
      <vt:lpstr>Lucida Sans</vt:lpstr>
      <vt:lpstr>Symbol</vt:lpstr>
      <vt:lpstr>Tahoma</vt:lpstr>
      <vt:lpstr>Times New Roman</vt:lpstr>
      <vt:lpstr>Wingdings</vt:lpstr>
      <vt:lpstr>Office Theme</vt:lpstr>
      <vt:lpstr>Worksheet</vt:lpstr>
      <vt:lpstr>PowerPoint Presentation</vt:lpstr>
      <vt:lpstr>Retrieval models</vt:lpstr>
      <vt:lpstr>Information Retrieval models</vt:lpstr>
      <vt:lpstr>Boolean Model</vt:lpstr>
      <vt:lpstr>Big data</vt:lpstr>
      <vt:lpstr>Observation</vt:lpstr>
      <vt:lpstr>Inverted index</vt:lpstr>
      <vt:lpstr>Inverted index</vt:lpstr>
      <vt:lpstr>Inverted index construction</vt:lpstr>
      <vt:lpstr>Initial stages of text processing</vt:lpstr>
      <vt:lpstr>Indexer steps: Token sequence</vt:lpstr>
      <vt:lpstr>Indexer step: Sort</vt:lpstr>
      <vt:lpstr>Indexer steps: Dictionary &amp; Postings</vt:lpstr>
      <vt:lpstr>Query processing: AND</vt:lpstr>
      <vt:lpstr>The merge</vt:lpstr>
      <vt:lpstr>Intersecting two postings lists (a “merge” algorithm)</vt:lpstr>
      <vt:lpstr>Conjunctive Query – Multiple terms   Query Optimisation</vt:lpstr>
      <vt:lpstr>Algorithm for conjunctive queries</vt:lpstr>
      <vt:lpstr>OR queries</vt:lpstr>
      <vt:lpstr> More general queries </vt:lpstr>
      <vt:lpstr>‘Not’ Queries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(IR)</dc:title>
  <dc:creator>Customer</dc:creator>
  <cp:lastModifiedBy>latha</cp:lastModifiedBy>
  <cp:revision>139</cp:revision>
  <dcterms:created xsi:type="dcterms:W3CDTF">2013-06-06T23:43:16Z</dcterms:created>
  <dcterms:modified xsi:type="dcterms:W3CDTF">2023-12-22T04:30:19Z</dcterms:modified>
</cp:coreProperties>
</file>