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60" r:id="rId3"/>
    <p:sldId id="261" r:id="rId4"/>
    <p:sldId id="276" r:id="rId5"/>
    <p:sldId id="262" r:id="rId6"/>
    <p:sldId id="265" r:id="rId7"/>
    <p:sldId id="268" r:id="rId8"/>
    <p:sldId id="269" r:id="rId9"/>
    <p:sldId id="270" r:id="rId10"/>
    <p:sldId id="271" r:id="rId11"/>
    <p:sldId id="272" r:id="rId12"/>
    <p:sldId id="274" r:id="rId13"/>
    <p:sldId id="290" r:id="rId14"/>
    <p:sldId id="294" r:id="rId15"/>
    <p:sldId id="285" r:id="rId16"/>
    <p:sldId id="286" r:id="rId17"/>
    <p:sldId id="289" r:id="rId18"/>
    <p:sldId id="299" r:id="rId19"/>
    <p:sldId id="288" r:id="rId20"/>
    <p:sldId id="291" r:id="rId21"/>
    <p:sldId id="292" r:id="rId22"/>
    <p:sldId id="293" r:id="rId23"/>
    <p:sldId id="295" r:id="rId24"/>
    <p:sldId id="279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33CC"/>
    <a:srgbClr val="FF9999"/>
    <a:srgbClr val="00FF00"/>
    <a:srgbClr val="00CC00"/>
    <a:srgbClr val="00CC66"/>
    <a:srgbClr val="009900"/>
    <a:srgbClr val="8AFA7E"/>
    <a:srgbClr val="FF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F92B2-C7B1-4F27-8367-F159547E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3A5C49-87DB-43FF-8008-0A3A64723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495AE1-9191-43BD-B3D4-D388AF4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19CFBF-28DE-42BD-88B5-BF1015E8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5202B5-4BA7-4996-8856-9276174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DEB3-E310-44CB-8EFA-CFFAA6B21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13BEB-A2A4-477B-AF3B-367F002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8DA8AA-AC2D-4501-B163-4E6B0D9A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43E858-E231-4229-BCF8-3539258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5B134-384A-49D5-837D-2AB2189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2DC23-ADEC-4910-990B-91583A60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669-42FD-4AF7-94C2-3A1BB3CB1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B02AAB-AA94-43B3-B90C-97A73CF02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9FC9E9-22E7-4ECC-95EA-5DF13FAEB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EE155-DA38-4512-8D78-76AB8109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93C5A-495E-47D0-9D50-F11598D9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5333D-9D94-4310-967F-3B08665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7B1-AFE9-48B8-A595-D70F1ECC0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10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10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B8BF2E-6C88-4532-8303-27A4BE27A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F35FE9-45C7-4F3F-BC07-2D980ED0E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23534C-F9FB-451F-A8E5-EEE196E86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F71C3-A7C5-4092-BC05-76B7EC94F4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21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269F7-166F-4431-B1B4-CCFAFA54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71BEE-DAF2-45B4-A9DB-4E1D5D93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093A7C-1FAA-47CF-8848-FA359728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455B1E-E8C7-4EA3-A895-75733BF6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A3B80-979A-4679-81A5-4C763586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1D59-3466-4C65-B4F5-D470EC3E36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34A48-6C7E-4DF3-AE2E-DE06D944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83EEB2-CB06-4798-B74F-263DC0F3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ECC3EE-6628-4750-A28C-DF6EFAB5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1D536A-D761-437E-B278-D9C4441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0D71F0-1956-4515-B4E5-EBF4EF92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3FE1-4BD0-4663-BB44-9A7FC71F6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D9428-F0E3-4CBF-996F-D71AAA7A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083F1-304D-4CCB-851B-814DC879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7F8039-98D5-4132-B740-58B49293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C0C033-5F42-4707-BC7F-E51EE26A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717AD5-F94C-4D81-AE18-79D8DEEA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B10F11-C09A-4710-A4F5-79ADC3C7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E9E8-28DF-4CF8-A0F7-084958D28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689FB-159A-4713-A5C2-8B071EC9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0ABC4F-7790-446A-A278-7BAE96F3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74C47-AA3B-409E-BD7C-2258A441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406CBB-3F22-414D-9DE3-BD47E2EA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DE8E77-1F98-4FF9-9CCF-31EB33AA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8C9B81-7534-4807-8CD1-4A7BCC09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20D0EC-3EC2-4333-9F32-9B81B410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BC6C238-F7AA-4F34-84BC-7A34F4F8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EE7-6BC3-4C2F-8F25-25E56C9B5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E9F5B-2B99-4D3D-9329-CA267289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0DDD28-F57C-4FFF-849C-F370318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84C611-CA3D-4E0F-82CA-F9798BCC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FF0336-48C3-4BA4-928C-96AC10A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7CC4-CE1D-47E9-BF3F-5F800D1AD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96E294-B3B9-481E-876E-C9E78E7C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8D2C94-FE6C-4B79-AFE9-4163EFE6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B1D3CA-9C40-4BD6-B104-00F9788C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EE61-E51B-4DAB-8A0F-E009D8B55A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BE91D-0908-4FDB-8C48-FD655FDB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807E96-A767-4266-9A4A-73D4459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9BB73-3B59-4C59-BADD-87FC2718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656C20-0B34-4EC8-A8F0-67F81B4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D0B1B3-A667-4B34-94B0-184E61B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C52EC7-A8D2-4D84-B46C-40D86D61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3866-0B32-4A5B-9012-D9D652C3C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E2B52-78C1-435A-9FB9-318E791E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1F2682-6978-40D5-BF5A-F1641532B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44DC2F-472D-4CB8-93C1-24D94987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4162CE-B7C3-4C72-9318-DC5E7F70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FB0543-92CD-4703-B904-D55BF533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5C109B-44CE-4CAC-B47E-5392A821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874-AC40-4157-9C53-8C83B47C7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122DAD-67EC-47D8-B6EF-B3FFB786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16D1C5-4A5E-431B-8F4B-ED8EABEA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E7557D-9365-4BEA-92A9-DE145A586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46F715-F7CE-4C4C-838E-0C8A4D185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7A80EE-B635-4ECA-86C3-AD2D055E6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6762-7997-4B5D-B5F9-C7AFE376C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248400" cy="993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Probabilistic Model of 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38F6B86-68EC-4569-A262-EA8A690BD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282" y="188673"/>
            <a:ext cx="5341088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IR : BIR Model Derivation</a:t>
            </a:r>
          </a:p>
        </p:txBody>
      </p:sp>
      <p:graphicFrame>
        <p:nvGraphicFramePr>
          <p:cNvPr id="19497" name="Object 4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22890"/>
              </p:ext>
            </p:extLst>
          </p:nvPr>
        </p:nvGraphicFramePr>
        <p:xfrm>
          <a:off x="914400" y="2008188"/>
          <a:ext cx="7542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" name="Equation" r:id="rId3" imgW="4495800" imgH="482600" progId="Equation.3">
                  <p:embed/>
                </p:oleObj>
              </mc:Choice>
              <mc:Fallback>
                <p:oleObj name="Equation" r:id="rId3" imgW="4495800" imgH="482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8188"/>
                        <a:ext cx="7542213" cy="809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66000"/>
                        </a:schemeClr>
                      </a:solidFill>
                      <a:ln w="31750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68735"/>
              </p:ext>
            </p:extLst>
          </p:nvPr>
        </p:nvGraphicFramePr>
        <p:xfrm>
          <a:off x="1203436" y="3549317"/>
          <a:ext cx="7239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" name="Equation" r:id="rId5" imgW="3962400" imgH="863600" progId="Equation.3">
                  <p:embed/>
                </p:oleObj>
              </mc:Choice>
              <mc:Fallback>
                <p:oleObj name="Equation" r:id="rId5" imgW="3962400" imgH="863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436" y="3549317"/>
                        <a:ext cx="7239000" cy="152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69000"/>
                        </a:schemeClr>
                      </a:solidFill>
                      <a:ln w="28575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294B4DBC-5E45-4903-8545-CAFD78562D91}"/>
              </a:ext>
            </a:extLst>
          </p:cNvPr>
          <p:cNvSpPr/>
          <p:nvPr/>
        </p:nvSpPr>
        <p:spPr>
          <a:xfrm>
            <a:off x="4572000" y="2971800"/>
            <a:ext cx="45719" cy="457200"/>
          </a:xfrm>
          <a:prstGeom prst="down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F0322C41-1C90-4AE1-B85E-FC957120C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46636"/>
            <a:ext cx="5341088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IR : BIR Model Derivation</a:t>
            </a:r>
          </a:p>
        </p:txBody>
      </p:sp>
      <p:graphicFrame>
        <p:nvGraphicFramePr>
          <p:cNvPr id="19499" name="Object 4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42639"/>
              </p:ext>
            </p:extLst>
          </p:nvPr>
        </p:nvGraphicFramePr>
        <p:xfrm>
          <a:off x="536944" y="2241550"/>
          <a:ext cx="82454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2" name="Equation" r:id="rId3" imgW="3962400" imgH="863600" progId="Equation.3">
                  <p:embed/>
                </p:oleObj>
              </mc:Choice>
              <mc:Fallback>
                <p:oleObj name="Equation" r:id="rId3" imgW="3962400" imgH="863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44" y="2241550"/>
                        <a:ext cx="8245475" cy="17970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37000"/>
                        </a:schemeClr>
                      </a:solidFill>
                      <a:ln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7848600" y="2667000"/>
            <a:ext cx="7620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29400" y="3581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Constant for all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0" y="228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  <a:latin typeface="Candara" panose="020E0502030303020204" pitchFamily="34" charset="0"/>
                <a:ea typeface="굴림" pitchFamily="34" charset="-127"/>
              </a:rPr>
              <a:t>IR: Term Relevance Weight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97325"/>
              </p:ext>
            </p:extLst>
          </p:nvPr>
        </p:nvGraphicFramePr>
        <p:xfrm>
          <a:off x="2133599" y="1676399"/>
          <a:ext cx="4876801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" name="Equation" r:id="rId3" imgW="1764534" imgH="444307" progId="Equation.3">
                  <p:embed/>
                </p:oleObj>
              </mc:Choice>
              <mc:Fallback>
                <p:oleObj name="Equation" r:id="rId3" imgW="1764534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1676399"/>
                        <a:ext cx="4876801" cy="914401"/>
                      </a:xfrm>
                      <a:prstGeom prst="rect">
                        <a:avLst/>
                      </a:prstGeom>
                      <a:solidFill>
                        <a:srgbClr val="00CC00">
                          <a:alpha val="23000"/>
                        </a:srgbClr>
                      </a:solidFill>
                      <a:ln w="2540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41271"/>
              </p:ext>
            </p:extLst>
          </p:nvPr>
        </p:nvGraphicFramePr>
        <p:xfrm>
          <a:off x="266700" y="3429000"/>
          <a:ext cx="861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" name="Equation" r:id="rId5" imgW="5257800" imgH="431640" progId="Equation.3">
                  <p:embed/>
                </p:oleObj>
              </mc:Choice>
              <mc:Fallback>
                <p:oleObj name="Equation" r:id="rId5" imgW="52578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429000"/>
                        <a:ext cx="8610600" cy="7620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0"/>
                        </a:srgbClr>
                      </a:solidFill>
                      <a:ln w="2540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64617"/>
              </p:ext>
            </p:extLst>
          </p:nvPr>
        </p:nvGraphicFramePr>
        <p:xfrm>
          <a:off x="1238250" y="4953000"/>
          <a:ext cx="6667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0" name="Equation" r:id="rId7" imgW="3771900" imgH="482600" progId="Equation.3">
                  <p:embed/>
                </p:oleObj>
              </mc:Choice>
              <mc:Fallback>
                <p:oleObj name="Equation" r:id="rId7" imgW="37719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953000"/>
                        <a:ext cx="6667500" cy="762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4EED119-8686-44BA-A002-CBB813EF9B02}"/>
              </a:ext>
            </a:extLst>
          </p:cNvPr>
          <p:cNvSpPr/>
          <p:nvPr/>
        </p:nvSpPr>
        <p:spPr>
          <a:xfrm>
            <a:off x="1295399" y="1828800"/>
            <a:ext cx="3505201" cy="2133600"/>
          </a:xfrm>
          <a:prstGeom prst="roundRect">
            <a:avLst/>
          </a:prstGeom>
          <a:solidFill>
            <a:srgbClr val="FF9999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0" algn="l"/>
                <a:tab pos="85725" algn="l"/>
              </a:tabLst>
            </a:pPr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D1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( 1,0,1,1,0,1)</a:t>
            </a:r>
          </a:p>
          <a:p>
            <a:pPr marL="180975">
              <a:tabLst>
                <a:tab pos="0" algn="l"/>
                <a:tab pos="85725" algn="l"/>
              </a:tabLst>
            </a:pPr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D2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( 0,1,0,1,0,0)</a:t>
            </a:r>
          </a:p>
          <a:p>
            <a:pPr marL="180975">
              <a:tabLst>
                <a:tab pos="0" algn="l"/>
                <a:tab pos="85725" algn="l"/>
              </a:tabLst>
            </a:pPr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D3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( 0,0,1,0,0,1)</a:t>
            </a:r>
          </a:p>
          <a:p>
            <a:pPr marL="180975">
              <a:tabLst>
                <a:tab pos="0" algn="l"/>
                <a:tab pos="85725" algn="l"/>
              </a:tabLst>
            </a:pPr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D7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( 1,1,0,1,0,1)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D14EE04-D708-4B9E-8868-E3F6F3935980}"/>
              </a:ext>
            </a:extLst>
          </p:cNvPr>
          <p:cNvSpPr/>
          <p:nvPr/>
        </p:nvSpPr>
        <p:spPr>
          <a:xfrm>
            <a:off x="4949456" y="3951704"/>
            <a:ext cx="3203944" cy="1915696"/>
          </a:xfrm>
          <a:prstGeom prst="roundRect">
            <a:avLst/>
          </a:prstGeom>
          <a:solidFill>
            <a:srgbClr val="00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65113"/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D4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( 1,0,1,0,0,0)</a:t>
            </a:r>
          </a:p>
          <a:p>
            <a:pPr defTabSz="265113"/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D5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( 0,1,1,1,0,0)</a:t>
            </a:r>
          </a:p>
          <a:p>
            <a:pPr defTabSz="265113"/>
            <a:r>
              <a:rPr lang="en-IN" sz="2800" spc="300" dirty="0">
                <a:solidFill>
                  <a:srgbClr val="C00000"/>
                </a:solidFill>
                <a:latin typeface="Candara" panose="020E0502030303020204" pitchFamily="34" charset="0"/>
              </a:rPr>
              <a:t>D6</a:t>
            </a:r>
            <a:r>
              <a:rPr lang="en-IN" sz="2800" spc="300" dirty="0">
                <a:solidFill>
                  <a:schemeClr val="tx1"/>
                </a:solidFill>
                <a:latin typeface="Candara" panose="020E0502030303020204" pitchFamily="34" charset="0"/>
              </a:rPr>
              <a:t>( 1,1,0,1,1,1)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78A57F4-7771-40D7-A3B6-8070959DF81B}"/>
              </a:ext>
            </a:extLst>
          </p:cNvPr>
          <p:cNvSpPr/>
          <p:nvPr/>
        </p:nvSpPr>
        <p:spPr>
          <a:xfrm>
            <a:off x="2667000" y="13716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ndara" panose="020E0502030303020204" pitchFamily="34" charset="0"/>
              </a:rPr>
              <a:t>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DE401228-0613-40DC-815D-FA2CAF55B66A}"/>
              </a:ext>
            </a:extLst>
          </p:cNvPr>
          <p:cNvSpPr/>
          <p:nvPr/>
        </p:nvSpPr>
        <p:spPr>
          <a:xfrm>
            <a:off x="5909044" y="3505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E7AA5C99-194F-4372-B15A-11DB06A885FC}"/>
                  </a:ext>
                </a:extLst>
              </p:cNvPr>
              <p:cNvSpPr txBox="1"/>
              <p:nvPr/>
            </p:nvSpPr>
            <p:spPr>
              <a:xfrm>
                <a:off x="6019800" y="3430837"/>
                <a:ext cx="533400" cy="63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IN" sz="3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IN" sz="3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AA5C99-194F-4372-B15A-11DB06A8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430837"/>
                <a:ext cx="533400" cy="639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136835-BC11-4289-9363-714B366D35AC}"/>
              </a:ext>
            </a:extLst>
          </p:cNvPr>
          <p:cNvCxnSpPr/>
          <p:nvPr/>
        </p:nvCxnSpPr>
        <p:spPr>
          <a:xfrm flipH="1">
            <a:off x="2971800" y="1752600"/>
            <a:ext cx="4038600" cy="41148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D16D730-7E51-452E-B09A-045416A514FB}"/>
              </a:ext>
            </a:extLst>
          </p:cNvPr>
          <p:cNvSpPr/>
          <p:nvPr/>
        </p:nvSpPr>
        <p:spPr>
          <a:xfrm>
            <a:off x="1371600" y="1600200"/>
            <a:ext cx="2895600" cy="1980314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sz="2400" dirty="0">
                <a:latin typeface="Candara" panose="020E0502030303020204" pitchFamily="34" charset="0"/>
              </a:rPr>
              <a:t>    </a:t>
            </a:r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pride ,  pride</a:t>
            </a:r>
          </a:p>
          <a:p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    jealous</a:t>
            </a:r>
          </a:p>
          <a:p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   advocate</a:t>
            </a:r>
          </a:p>
          <a:p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   honest , honest        </a:t>
            </a:r>
          </a:p>
          <a:p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    superficial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91E66D2-149D-426E-A35F-7BAED917AF9C}"/>
              </a:ext>
            </a:extLst>
          </p:cNvPr>
          <p:cNvSpPr/>
          <p:nvPr/>
        </p:nvSpPr>
        <p:spPr>
          <a:xfrm>
            <a:off x="4763828" y="3352800"/>
            <a:ext cx="2667000" cy="1980314"/>
          </a:xfrm>
          <a:prstGeom prst="roundRect">
            <a:avLst/>
          </a:prstGeom>
          <a:solidFill>
            <a:srgbClr val="00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Candara" panose="020E0502030303020204" pitchFamily="34" charset="0"/>
              </a:rPr>
              <a:t>Honest</a:t>
            </a:r>
          </a:p>
          <a:p>
            <a:pPr algn="ctr"/>
            <a:endParaRPr lang="en-IN" sz="2800" b="0" i="0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algn="ctr"/>
            <a:endParaRPr lang="en-IN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IN" sz="2400" b="0" i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sarcastic , sarcastic</a:t>
            </a:r>
          </a:p>
          <a:p>
            <a:pPr algn="ctr"/>
            <a:r>
              <a:rPr lang="en-IN" sz="2400" b="0" i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sharp , sharp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honest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Candara" panose="020E0502030303020204" pitchFamily="34" charset="0"/>
              </a:rPr>
              <a:t> jealous ,social</a:t>
            </a:r>
            <a:endParaRPr lang="en-IN" sz="2400" b="0" i="0" dirty="0"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algn="ctr"/>
            <a:r>
              <a:rPr lang="en-IN" sz="28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 </a:t>
            </a:r>
          </a:p>
          <a:p>
            <a:pPr algn="ctr"/>
            <a:endParaRPr lang="en-IN" sz="1800" dirty="0">
              <a:latin typeface="Candara" panose="020E0502030303020204" pitchFamily="34" charset="0"/>
            </a:endParaRPr>
          </a:p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44B8108-9310-4967-AEB2-5EC08A49A9B1}"/>
              </a:ext>
            </a:extLst>
          </p:cNvPr>
          <p:cNvCxnSpPr/>
          <p:nvPr/>
        </p:nvCxnSpPr>
        <p:spPr>
          <a:xfrm flipH="1">
            <a:off x="2461437" y="1446914"/>
            <a:ext cx="4038600" cy="4114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7336EF6-921F-4CD4-AA58-A850929E24D6}"/>
              </a:ext>
            </a:extLst>
          </p:cNvPr>
          <p:cNvSpPr/>
          <p:nvPr/>
        </p:nvSpPr>
        <p:spPr>
          <a:xfrm>
            <a:off x="914400" y="1143001"/>
            <a:ext cx="762000" cy="609600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AD47220-437D-4A2E-99E7-44E95B8DEB07}"/>
                  </a:ext>
                </a:extLst>
              </p:cNvPr>
              <p:cNvSpPr txBox="1"/>
              <p:nvPr/>
            </p:nvSpPr>
            <p:spPr>
              <a:xfrm>
                <a:off x="7139761" y="2889019"/>
                <a:ext cx="685800" cy="6396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IN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IN" sz="3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D47220-437D-4A2E-99E7-44E95B8D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61" y="2889019"/>
                <a:ext cx="685800" cy="639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35BC1ED-B10C-4ECF-92E1-835239042923}"/>
              </a:ext>
            </a:extLst>
          </p:cNvPr>
          <p:cNvSpPr/>
          <p:nvPr/>
        </p:nvSpPr>
        <p:spPr>
          <a:xfrm>
            <a:off x="7138431" y="2950157"/>
            <a:ext cx="840857" cy="539980"/>
          </a:xfrm>
          <a:prstGeom prst="roundRect">
            <a:avLst/>
          </a:prstGeom>
          <a:solidFill>
            <a:srgbClr val="00FF00">
              <a:alpha val="3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917B3E1F-A8FC-4777-8069-ED1A9525B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488" y="2209800"/>
            <a:ext cx="7993026" cy="19389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  <a:endParaRPr lang="en-US" altLang="ko-KR" sz="2400" dirty="0">
              <a:solidFill>
                <a:srgbClr val="FF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>
              <a:buFontTx/>
              <a:buNone/>
            </a:pPr>
            <a:endParaRPr lang="en-US" altLang="ko-KR" sz="2400" dirty="0">
              <a:solidFill>
                <a:srgbClr val="FF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8CE26A-1039-4958-A851-194C186A0B7C}"/>
              </a:ext>
            </a:extLst>
          </p:cNvPr>
          <p:cNvSpPr txBox="1"/>
          <p:nvPr/>
        </p:nvSpPr>
        <p:spPr>
          <a:xfrm>
            <a:off x="527641" y="2089298"/>
            <a:ext cx="8130362" cy="1938992"/>
          </a:xfrm>
          <a:prstGeom prst="rect">
            <a:avLst/>
          </a:prstGeom>
          <a:solidFill>
            <a:srgbClr val="FF9999">
              <a:alpha val="55000"/>
            </a:srgb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828800" lvl="3" indent="-1563688"/>
            <a:r>
              <a:rPr lang="en-US" altLang="ko-KR" sz="2000" b="1" i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Nd</a:t>
            </a:r>
            <a:r>
              <a:rPr lang="en-US" altLang="ko-KR" sz="2000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total number of documents in collection (collection size)</a:t>
            </a:r>
          </a:p>
          <a:p>
            <a:pPr marL="1828800" lvl="3" indent="-1563688"/>
            <a:endParaRPr lang="en-US" altLang="ko-KR" sz="2000" i="1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marL="1828800" lvl="3" indent="-1563688"/>
            <a:r>
              <a:rPr lang="en-US" altLang="ko-KR" sz="2000" b="1" i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Nr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total number of relevant documents in collection</a:t>
            </a:r>
          </a:p>
          <a:p>
            <a:pPr marL="1828800" lvl="3" indent="-1563688"/>
            <a:endParaRPr lang="en-US" altLang="ko-KR" sz="2000" i="1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lvl="4" indent="-1563688"/>
            <a:r>
              <a:rPr lang="en-US" altLang="ko-KR" sz="2000" b="1" i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Nd – Nr </a:t>
            </a:r>
            <a:r>
              <a:rPr lang="en-US" altLang="ko-KR" sz="2000" b="1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total number of non-relevant documents in collection</a:t>
            </a:r>
          </a:p>
          <a:p>
            <a:pPr lvl="4" indent="-1563688"/>
            <a:endParaRPr lang="en-US" altLang="ko-KR" sz="2000" i="1" dirty="0"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85E409-7D62-48A5-B90A-6E7C960323D5}"/>
              </a:ext>
            </a:extLst>
          </p:cNvPr>
          <p:cNvSpPr txBox="1"/>
          <p:nvPr/>
        </p:nvSpPr>
        <p:spPr>
          <a:xfrm>
            <a:off x="522325" y="4278154"/>
            <a:ext cx="8135678" cy="1631216"/>
          </a:xfrm>
          <a:prstGeom prst="rect">
            <a:avLst/>
          </a:prstGeom>
          <a:solidFill>
            <a:srgbClr val="FF9999">
              <a:alpha val="55000"/>
            </a:srgbClr>
          </a:solidFill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828800" lvl="3" indent="-1563688"/>
            <a:r>
              <a:rPr lang="en-US" altLang="ko-KR" sz="2000" b="1" i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dk</a:t>
            </a:r>
            <a:r>
              <a:rPr lang="en-US" altLang="ko-KR" sz="2000" b="1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number of documents in which term 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appears (postings)</a:t>
            </a:r>
          </a:p>
          <a:p>
            <a:pPr marL="1828800" lvl="3" indent="-1563688"/>
            <a:endParaRPr lang="en-US" altLang="ko-KR" sz="2000" i="1" dirty="0">
              <a:solidFill>
                <a:srgbClr val="FF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marL="1828800" lvl="3" indent="-1563688"/>
            <a:r>
              <a:rPr lang="en-US" altLang="ko-KR" sz="2000" b="1" i="1" dirty="0" err="1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rk</a:t>
            </a:r>
            <a:r>
              <a:rPr lang="en-US" altLang="ko-KR" sz="2000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number of relevant documents in which term 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appears</a:t>
            </a:r>
          </a:p>
          <a:p>
            <a:pPr marL="1828800" lvl="3" indent="-1563688"/>
            <a:endParaRPr lang="en-US" altLang="ko-KR" sz="2000" i="1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lvl="4" indent="-1563688"/>
            <a:r>
              <a:rPr lang="en-US" altLang="ko-KR" sz="2000" b="1" i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dk</a:t>
            </a:r>
            <a:r>
              <a:rPr lang="en-US" altLang="ko-KR" sz="20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- </a:t>
            </a:r>
            <a:r>
              <a:rPr lang="en-US" altLang="ko-KR" sz="2000" b="1" i="1" dirty="0" err="1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rk</a:t>
            </a:r>
            <a:r>
              <a:rPr lang="en-US" altLang="ko-KR" sz="20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number of non-relevant documents in which term 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appears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0D0157EE-914D-4B3E-915E-591AA463E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52549"/>
            <a:ext cx="441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BIM Model 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DFE45D85-9027-4F40-BA00-A971FC26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25" y="533400"/>
            <a:ext cx="4933950" cy="62547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BIM: Term Relevance Weight</a:t>
            </a:r>
            <a:endParaRPr lang="en-US" altLang="en-US" sz="3200" dirty="0">
              <a:solidFill>
                <a:srgbClr val="C0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  <p:graphicFrame>
        <p:nvGraphicFramePr>
          <p:cNvPr id="31775" name="Group 31">
            <a:extLst>
              <a:ext uri="{FF2B5EF4-FFF2-40B4-BE49-F238E27FC236}">
                <a16:creationId xmlns:a16="http://schemas.microsoft.com/office/drawing/2014/main" xmlns="" id="{320201BA-6070-4046-8B4A-5DF0C4E415E5}"/>
              </a:ext>
            </a:extLst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888209857"/>
              </p:ext>
            </p:extLst>
          </p:nvPr>
        </p:nvGraphicFramePr>
        <p:xfrm>
          <a:off x="647700" y="1881187"/>
          <a:ext cx="7848600" cy="322103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Relevant 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Non-relevant 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   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Documents</a:t>
                      </a:r>
                      <a:b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</a:b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with Term </a:t>
                      </a:r>
                      <a:r>
                        <a:rPr kumimoji="0" lang="en-US" altLang="ko-KR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endParaRPr kumimoji="0" lang="en-US" altLang="ko-KR" sz="2400" b="0" i="1" u="none" strike="noStrike" cap="none" normalizeH="0" baseline="-2500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</a:t>
                      </a:r>
                      <a:r>
                        <a:rPr kumimoji="0" lang="en-US" altLang="ko-KR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endParaRPr kumimoji="0" lang="en-US" altLang="ko-KR" sz="2400" b="0" i="1" u="none" strike="noStrike" cap="none" normalizeH="0" baseline="-2500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Documents</a:t>
                      </a:r>
                      <a:b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</a:b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without Term </a:t>
                      </a: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</a:t>
                      </a:r>
                      <a:r>
                        <a:rPr kumimoji="0" lang="en-US" altLang="ko-KR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endParaRPr kumimoji="0" lang="en-US" altLang="ko-KR" sz="2400" b="0" i="1" u="none" strike="noStrike" cap="none" normalizeH="0" baseline="-2500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N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 </a:t>
                      </a: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–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(</a:t>
                      </a:r>
                      <a:r>
                        <a:rPr kumimoji="0" lang="en-US" altLang="ko-KR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</a:t>
                      </a:r>
                      <a:r>
                        <a:rPr kumimoji="0" lang="en-US" altLang="ko-KR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d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– N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N</a:t>
                      </a:r>
                      <a:r>
                        <a:rPr kumimoji="0" lang="en-US" altLang="ko-KR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 </a:t>
                      </a:r>
                      <a:endParaRPr kumimoji="0" lang="en-US" altLang="ko-KR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82F530-F165-4098-B8D1-2B118939867D}"/>
              </a:ext>
            </a:extLst>
          </p:cNvPr>
          <p:cNvSpPr txBox="1"/>
          <p:nvPr/>
        </p:nvSpPr>
        <p:spPr>
          <a:xfrm>
            <a:off x="533400" y="288292"/>
            <a:ext cx="81534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Phase I :  Probability Estimation for Term Relevance Weight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                 </a:t>
            </a:r>
            <a:r>
              <a:rPr lang="en-US" altLang="ko-KR" sz="24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(Without relevance information)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068CF8-08AC-44EA-9D23-F182D121D7AF}"/>
              </a:ext>
            </a:extLst>
          </p:cNvPr>
          <p:cNvSpPr txBox="1"/>
          <p:nvPr/>
        </p:nvSpPr>
        <p:spPr>
          <a:xfrm>
            <a:off x="1219200" y="3752731"/>
            <a:ext cx="63866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lvl="4" indent="-627063" eaLnBrk="1" hangingPunct="1"/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Assume that number of non-relevant documents </a:t>
            </a:r>
          </a:p>
          <a:p>
            <a:pPr marL="712788" lvl="4" indent="-627063" eaLnBrk="1" hangingPunct="1"/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                                                                    </a:t>
            </a:r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collection size</a:t>
            </a:r>
            <a:endParaRPr lang="en-US" altLang="ko-KR" sz="2200" i="1" dirty="0">
              <a:solidFill>
                <a:srgbClr val="C0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434A80-FB5A-47F7-8E4A-5EDB972A46AD}"/>
              </a:ext>
            </a:extLst>
          </p:cNvPr>
          <p:cNvSpPr txBox="1"/>
          <p:nvPr/>
        </p:nvSpPr>
        <p:spPr>
          <a:xfrm>
            <a:off x="2128284" y="4876800"/>
            <a:ext cx="1676400" cy="585930"/>
          </a:xfrm>
          <a:prstGeom prst="rect">
            <a:avLst/>
          </a:prstGeom>
          <a:solidFill>
            <a:srgbClr val="FF9999">
              <a:alpha val="50000"/>
            </a:srgbClr>
          </a:solidFill>
          <a:ln w="2222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 err="1">
                <a:latin typeface="Candara" panose="020E0502030303020204" pitchFamily="34" charset="0"/>
                <a:ea typeface="굴림" panose="020B0600000101010101" pitchFamily="34" charset="-127"/>
              </a:rPr>
              <a:t>q</a:t>
            </a:r>
            <a:r>
              <a:rPr lang="en-US" altLang="ko-KR" sz="2400" i="1" baseline="-25000" dirty="0" err="1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400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latin typeface="Candara" panose="020E0502030303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</a:t>
            </a:r>
            <a:r>
              <a:rPr lang="en-US" altLang="ko-KR" sz="2400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400" i="1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4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400" i="1" dirty="0">
                <a:latin typeface="Candara" panose="020E0502030303020204" pitchFamily="34" charset="0"/>
                <a:ea typeface="굴림" panose="020B0600000101010101" pitchFamily="34" charset="-127"/>
              </a:rPr>
              <a:t> / N</a:t>
            </a:r>
            <a:r>
              <a:rPr lang="en-US" altLang="ko-KR" sz="24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d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6A610E-E081-4B98-A407-CCDDC2F3AFC3}"/>
              </a:ext>
            </a:extLst>
          </p:cNvPr>
          <p:cNvSpPr txBox="1"/>
          <p:nvPr/>
        </p:nvSpPr>
        <p:spPr>
          <a:xfrm>
            <a:off x="4272516" y="4938686"/>
            <a:ext cx="2743200" cy="547714"/>
          </a:xfrm>
          <a:prstGeom prst="rect">
            <a:avLst/>
          </a:prstGeom>
          <a:solidFill>
            <a:srgbClr val="FF9999">
              <a:alpha val="50000"/>
            </a:srgbClr>
          </a:solidFill>
          <a:ln w="22225">
            <a:solidFill>
              <a:srgbClr val="0000CC"/>
            </a:solidFill>
          </a:ln>
        </p:spPr>
        <p:txBody>
          <a:bodyPr wrap="square" anchor="t">
            <a:spAutoFit/>
          </a:bodyPr>
          <a:lstStyle/>
          <a:p>
            <a:pPr marL="712788" lvl="4" indent="-627063" eaLnBrk="1" hangingPunct="1">
              <a:lnSpc>
                <a:spcPct val="150000"/>
              </a:lnSpc>
            </a:pPr>
            <a:r>
              <a:rPr lang="en-US" altLang="ko-KR" sz="2200" i="1" dirty="0" err="1">
                <a:latin typeface="Candara" panose="020E0502030303020204" pitchFamily="34" charset="0"/>
                <a:ea typeface="굴림" panose="020B0600000101010101" pitchFamily="34" charset="-127"/>
              </a:rPr>
              <a:t>q</a:t>
            </a:r>
            <a:r>
              <a:rPr lang="en-US" altLang="ko-KR" sz="2200" i="1" baseline="-25000" dirty="0" err="1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=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(</a:t>
            </a:r>
            <a:r>
              <a:rPr lang="en-US" altLang="ko-KR" sz="2200" i="1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2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+0.5)</a:t>
            </a:r>
            <a:r>
              <a:rPr lang="en-US" altLang="ko-KR" sz="2200" i="1" dirty="0">
                <a:latin typeface="Candara" panose="020E0502030303020204" pitchFamily="34" charset="0"/>
                <a:ea typeface="굴림" panose="020B0600000101010101" pitchFamily="34" charset="-127"/>
              </a:rPr>
              <a:t> / (N</a:t>
            </a:r>
            <a:r>
              <a:rPr lang="en-US" altLang="ko-KR" sz="22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+1)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303CCF-A530-41DC-A823-13F2FA34BC19}"/>
              </a:ext>
            </a:extLst>
          </p:cNvPr>
          <p:cNvSpPr txBox="1"/>
          <p:nvPr/>
        </p:nvSpPr>
        <p:spPr>
          <a:xfrm>
            <a:off x="673837" y="3265284"/>
            <a:ext cx="78246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3" indent="-627063" eaLnBrk="1" hangingPunct="1"/>
            <a:r>
              <a:rPr lang="en-US" altLang="ko-KR" sz="2200" i="1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q</a:t>
            </a:r>
            <a:r>
              <a:rPr lang="en-US" altLang="ko-KR" sz="2200" i="1" baseline="-25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probability that term </a:t>
            </a:r>
            <a:r>
              <a:rPr lang="en-US" altLang="ko-KR" sz="2200" i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occurs in a non-relevant document</a:t>
            </a:r>
            <a:endParaRPr lang="en-US" altLang="ko-KR" sz="2200" i="1" dirty="0">
              <a:solidFill>
                <a:srgbClr val="C00000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327159-C907-42C4-A589-EA2F88F96FA0}"/>
              </a:ext>
            </a:extLst>
          </p:cNvPr>
          <p:cNvSpPr txBox="1"/>
          <p:nvPr/>
        </p:nvSpPr>
        <p:spPr>
          <a:xfrm>
            <a:off x="914400" y="1993963"/>
            <a:ext cx="7391400" cy="769441"/>
          </a:xfrm>
          <a:prstGeom prst="rect">
            <a:avLst/>
          </a:prstGeom>
          <a:solidFill>
            <a:srgbClr val="FF9999">
              <a:alpha val="50000"/>
            </a:srgbClr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712788" lvl="3" indent="-627063" eaLnBrk="1" hangingPunct="1"/>
            <a:r>
              <a:rPr lang="en-US" altLang="ko-KR" sz="2200" i="1" dirty="0">
                <a:latin typeface="Candara" panose="020E0502030303020204" pitchFamily="34" charset="0"/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= probability that term </a:t>
            </a:r>
            <a:r>
              <a:rPr lang="en-US" altLang="ko-KR" sz="22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occurs in a relevant document</a:t>
            </a:r>
            <a:endParaRPr lang="en-US" altLang="ko-KR" sz="2200" i="1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marL="712788" lvl="4" indent="-627063" eaLnBrk="1" hangingPunct="1"/>
            <a:r>
              <a:rPr lang="en-US" altLang="ko-KR" sz="2200" i="1" dirty="0">
                <a:latin typeface="Candara" panose="020E0502030303020204" pitchFamily="34" charset="0"/>
                <a:ea typeface="굴림" panose="020B0600000101010101" pitchFamily="34" charset="-127"/>
              </a:rPr>
              <a:t>            p</a:t>
            </a:r>
            <a:r>
              <a:rPr lang="en-US" altLang="ko-KR" sz="22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</a:t>
            </a:r>
            <a:r>
              <a:rPr lang="en-US" altLang="ko-KR" sz="2200" dirty="0">
                <a:latin typeface="Candara" panose="020E0502030303020204" pitchFamily="34" charset="0"/>
                <a:ea typeface="굴림" panose="020B0600000101010101" pitchFamily="34" charset="-127"/>
              </a:rPr>
              <a:t> 0.5      assume random chance</a:t>
            </a:r>
          </a:p>
        </p:txBody>
      </p:sp>
    </p:spTree>
    <p:extLst>
      <p:ext uri="{BB962C8B-B14F-4D97-AF65-F5344CB8AC3E}">
        <p14:creationId xmlns:p14="http://schemas.microsoft.com/office/powerpoint/2010/main" val="6175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5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66BEC3-3E88-4842-9709-F773F2B2084E}"/>
              </a:ext>
            </a:extLst>
          </p:cNvPr>
          <p:cNvSpPr txBox="1"/>
          <p:nvPr/>
        </p:nvSpPr>
        <p:spPr>
          <a:xfrm>
            <a:off x="610929" y="152400"/>
            <a:ext cx="8229600" cy="88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2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Phase I :  Probability Estimation for Term Relevance Weight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2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                 </a:t>
            </a:r>
            <a:r>
              <a:rPr lang="en-US" altLang="ko-KR" sz="22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(Without relevance information)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9194D90-F931-4A59-99D6-6CE1731E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94" y="5146972"/>
            <a:ext cx="5549506" cy="1416861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A60F0E-DC04-47DD-ADDC-35EAF33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51" y="1981200"/>
            <a:ext cx="5655649" cy="1261645"/>
          </a:xfrm>
          <a:prstGeom prst="rect">
            <a:avLst/>
          </a:prstGeom>
          <a:solidFill>
            <a:srgbClr val="FF9999">
              <a:alpha val="47000"/>
            </a:srgbClr>
          </a:solidFill>
          <a:ln w="41275">
            <a:solidFill>
              <a:srgbClr val="3333CC">
                <a:alpha val="56000"/>
              </a:srgb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FC3A2DC-DFC8-432A-A13A-2EA8DABF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9" y="1151125"/>
            <a:ext cx="4349279" cy="753875"/>
          </a:xfrm>
          <a:prstGeom prst="rect">
            <a:avLst/>
          </a:prstGeom>
          <a:ln w="25400">
            <a:solidFill>
              <a:srgbClr val="3333CC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8DAB503-FD67-4F55-82CC-A79C6461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343400"/>
            <a:ext cx="4020666" cy="7538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3196214-3EB9-4B64-BCAB-76B22F623CFF}"/>
              </a:ext>
            </a:extLst>
          </p:cNvPr>
          <p:cNvSpPr txBox="1"/>
          <p:nvPr/>
        </p:nvSpPr>
        <p:spPr>
          <a:xfrm>
            <a:off x="628650" y="228600"/>
            <a:ext cx="8082514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Phase II :  Probability Estimation for Term Relevance Weight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                 </a:t>
            </a:r>
            <a:r>
              <a:rPr lang="en-US" altLang="ko-KR" sz="24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(With relevance information)</a:t>
            </a:r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xmlns="" id="{0CCE5E12-EC1E-47A9-B7F5-13A4BCB04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68166"/>
              </p:ext>
            </p:extLst>
          </p:nvPr>
        </p:nvGraphicFramePr>
        <p:xfrm>
          <a:off x="1853525" y="4229861"/>
          <a:ext cx="2606391" cy="104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2" name="Equation" r:id="rId3" imgW="21031200" imgH="10363200" progId="Equation.3">
                  <p:embed/>
                </p:oleObj>
              </mc:Choice>
              <mc:Fallback>
                <p:oleObj name="Equation" r:id="rId3" imgW="21031200" imgH="10363200" progId="Equation.3">
                  <p:embed/>
                  <p:pic>
                    <p:nvPicPr>
                      <p:cNvPr id="34819" name="Object 11">
                        <a:extLst>
                          <a:ext uri="{FF2B5EF4-FFF2-40B4-BE49-F238E27FC236}">
                            <a16:creationId xmlns:a16="http://schemas.microsoft.com/office/drawing/2014/main" xmlns="" id="{FB0DCA34-8687-437A-8CDC-AA01F336A13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25" y="4229861"/>
                        <a:ext cx="2606391" cy="1046440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0000"/>
                        </a:srgbClr>
                      </a:solidFill>
                      <a:ln w="1905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xmlns="" id="{210D9F19-C12F-4D53-A629-70A0875E4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94633"/>
              </p:ext>
            </p:extLst>
          </p:nvPr>
        </p:nvGraphicFramePr>
        <p:xfrm>
          <a:off x="2057400" y="2173852"/>
          <a:ext cx="1981200" cy="97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3" name="Equation" r:id="rId5" imgW="13716000" imgH="10363200" progId="Equation.3">
                  <p:embed/>
                </p:oleObj>
              </mc:Choice>
              <mc:Fallback>
                <p:oleObj name="Equation" r:id="rId5" imgW="13716000" imgH="10363200" progId="Equation.3">
                  <p:embed/>
                  <p:pic>
                    <p:nvPicPr>
                      <p:cNvPr id="34820" name="Object 13">
                        <a:extLst>
                          <a:ext uri="{FF2B5EF4-FFF2-40B4-BE49-F238E27FC236}">
                            <a16:creationId xmlns:a16="http://schemas.microsoft.com/office/drawing/2014/main" xmlns="" id="{68EF31DA-66D0-4389-B590-2B3F01478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73852"/>
                        <a:ext cx="1981200" cy="973560"/>
                      </a:xfrm>
                      <a:prstGeom prst="rect">
                        <a:avLst/>
                      </a:prstGeom>
                      <a:solidFill>
                        <a:srgbClr val="FF9999">
                          <a:alpha val="48000"/>
                        </a:srgbClr>
                      </a:solidFill>
                      <a:ln w="19050">
                        <a:solidFill>
                          <a:srgbClr val="FF99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4A9CD2A1-11D2-435A-AC9B-B0BDE8A3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34" y="3489415"/>
            <a:ext cx="75681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12788" lvl="3" indent="-627063"/>
            <a:r>
              <a:rPr lang="en-US" altLang="ko-KR" sz="2400" i="1" dirty="0" err="1">
                <a:solidFill>
                  <a:srgbClr val="C00000"/>
                </a:solidFill>
                <a:ea typeface="굴림" panose="020B0600000101010101" pitchFamily="34" charset="-127"/>
              </a:rPr>
              <a:t>qk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probability that term </a:t>
            </a:r>
            <a:r>
              <a:rPr lang="en-US" altLang="ko-KR" sz="2000" i="1" dirty="0">
                <a:solidFill>
                  <a:srgbClr val="C00000"/>
                </a:solidFill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occurs in a non-relevant document</a:t>
            </a:r>
            <a:endParaRPr lang="en-US" altLang="ko-KR" sz="2000" i="1" dirty="0">
              <a:solidFill>
                <a:srgbClr val="C00000"/>
              </a:solidFill>
              <a:ea typeface="굴림" panose="020B0600000101010101" pitchFamily="34" charset="-127"/>
            </a:endParaRPr>
          </a:p>
          <a:p>
            <a:pPr lvl="4"/>
            <a:r>
              <a:rPr lang="en-US" altLang="ko-KR" i="1" dirty="0">
                <a:ea typeface="굴림" panose="020B0600000101010101" pitchFamily="34" charset="-127"/>
              </a:rPr>
              <a:t>                                 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6B6A0E78-AD21-48DB-81AE-C754E8EE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1" y="1398045"/>
            <a:ext cx="7753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indent="-1009650">
              <a:lnSpc>
                <a:spcPct val="15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rgbClr val="C00000"/>
                </a:solidFill>
                <a:ea typeface="굴림" panose="020B0600000101010101" pitchFamily="34" charset="-127"/>
              </a:rPr>
              <a:t>pk 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probability that term </a:t>
            </a:r>
            <a:r>
              <a:rPr lang="en-US" altLang="ko-KR" sz="2000" i="1" dirty="0">
                <a:solidFill>
                  <a:srgbClr val="C00000"/>
                </a:solidFill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34" charset="-127"/>
              </a:rPr>
              <a:t> occurs in a relevant document</a:t>
            </a:r>
          </a:p>
        </p:txBody>
      </p:sp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xmlns="" id="{ACF5865C-F1F2-4A21-9578-9B76BB789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91434"/>
              </p:ext>
            </p:extLst>
          </p:nvPr>
        </p:nvGraphicFramePr>
        <p:xfrm>
          <a:off x="4976281" y="2200777"/>
          <a:ext cx="2393091" cy="97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4" name="Equation" r:id="rId7" imgW="825500" imgH="431800" progId="Equation.3">
                  <p:embed/>
                </p:oleObj>
              </mc:Choice>
              <mc:Fallback>
                <p:oleObj name="Equation" r:id="rId7" imgW="825500" imgH="431800" progId="Equation.3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:a16="http://schemas.microsoft.com/office/drawing/2014/main" xmlns="" id="{B2DF81F9-A2BE-412D-8E58-68B7C224F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81" y="2200777"/>
                        <a:ext cx="2393091" cy="972710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6000"/>
                        </a:srgbClr>
                      </a:solidFill>
                      <a:ln w="1905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xmlns="" id="{B60B9160-9DBF-4054-B6C3-6620ED755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45227"/>
              </p:ext>
            </p:extLst>
          </p:nvPr>
        </p:nvGraphicFramePr>
        <p:xfrm>
          <a:off x="4976281" y="4282268"/>
          <a:ext cx="2524990" cy="99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5" name="Equation" r:id="rId9" imgW="1104900" imgH="431800" progId="Equation.3">
                  <p:embed/>
                </p:oleObj>
              </mc:Choice>
              <mc:Fallback>
                <p:oleObj name="Equation" r:id="rId9" imgW="1104900" imgH="431800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xmlns="" id="{66E49D9F-5B1C-4F21-A6EB-BA912F64D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81" y="4282268"/>
                        <a:ext cx="2524990" cy="994033"/>
                      </a:xfrm>
                      <a:prstGeom prst="rect">
                        <a:avLst/>
                      </a:prstGeom>
                      <a:solidFill>
                        <a:srgbClr val="FF9999">
                          <a:alpha val="45000"/>
                        </a:srgbClr>
                      </a:solidFill>
                      <a:ln w="19050">
                        <a:solidFill>
                          <a:srgbClr val="000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2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724400" cy="715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Why probabilities in IR</a:t>
            </a:r>
            <a:r>
              <a:rPr lang="en-US" sz="3200" dirty="0">
                <a:solidFill>
                  <a:srgbClr val="C00000"/>
                </a:solidFill>
              </a:rPr>
              <a:t>?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43800" cy="3810000"/>
          </a:xfrm>
        </p:spPr>
        <p:txBody>
          <a:bodyPr>
            <a:normAutofit/>
          </a:bodyPr>
          <a:lstStyle/>
          <a:p>
            <a:pPr marL="2774950" indent="-277495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Database systems </a:t>
            </a: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Candara" panose="020E0502030303020204" pitchFamily="34" charset="0"/>
              </a:rPr>
              <a:t> the user need can be mapped in to a query representation – precisely defines what should be an answer.</a:t>
            </a:r>
          </a:p>
          <a:p>
            <a:pPr marL="2774950" indent="-2774950">
              <a:lnSpc>
                <a:spcPct val="90000"/>
              </a:lnSpc>
              <a:buFontTx/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712788" indent="-712788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IR </a:t>
            </a: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latin typeface="Candara" panose="020E0502030303020204" pitchFamily="34" charset="0"/>
              </a:rPr>
              <a:t>neither the query formulation is unique nor there is no clear procedure to decide which data object is the answer.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solidFill>
                  <a:srgbClr val="336600"/>
                </a:solidFill>
                <a:latin typeface="Candara" panose="020E0502030303020204" pitchFamily="34" charset="0"/>
              </a:rPr>
              <a:t>    </a:t>
            </a:r>
            <a:r>
              <a:rPr lang="en-US" sz="2400" b="1" i="1" dirty="0">
                <a:solidFill>
                  <a:srgbClr val="669900"/>
                </a:solidFill>
                <a:latin typeface="Candara" panose="020E0502030303020204" pitchFamily="34" charset="0"/>
              </a:rPr>
              <a:t>To cope up with the uncertainty - probability model is proposed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9AD1D6-526A-4CB3-95DE-E44ACA30AA2A}"/>
              </a:ext>
            </a:extLst>
          </p:cNvPr>
          <p:cNvSpPr/>
          <p:nvPr/>
        </p:nvSpPr>
        <p:spPr>
          <a:xfrm>
            <a:off x="1709714" y="797870"/>
            <a:ext cx="5288281" cy="4571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xmlns="" id="{1168D189-DD78-4FC0-9064-BAAF85719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214155"/>
              </p:ext>
            </p:extLst>
          </p:nvPr>
        </p:nvGraphicFramePr>
        <p:xfrm>
          <a:off x="675070" y="2182353"/>
          <a:ext cx="7793860" cy="249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3" imgW="5016500" imgH="1600200" progId="Equation.3">
                  <p:embed/>
                </p:oleObj>
              </mc:Choice>
              <mc:Fallback>
                <p:oleObj name="Equation" r:id="rId3" imgW="5016500" imgH="1600200" progId="Equation.3">
                  <p:embed/>
                  <p:pic>
                    <p:nvPicPr>
                      <p:cNvPr id="21514" name="Object 12">
                        <a:extLst>
                          <a:ext uri="{FF2B5EF4-FFF2-40B4-BE49-F238E27FC236}">
                            <a16:creationId xmlns:a16="http://schemas.microsoft.com/office/drawing/2014/main" xmlns="" id="{E05CD8E2-EF18-40C5-AD96-E7826874B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70" y="2182353"/>
                        <a:ext cx="7793860" cy="2493293"/>
                      </a:xfrm>
                      <a:prstGeom prst="rect">
                        <a:avLst/>
                      </a:prstGeom>
                      <a:solidFill>
                        <a:srgbClr val="FF9999">
                          <a:alpha val="47000"/>
                        </a:srgbClr>
                      </a:solidFill>
                      <a:ln w="22225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82F275-D179-4256-8B6A-67367B4F1142}"/>
              </a:ext>
            </a:extLst>
          </p:cNvPr>
          <p:cNvSpPr txBox="1"/>
          <p:nvPr/>
        </p:nvSpPr>
        <p:spPr>
          <a:xfrm>
            <a:off x="609600" y="762000"/>
            <a:ext cx="82296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Phase II :  Probability Estimation for Term Relevance Weight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                 </a:t>
            </a:r>
            <a:r>
              <a:rPr lang="en-US" altLang="ko-KR" sz="24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(With relevance information)</a:t>
            </a:r>
          </a:p>
        </p:txBody>
      </p:sp>
    </p:spTree>
    <p:extLst>
      <p:ext uri="{BB962C8B-B14F-4D97-AF65-F5344CB8AC3E}">
        <p14:creationId xmlns:p14="http://schemas.microsoft.com/office/powerpoint/2010/main" val="33871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8">
            <a:extLst>
              <a:ext uri="{FF2B5EF4-FFF2-40B4-BE49-F238E27FC236}">
                <a16:creationId xmlns:a16="http://schemas.microsoft.com/office/drawing/2014/main" xmlns="" id="{4399BD57-6770-4134-BA5D-FDF1256A3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93925"/>
              </p:ext>
            </p:extLst>
          </p:nvPr>
        </p:nvGraphicFramePr>
        <p:xfrm>
          <a:off x="685798" y="2362200"/>
          <a:ext cx="80759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3" imgW="5232400" imgH="1651000" progId="Equation.3">
                  <p:embed/>
                </p:oleObj>
              </mc:Choice>
              <mc:Fallback>
                <p:oleObj name="Equation" r:id="rId3" imgW="5232400" imgH="1651000" progId="Equation.3">
                  <p:embed/>
                  <p:pic>
                    <p:nvPicPr>
                      <p:cNvPr id="9" name="Object 28">
                        <a:extLst>
                          <a:ext uri="{FF2B5EF4-FFF2-40B4-BE49-F238E27FC236}">
                            <a16:creationId xmlns:a16="http://schemas.microsoft.com/office/drawing/2014/main" xmlns="" id="{1E75CF0D-81B0-410F-B16A-4B254CC7C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8" y="2362200"/>
                        <a:ext cx="8075975" cy="2514600"/>
                      </a:xfrm>
                      <a:prstGeom prst="rect">
                        <a:avLst/>
                      </a:prstGeom>
                      <a:solidFill>
                        <a:srgbClr val="FF9999">
                          <a:alpha val="42000"/>
                        </a:srgbClr>
                      </a:solidFill>
                      <a:ln w="25400" cmpd="dbl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76A474-CE17-4DB7-A1F7-3498DE300D98}"/>
              </a:ext>
            </a:extLst>
          </p:cNvPr>
          <p:cNvSpPr txBox="1"/>
          <p:nvPr/>
        </p:nvSpPr>
        <p:spPr>
          <a:xfrm>
            <a:off x="714151" y="533400"/>
            <a:ext cx="807597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Phase II :  Probability Estimation for Term Relevance Weight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                  </a:t>
            </a:r>
            <a:r>
              <a:rPr lang="en-US" altLang="ko-KR" sz="2400" b="1" dirty="0">
                <a:solidFill>
                  <a:srgbClr val="0000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(With relevance information)</a:t>
            </a:r>
          </a:p>
        </p:txBody>
      </p:sp>
    </p:spTree>
    <p:extLst>
      <p:ext uri="{BB962C8B-B14F-4D97-AF65-F5344CB8AC3E}">
        <p14:creationId xmlns:p14="http://schemas.microsoft.com/office/powerpoint/2010/main" val="25117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52">
            <a:extLst>
              <a:ext uri="{FF2B5EF4-FFF2-40B4-BE49-F238E27FC236}">
                <a16:creationId xmlns:a16="http://schemas.microsoft.com/office/drawing/2014/main" xmlns="" id="{C0253E1D-A82D-4941-932C-BE678712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697"/>
              </p:ext>
            </p:extLst>
          </p:nvPr>
        </p:nvGraphicFramePr>
        <p:xfrm>
          <a:off x="1790699" y="4923015"/>
          <a:ext cx="5562600" cy="1411785"/>
        </p:xfrm>
        <a:graphic>
          <a:graphicData uri="http://schemas.openxmlformats.org/drawingml/2006/table">
            <a:tbl>
              <a:tblPr/>
              <a:tblGrid>
                <a:gridCol w="624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7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5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33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8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Q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0.176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 Box 43">
            <a:extLst>
              <a:ext uri="{FF2B5EF4-FFF2-40B4-BE49-F238E27FC236}">
                <a16:creationId xmlns:a16="http://schemas.microsoft.com/office/drawing/2014/main" xmlns="" id="{019A1CC0-F98C-47B5-B928-53CD9A9D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76" y="1461132"/>
            <a:ext cx="45950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SzTx/>
              <a:buNone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1. Compute term relevance weights:</a:t>
            </a:r>
            <a:b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</a:b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N</a:t>
            </a:r>
            <a:r>
              <a:rPr lang="en-US" altLang="ko-KR" sz="20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= number of documents in collection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/>
            </a:r>
            <a:b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</a:b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0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 = number of documents in which term 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appears (postings) </a:t>
            </a:r>
          </a:p>
        </p:txBody>
      </p:sp>
      <p:graphicFrame>
        <p:nvGraphicFramePr>
          <p:cNvPr id="7" name="Group 46">
            <a:extLst>
              <a:ext uri="{FF2B5EF4-FFF2-40B4-BE49-F238E27FC236}">
                <a16:creationId xmlns:a16="http://schemas.microsoft.com/office/drawing/2014/main" xmlns="" id="{38D76F71-23DD-4A23-9A7F-1D6F294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75517"/>
              </p:ext>
            </p:extLst>
          </p:nvPr>
        </p:nvGraphicFramePr>
        <p:xfrm>
          <a:off x="4950786" y="1489091"/>
          <a:ext cx="3886200" cy="13409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 Box 122">
            <a:extLst>
              <a:ext uri="{FF2B5EF4-FFF2-40B4-BE49-F238E27FC236}">
                <a16:creationId xmlns:a16="http://schemas.microsoft.com/office/drawing/2014/main" xmlns="" id="{7A7F33EB-0870-4FB2-BC08-9CA1A2E4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697" y="3026897"/>
            <a:ext cx="3090603" cy="400110"/>
          </a:xfrm>
          <a:prstGeom prst="rect">
            <a:avLst/>
          </a:prstGeom>
          <a:solidFill>
            <a:srgbClr val="FF9999">
              <a:alpha val="62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20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= 5, 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0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3, 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0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3,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d</a:t>
            </a:r>
            <a:r>
              <a:rPr lang="en-US" altLang="ko-KR" sz="20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2 </a:t>
            </a:r>
          </a:p>
        </p:txBody>
      </p:sp>
      <p:graphicFrame>
        <p:nvGraphicFramePr>
          <p:cNvPr id="10" name="Object 123">
            <a:extLst>
              <a:ext uri="{FF2B5EF4-FFF2-40B4-BE49-F238E27FC236}">
                <a16:creationId xmlns:a16="http://schemas.microsoft.com/office/drawing/2014/main" xmlns="" id="{9DAE5237-3145-4FA5-90A7-9F618342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35160"/>
              </p:ext>
            </p:extLst>
          </p:nvPr>
        </p:nvGraphicFramePr>
        <p:xfrm>
          <a:off x="522324" y="3734602"/>
          <a:ext cx="3850980" cy="70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61563" name="Object 123">
                        <a:extLst>
                          <a:ext uri="{FF2B5EF4-FFF2-40B4-BE49-F238E27FC236}">
                            <a16:creationId xmlns:a16="http://schemas.microsoft.com/office/drawing/2014/main" xmlns="" id="{97D676A7-95B1-402F-9E91-4E2D36D69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24" y="3734602"/>
                        <a:ext cx="3850980" cy="703761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8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5">
            <a:extLst>
              <a:ext uri="{FF2B5EF4-FFF2-40B4-BE49-F238E27FC236}">
                <a16:creationId xmlns:a16="http://schemas.microsoft.com/office/drawing/2014/main" xmlns="" id="{72582D56-8558-4946-855D-A3A0CECEE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51252"/>
              </p:ext>
            </p:extLst>
          </p:nvPr>
        </p:nvGraphicFramePr>
        <p:xfrm>
          <a:off x="4729274" y="3734602"/>
          <a:ext cx="3242930" cy="70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61565" name="Object 125">
                        <a:extLst>
                          <a:ext uri="{FF2B5EF4-FFF2-40B4-BE49-F238E27FC236}">
                            <a16:creationId xmlns:a16="http://schemas.microsoft.com/office/drawing/2014/main" xmlns="" id="{4AE2FE8D-8AAA-4153-83B2-F40111315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274" y="3734602"/>
                        <a:ext cx="3242930" cy="703761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5000"/>
                        </a:srgbClr>
                      </a:solidFill>
                      <a:ln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xmlns="" id="{F0C0D634-D0D5-4182-B14E-BAA71A3B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3" y="233066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Example :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Probabilistic Retrieval (w/o relevance data):  </a:t>
            </a:r>
            <a:r>
              <a:rPr lang="en-US" altLang="ko-KR" sz="2400" b="1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Q</a:t>
            </a:r>
            <a:r>
              <a:rPr lang="en-US" altLang="ko-KR" sz="2400" b="1" baseline="-25000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1</a:t>
            </a:r>
            <a:r>
              <a:rPr lang="en-US" altLang="ko-KR" sz="2400" b="1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= (0, 0.3, 0.4)</a:t>
            </a:r>
          </a:p>
        </p:txBody>
      </p:sp>
    </p:spTree>
    <p:extLst>
      <p:ext uri="{BB962C8B-B14F-4D97-AF65-F5344CB8AC3E}">
        <p14:creationId xmlns:p14="http://schemas.microsoft.com/office/powerpoint/2010/main" val="4402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5">
            <a:extLst>
              <a:ext uri="{FF2B5EF4-FFF2-40B4-BE49-F238E27FC236}">
                <a16:creationId xmlns:a16="http://schemas.microsoft.com/office/drawing/2014/main" xmlns="" id="{BBB1E726-5DD0-446C-BE25-8953849FD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07401"/>
              </p:ext>
            </p:extLst>
          </p:nvPr>
        </p:nvGraphicFramePr>
        <p:xfrm>
          <a:off x="1752600" y="4572000"/>
          <a:ext cx="5295902" cy="1310640"/>
        </p:xfrm>
        <a:graphic>
          <a:graphicData uri="http://schemas.openxmlformats.org/drawingml/2006/table">
            <a:tbl>
              <a:tblPr/>
              <a:tblGrid>
                <a:gridCol w="942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0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22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0.0176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0.0176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127">
            <a:extLst>
              <a:ext uri="{FF2B5EF4-FFF2-40B4-BE49-F238E27FC236}">
                <a16:creationId xmlns:a16="http://schemas.microsoft.com/office/drawing/2014/main" xmlns="" id="{30622712-F6C5-43F7-BD5F-87B83510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1" y="2117317"/>
            <a:ext cx="6858000" cy="1742849"/>
          </a:xfrm>
          <a:prstGeom prst="rect">
            <a:avLst/>
          </a:prstGeom>
          <a:solidFill>
            <a:srgbClr val="FF9999">
              <a:alpha val="49000"/>
            </a:srgbClr>
          </a:solidFill>
          <a:ln w="25400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 startAt="2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Rank the documents using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-"/>
            </a:pP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z="2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0,   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-"/>
            </a:pP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0.3*(-0.176) = -0.053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-"/>
            </a:pP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z="2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20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0.3*(-0.176) + 0.4*0.176 = 0.0176</a:t>
            </a:r>
            <a:endParaRPr lang="en-US" altLang="ko-KR" sz="2000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45F067C9-85B7-4A96-AC1E-D2565858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85800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Example : Continuation  …….  </a:t>
            </a:r>
          </a:p>
        </p:txBody>
      </p:sp>
    </p:spTree>
    <p:extLst>
      <p:ext uri="{BB962C8B-B14F-4D97-AF65-F5344CB8AC3E}">
        <p14:creationId xmlns:p14="http://schemas.microsoft.com/office/powerpoint/2010/main" val="32282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>
            <a:extLst>
              <a:ext uri="{FF2B5EF4-FFF2-40B4-BE49-F238E27FC236}">
                <a16:creationId xmlns:a16="http://schemas.microsoft.com/office/drawing/2014/main" xmlns="" id="{F712AB94-7FCF-484E-9BD2-387E79DA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0679BCA-0A25-4D6C-A096-EAEA0F24CF2F}" type="slidenum">
              <a:rPr lang="en-US" altLang="ko-KR" sz="14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ko-KR" sz="1400">
              <a:ea typeface="굴림" panose="020B0600000101010101" pitchFamily="34" charset="-127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4267EA5A-B326-4F3C-8D83-8527A5AE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xmlns="" id="{D793CDA6-47B4-46EE-9065-C4E4EDB80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7319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Inverted Index: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xmlns="" id="{F5DB45BD-32B6-40F4-B4C2-72AC10FB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35430"/>
            <a:ext cx="365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400" baseline="-25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3</a:t>
            </a: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was judged relevant </a:t>
            </a:r>
            <a:r>
              <a:rPr lang="en-US" altLang="ko-KR" sz="2400" dirty="0">
                <a:latin typeface="Candara" panose="020E0502030303020204" pitchFamily="34" charset="0"/>
                <a:ea typeface="굴림" panose="020B0600000101010101" pitchFamily="34" charset="-127"/>
              </a:rPr>
              <a:t>to 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400" b="1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Q</a:t>
            </a:r>
            <a:r>
              <a:rPr lang="en-US" altLang="ko-KR" sz="2400" b="1" baseline="-25000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1</a:t>
            </a:r>
            <a:r>
              <a:rPr lang="en-US" altLang="ko-KR" sz="2400" b="1" dirty="0">
                <a:solidFill>
                  <a:srgbClr val="3333CC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 = (0, 0.3, 0.4)</a:t>
            </a:r>
          </a:p>
        </p:txBody>
      </p:sp>
      <p:sp>
        <p:nvSpPr>
          <p:cNvPr id="27697" name="Text Box 48">
            <a:extLst>
              <a:ext uri="{FF2B5EF4-FFF2-40B4-BE49-F238E27FC236}">
                <a16:creationId xmlns:a16="http://schemas.microsoft.com/office/drawing/2014/main" xmlns="" id="{2DE79FAE-B5FC-4443-940A-C933A658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36" y="3102788"/>
            <a:ext cx="7772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compute term relevance weights:</a:t>
            </a:r>
            <a:b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</a:br>
            <a:endParaRPr lang="en-US" altLang="ko-KR" sz="2000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endParaRPr lang="en-US" altLang="ko-KR" sz="2000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endParaRPr lang="en-US" altLang="ko-KR" sz="2000" dirty="0">
              <a:latin typeface="Candara" panose="020E0502030303020204" pitchFamily="34" charset="0"/>
              <a:ea typeface="굴림" panose="020B0600000101010101" pitchFamily="34" charset="-127"/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	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       N</a:t>
            </a:r>
            <a:r>
              <a:rPr lang="en-US" altLang="ko-KR" sz="20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= number of documents in collection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/>
            </a:r>
            <a:b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</a:b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d</a:t>
            </a:r>
            <a:r>
              <a:rPr lang="en-US" altLang="ko-KR" sz="2000" i="1" baseline="-25000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 = number of documents in which term </a:t>
            </a:r>
            <a:r>
              <a:rPr lang="en-US" altLang="ko-KR" sz="2000" i="1" dirty="0">
                <a:latin typeface="Candara" panose="020E0502030303020204" pitchFamily="34" charset="0"/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appears (postings)</a:t>
            </a:r>
            <a:b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</a:b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20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total number of relevant documents in collection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000" i="1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z="2000" i="1" baseline="-300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 = number of relevant documents in which term </a:t>
            </a:r>
            <a:r>
              <a:rPr lang="en-US" altLang="ko-KR" sz="20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appears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34" charset="-127"/>
              </a:rPr>
              <a:t>  </a:t>
            </a:r>
          </a:p>
        </p:txBody>
      </p:sp>
      <p:sp>
        <p:nvSpPr>
          <p:cNvPr id="27698" name="Rectangle 49">
            <a:extLst>
              <a:ext uri="{FF2B5EF4-FFF2-40B4-BE49-F238E27FC236}">
                <a16:creationId xmlns:a16="http://schemas.microsoft.com/office/drawing/2014/main" xmlns="" id="{F6F058FC-4E28-4458-B20F-E53904A7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graphicFrame>
        <p:nvGraphicFramePr>
          <p:cNvPr id="64562" name="Group 50">
            <a:extLst>
              <a:ext uri="{FF2B5EF4-FFF2-40B4-BE49-F238E27FC236}">
                <a16:creationId xmlns:a16="http://schemas.microsoft.com/office/drawing/2014/main" xmlns="" id="{BBA44CC6-6588-4FEA-844F-A4806EF0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95487"/>
              </p:ext>
            </p:extLst>
          </p:nvPr>
        </p:nvGraphicFramePr>
        <p:xfrm>
          <a:off x="5334443" y="1152144"/>
          <a:ext cx="3200400" cy="1340968"/>
        </p:xfrm>
        <a:graphic>
          <a:graphicData uri="http://schemas.openxmlformats.org/drawingml/2006/table">
            <a:tbl>
              <a:tblPr/>
              <a:tblGrid>
                <a:gridCol w="502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736" name="Rectangle 87">
            <a:extLst>
              <a:ext uri="{FF2B5EF4-FFF2-40B4-BE49-F238E27FC236}">
                <a16:creationId xmlns:a16="http://schemas.microsoft.com/office/drawing/2014/main" xmlns="" id="{EED466B3-2C52-46FA-B592-6E962B97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737" name="Rectangle 88">
            <a:extLst>
              <a:ext uri="{FF2B5EF4-FFF2-40B4-BE49-F238E27FC236}">
                <a16:creationId xmlns:a16="http://schemas.microsoft.com/office/drawing/2014/main" xmlns="" id="{9F7AF12B-655A-4805-922B-7682F360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738" name="Rectangle 89">
            <a:extLst>
              <a:ext uri="{FF2B5EF4-FFF2-40B4-BE49-F238E27FC236}">
                <a16:creationId xmlns:a16="http://schemas.microsoft.com/office/drawing/2014/main" xmlns="" id="{F65F05E3-B69E-408B-A8FB-9CF33FC0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739" name="Rectangle 90">
            <a:extLst>
              <a:ext uri="{FF2B5EF4-FFF2-40B4-BE49-F238E27FC236}">
                <a16:creationId xmlns:a16="http://schemas.microsoft.com/office/drawing/2014/main" xmlns="" id="{BFC86E16-C06D-40FF-9CF7-6501617C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743" name="Rectangle 98">
            <a:extLst>
              <a:ext uri="{FF2B5EF4-FFF2-40B4-BE49-F238E27FC236}">
                <a16:creationId xmlns:a16="http://schemas.microsoft.com/office/drawing/2014/main" xmlns="" id="{84FCD799-889E-484A-A676-33CDB725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27744" name="Rectangle 131">
            <a:extLst>
              <a:ext uri="{FF2B5EF4-FFF2-40B4-BE49-F238E27FC236}">
                <a16:creationId xmlns:a16="http://schemas.microsoft.com/office/drawing/2014/main" xmlns="" id="{A67375C7-362B-41AE-B362-1E5214BB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0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graphicFrame>
        <p:nvGraphicFramePr>
          <p:cNvPr id="27745" name="Object 130">
            <a:extLst>
              <a:ext uri="{FF2B5EF4-FFF2-40B4-BE49-F238E27FC236}">
                <a16:creationId xmlns:a16="http://schemas.microsoft.com/office/drawing/2014/main" xmlns="" id="{105AD67D-23D2-4C9B-A898-1E1404D15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14326"/>
              </p:ext>
            </p:extLst>
          </p:nvPr>
        </p:nvGraphicFramePr>
        <p:xfrm>
          <a:off x="2002567" y="3686441"/>
          <a:ext cx="5960776" cy="126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3" imgW="3860800" imgH="939800" progId="Equation.3">
                  <p:embed/>
                </p:oleObj>
              </mc:Choice>
              <mc:Fallback>
                <p:oleObj name="Equation" r:id="rId3" imgW="3860800" imgH="939800" progId="Equation.3">
                  <p:embed/>
                  <p:pic>
                    <p:nvPicPr>
                      <p:cNvPr id="27745" name="Object 130">
                        <a:extLst>
                          <a:ext uri="{FF2B5EF4-FFF2-40B4-BE49-F238E27FC236}">
                            <a16:creationId xmlns:a16="http://schemas.microsoft.com/office/drawing/2014/main" xmlns="" id="{105AD67D-23D2-4C9B-A898-1E1404D15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567" y="3686441"/>
                        <a:ext cx="5960776" cy="1260071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7000"/>
                        </a:srgb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6" name="Rectangle 133">
            <a:extLst>
              <a:ext uri="{FF2B5EF4-FFF2-40B4-BE49-F238E27FC236}">
                <a16:creationId xmlns:a16="http://schemas.microsoft.com/office/drawing/2014/main" xmlns="" id="{E70A6405-3070-40A2-8B68-5FBEFB7A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1800">
              <a:ea typeface="굴림" panose="020B0600000101010101" pitchFamily="34" charset="-127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xmlns="" id="{C5715591-921D-40EF-B0FE-0D7D2B28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0625"/>
            <a:ext cx="5924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24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Example : Continuation  …………   Phase II </a:t>
            </a:r>
            <a:endParaRPr lang="en-US" altLang="ko-KR" sz="2400" b="1" dirty="0">
              <a:solidFill>
                <a:srgbClr val="3333CC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9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xmlns="" id="{F0E2E05E-E8C3-4661-A292-A5730167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03826"/>
              </p:ext>
            </p:extLst>
          </p:nvPr>
        </p:nvGraphicFramePr>
        <p:xfrm>
          <a:off x="1905001" y="3924669"/>
          <a:ext cx="5143499" cy="1340968"/>
        </p:xfrm>
        <a:graphic>
          <a:graphicData uri="http://schemas.openxmlformats.org/drawingml/2006/table">
            <a:tbl>
              <a:tblPr/>
              <a:tblGrid>
                <a:gridCol w="57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3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4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37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Q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-0.845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-0.845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-0.845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0.477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0.477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0.477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0845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0.845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Object 132">
            <a:extLst>
              <a:ext uri="{FF2B5EF4-FFF2-40B4-BE49-F238E27FC236}">
                <a16:creationId xmlns:a16="http://schemas.microsoft.com/office/drawing/2014/main" xmlns="" id="{62E34DCC-F91B-454E-A4B0-248C03C64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873772"/>
              </p:ext>
            </p:extLst>
          </p:nvPr>
        </p:nvGraphicFramePr>
        <p:xfrm>
          <a:off x="430742" y="1139691"/>
          <a:ext cx="3918264" cy="109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Equation" r:id="rId3" imgW="2730500" imgH="762000" progId="Equation.3">
                  <p:embed/>
                </p:oleObj>
              </mc:Choice>
              <mc:Fallback>
                <p:oleObj name="Equation" r:id="rId3" imgW="2730500" imgH="762000" progId="Equation.3">
                  <p:embed/>
                  <p:pic>
                    <p:nvPicPr>
                      <p:cNvPr id="64644" name="Object 132">
                        <a:extLst>
                          <a:ext uri="{FF2B5EF4-FFF2-40B4-BE49-F238E27FC236}">
                            <a16:creationId xmlns:a16="http://schemas.microsoft.com/office/drawing/2014/main" xmlns="" id="{D56B4C24-CC60-4C14-90FD-0CE5ECE39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42" y="1139691"/>
                        <a:ext cx="3918264" cy="1092199"/>
                      </a:xfrm>
                      <a:prstGeom prst="rect">
                        <a:avLst/>
                      </a:prstGeom>
                      <a:solidFill>
                        <a:srgbClr val="FF9999">
                          <a:alpha val="63000"/>
                        </a:srgb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4">
            <a:extLst>
              <a:ext uri="{FF2B5EF4-FFF2-40B4-BE49-F238E27FC236}">
                <a16:creationId xmlns:a16="http://schemas.microsoft.com/office/drawing/2014/main" xmlns="" id="{D8F7CAC5-2F41-4D5C-930E-676746BF1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69441"/>
              </p:ext>
            </p:extLst>
          </p:nvPr>
        </p:nvGraphicFramePr>
        <p:xfrm>
          <a:off x="4464365" y="1107628"/>
          <a:ext cx="4572000" cy="112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1" name="Equation" r:id="rId5" imgW="3098800" imgH="762000" progId="Equation.3">
                  <p:embed/>
                </p:oleObj>
              </mc:Choice>
              <mc:Fallback>
                <p:oleObj name="Equation" r:id="rId5" imgW="3098800" imgH="762000" progId="Equation.3">
                  <p:embed/>
                  <p:pic>
                    <p:nvPicPr>
                      <p:cNvPr id="64646" name="Object 134">
                        <a:extLst>
                          <a:ext uri="{FF2B5EF4-FFF2-40B4-BE49-F238E27FC236}">
                            <a16:creationId xmlns:a16="http://schemas.microsoft.com/office/drawing/2014/main" xmlns="" id="{034168A2-E7CD-457A-A3AF-65555C5FD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365" y="1107628"/>
                        <a:ext cx="4572000" cy="1124262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8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6">
            <a:extLst>
              <a:ext uri="{FF2B5EF4-FFF2-40B4-BE49-F238E27FC236}">
                <a16:creationId xmlns:a16="http://schemas.microsoft.com/office/drawing/2014/main" xmlns="" id="{03E1637E-5050-4E9E-B2FE-A6DEACB1E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7693"/>
              </p:ext>
            </p:extLst>
          </p:nvPr>
        </p:nvGraphicFramePr>
        <p:xfrm>
          <a:off x="372263" y="2532180"/>
          <a:ext cx="4464364" cy="109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Equation" r:id="rId7" imgW="3111500" imgH="762000" progId="Equation.3">
                  <p:embed/>
                </p:oleObj>
              </mc:Choice>
              <mc:Fallback>
                <p:oleObj name="Equation" r:id="rId7" imgW="3111500" imgH="762000" progId="Equation.3">
                  <p:embed/>
                  <p:pic>
                    <p:nvPicPr>
                      <p:cNvPr id="64648" name="Object 136">
                        <a:extLst>
                          <a:ext uri="{FF2B5EF4-FFF2-40B4-BE49-F238E27FC236}">
                            <a16:creationId xmlns:a16="http://schemas.microsoft.com/office/drawing/2014/main" xmlns="" id="{8DE16A67-7DEE-4FDB-AEF7-CB0C9979B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3" y="2532180"/>
                        <a:ext cx="4464364" cy="1092199"/>
                      </a:xfrm>
                      <a:prstGeom prst="rect">
                        <a:avLst/>
                      </a:prstGeom>
                      <a:solidFill>
                        <a:srgbClr val="FF9999">
                          <a:alpha val="55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9">
            <a:extLst>
              <a:ext uri="{FF2B5EF4-FFF2-40B4-BE49-F238E27FC236}">
                <a16:creationId xmlns:a16="http://schemas.microsoft.com/office/drawing/2014/main" xmlns="" id="{C9A74894-BD83-410A-8CE0-AC1827BE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86830"/>
            <a:ext cx="5029200" cy="1205202"/>
          </a:xfrm>
          <a:prstGeom prst="rect">
            <a:avLst/>
          </a:prstGeom>
          <a:solidFill>
            <a:srgbClr val="FF9999">
              <a:alpha val="53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marL="182563" indent="-182563"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 startAt="2"/>
            </a:pPr>
            <a:r>
              <a:rPr lang="en-US" altLang="ko-KR" sz="1600" dirty="0">
                <a:latin typeface="Candara" panose="020E0502030303020204" pitchFamily="34" charset="0"/>
                <a:ea typeface="굴림" panose="020B0600000101010101" pitchFamily="34" charset="-127"/>
              </a:rPr>
              <a:t>Rank the documents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z="16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0.3*0.477 = 0.143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z="1600" dirty="0" err="1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(D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,Q</a:t>
            </a:r>
            <a:r>
              <a:rPr lang="en-US" altLang="ko-KR" sz="1600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) = 0.3*0.477 + 0.4*0.845 = 0.481</a:t>
            </a:r>
          </a:p>
        </p:txBody>
      </p:sp>
      <p:graphicFrame>
        <p:nvGraphicFramePr>
          <p:cNvPr id="10" name="Group 171">
            <a:extLst>
              <a:ext uri="{FF2B5EF4-FFF2-40B4-BE49-F238E27FC236}">
                <a16:creationId xmlns:a16="http://schemas.microsoft.com/office/drawing/2014/main" xmlns="" id="{364462D0-1660-4EA9-99CD-B981693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20538"/>
              </p:ext>
            </p:extLst>
          </p:nvPr>
        </p:nvGraphicFramePr>
        <p:xfrm>
          <a:off x="5257800" y="5522551"/>
          <a:ext cx="3886200" cy="1005840"/>
        </p:xfrm>
        <a:graphic>
          <a:graphicData uri="http://schemas.openxmlformats.org/drawingml/2006/table">
            <a:tbl>
              <a:tblPr/>
              <a:tblGrid>
                <a:gridCol w="690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0.481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Rank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 Box 92">
            <a:extLst>
              <a:ext uri="{FF2B5EF4-FFF2-40B4-BE49-F238E27FC236}">
                <a16:creationId xmlns:a16="http://schemas.microsoft.com/office/drawing/2014/main" xmlns="" id="{CA2FE8AB-1C26-443C-8E60-2C1E7DFD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9609"/>
            <a:ext cx="6858000" cy="46166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= 5, 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1,    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d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3, 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3,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d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2   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r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0, 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1,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r</a:t>
            </a:r>
            <a:r>
              <a:rPr lang="en-US" altLang="ko-KR" sz="2400" i="1" baseline="-300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= 1</a:t>
            </a:r>
            <a:r>
              <a:rPr lang="en-US" altLang="ko-KR" sz="2400" i="1" dirty="0">
                <a:solidFill>
                  <a:srgbClr val="000000"/>
                </a:solidFill>
                <a:latin typeface="Candara" panose="020E0502030303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2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27517764-5CE1-4531-9C57-F6DD54B1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"/>
            <a:ext cx="220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36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34" charset="-127"/>
              </a:rPr>
              <a:t>Summary</a:t>
            </a:r>
            <a:endParaRPr lang="en-US" altLang="ko-KR" sz="3600" b="1" dirty="0">
              <a:solidFill>
                <a:srgbClr val="3333CC"/>
              </a:solidFill>
              <a:latin typeface="Candara" panose="020E0502030303020204" pitchFamily="34" charset="0"/>
              <a:ea typeface="굴림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306F7A-2E9C-4626-AC40-9573559B0E97}"/>
              </a:ext>
            </a:extLst>
          </p:cNvPr>
          <p:cNvSpPr txBox="1"/>
          <p:nvPr/>
        </p:nvSpPr>
        <p:spPr>
          <a:xfrm>
            <a:off x="914400" y="1524000"/>
            <a:ext cx="7391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Why Probabilities in IR?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Probability Ranking Principle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Binary Independence Model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Initial Assumptions? 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Odds of relevance Vs Probability of relevance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Term Score of  key terms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Interpretation of term scores</a:t>
            </a: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Probability of relevance of documents </a:t>
            </a:r>
          </a:p>
        </p:txBody>
      </p:sp>
    </p:spTree>
    <p:extLst>
      <p:ext uri="{BB962C8B-B14F-4D97-AF65-F5344CB8AC3E}">
        <p14:creationId xmlns:p14="http://schemas.microsoft.com/office/powerpoint/2010/main" val="129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400800" cy="487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Probability Ranking Principle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  <a:ln w="31750"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Robertson (1977)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“If a reference retrieval system’s response to each request is a ranking of the documents in the collection in order of </a:t>
            </a:r>
            <a:r>
              <a:rPr lang="en-US" sz="2400" dirty="0">
                <a:solidFill>
                  <a:srgbClr val="FF0000"/>
                </a:solidFill>
              </a:rPr>
              <a:t>decreasing probability of relevance</a:t>
            </a:r>
            <a:r>
              <a:rPr lang="en-US" sz="2400" dirty="0"/>
              <a:t> to the user who submitted the request,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where the probabilities are estimated as accurately as possible on the </a:t>
            </a:r>
            <a:r>
              <a:rPr lang="en-US" sz="2400" dirty="0">
                <a:solidFill>
                  <a:srgbClr val="FF0000"/>
                </a:solidFill>
              </a:rPr>
              <a:t>basis of whatever data have been made available</a:t>
            </a:r>
            <a:r>
              <a:rPr lang="en-US" sz="2400" dirty="0"/>
              <a:t> to the system for this purpose,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overall effectiveness of the system to its user will be the best that is obtainable on the basis of those data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6600"/>
                </a:solidFill>
              </a:rPr>
              <a:t>Basis for most probabilistic approaches to IR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33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6481"/>
            <a:ext cx="5943600" cy="639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Probability Ranking Principle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884"/>
            <a:ext cx="8229600" cy="1676400"/>
          </a:xfrm>
          <a:ln w="28575">
            <a:solidFill>
              <a:srgbClr val="336600"/>
            </a:solidFill>
          </a:ln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Ranking documents according to the probability of relevance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Maximizes the over all retrieval effectiveness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6D05E1-A41B-4BC7-8916-43C94F56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41170"/>
            <a:ext cx="8229600" cy="249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kern="0" dirty="0">
                <a:solidFill>
                  <a:srgbClr val="C00000"/>
                </a:solidFill>
                <a:latin typeface="Candara" panose="020E0502030303020204" pitchFamily="34" charset="0"/>
              </a:rPr>
              <a:t>Assumptions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kern="0" dirty="0">
                <a:latin typeface="Candara" panose="020E0502030303020204" pitchFamily="34" charset="0"/>
              </a:rPr>
              <a:t>Each document is either relevant or non- relevant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kern="0" dirty="0">
                <a:latin typeface="Candara" panose="020E0502030303020204" pitchFamily="34" charset="0"/>
              </a:rPr>
              <a:t>Relevance of one document does not affect that of another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kern="0" dirty="0">
                <a:latin typeface="Candara" panose="020E0502030303020204" pitchFamily="34" charset="0"/>
              </a:rPr>
              <a:t>Independence assumption about terms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kern="0" dirty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endParaRPr lang="en-US" sz="2400" kern="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59557"/>
            <a:ext cx="4876800" cy="80724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IR as classification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94619"/>
            <a:ext cx="8229600" cy="439658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</a:t>
            </a:r>
            <a:r>
              <a:rPr lang="en-US" sz="2800" dirty="0">
                <a:latin typeface="Candara" panose="020E0502030303020204" pitchFamily="34" charset="0"/>
              </a:rPr>
              <a:t>For a given query, documents fall into two classes</a:t>
            </a:r>
          </a:p>
          <a:p>
            <a:pPr>
              <a:buFontTx/>
              <a:buNone/>
            </a:pPr>
            <a:r>
              <a:rPr lang="en-US" sz="2800" dirty="0">
                <a:latin typeface="Candara" panose="020E0502030303020204" pitchFamily="34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Relevant (R =1)    </a:t>
            </a:r>
            <a:r>
              <a:rPr lang="en-US" sz="2800" dirty="0">
                <a:solidFill>
                  <a:srgbClr val="3333CC"/>
                </a:solidFill>
                <a:latin typeface="Candara" panose="020E0502030303020204" pitchFamily="34" charset="0"/>
              </a:rPr>
              <a:t>non-relevant (R=0</a:t>
            </a:r>
            <a:r>
              <a:rPr lang="en-US" dirty="0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981200" y="4038600"/>
            <a:ext cx="1683488" cy="1143000"/>
          </a:xfrm>
          <a:prstGeom prst="rect">
            <a:avLst/>
          </a:prstGeom>
          <a:solidFill>
            <a:srgbClr val="FF9999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Document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838700" y="3429000"/>
            <a:ext cx="2209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Relevant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95479" y="4742566"/>
            <a:ext cx="2590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3333CC"/>
                </a:solidFill>
                <a:latin typeface="Candara" panose="020E0502030303020204" pitchFamily="34" charset="0"/>
              </a:rPr>
              <a:t>Non-Relevant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727155" y="3962400"/>
            <a:ext cx="1104900" cy="316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688168" y="4828067"/>
            <a:ext cx="88383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725383" y="364609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P( R / D)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924300" y="46101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3333CC"/>
                </a:solidFill>
              </a:rPr>
              <a:t>P(NR / D)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6D0A4A1-C6DB-4310-AC0D-9BB0821F7DA0}"/>
              </a:ext>
            </a:extLst>
          </p:cNvPr>
          <p:cNvSpPr/>
          <p:nvPr/>
        </p:nvSpPr>
        <p:spPr>
          <a:xfrm>
            <a:off x="1066800" y="2971800"/>
            <a:ext cx="6705600" cy="3276600"/>
          </a:xfrm>
          <a:prstGeom prst="roundRect">
            <a:avLst/>
          </a:prstGeom>
          <a:solidFill>
            <a:srgbClr val="8AFA7E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324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Probabilistic Retrieval Strategy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Estimate how terms contribute to relevance?</a:t>
            </a:r>
          </a:p>
          <a:p>
            <a:pPr marL="446088" indent="-446088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Combine to find document relevance probability</a:t>
            </a:r>
          </a:p>
          <a:p>
            <a:pPr marL="446088" indent="-446088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Order the documents by decreasing probability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05595"/>
            <a:ext cx="7467600" cy="6850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Binary Independence Retrieval Model</a:t>
            </a: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80908"/>
              </p:ext>
            </p:extLst>
          </p:nvPr>
        </p:nvGraphicFramePr>
        <p:xfrm>
          <a:off x="2967936" y="1838383"/>
          <a:ext cx="5459252" cy="89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6" name="Equation" r:id="rId3" imgW="3073320" imgH="507960" progId="Equation.3">
                  <p:embed/>
                </p:oleObj>
              </mc:Choice>
              <mc:Fallback>
                <p:oleObj name="Equation" r:id="rId3" imgW="307332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36" y="1838383"/>
                        <a:ext cx="5459252" cy="89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09600" y="1183659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Represent documents </a:t>
            </a:r>
            <a:r>
              <a:rPr lang="en-US" altLang="ko-KR" sz="2400" i="1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d</a:t>
            </a:r>
            <a:r>
              <a:rPr lang="en-US" altLang="ko-KR" sz="2400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 as binary term vectors</a:t>
            </a:r>
            <a:endParaRPr lang="en-US" sz="2400" dirty="0">
              <a:solidFill>
                <a:srgbClr val="000099"/>
              </a:solidFill>
              <a:latin typeface="Candara" panose="020E0502030303020204" pitchFamily="34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2914618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ko-KR" sz="2400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Rank documents according to the relevance odds (i.e., probability of relevance)</a:t>
            </a:r>
          </a:p>
          <a:p>
            <a:pPr lvl="2"/>
            <a:r>
              <a:rPr lang="en-US" altLang="ko-KR" sz="2400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 1.  compute the odds that document </a:t>
            </a:r>
            <a:r>
              <a:rPr lang="en-US" altLang="ko-KR" sz="2400" b="1" i="1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d</a:t>
            </a:r>
            <a:r>
              <a:rPr lang="en-US" altLang="ko-KR" sz="2400" dirty="0">
                <a:solidFill>
                  <a:srgbClr val="000099"/>
                </a:solidFill>
                <a:latin typeface="Candara" panose="020E0502030303020204" pitchFamily="34" charset="0"/>
                <a:ea typeface="굴림" pitchFamily="34" charset="-127"/>
              </a:rPr>
              <a:t> will be relevant:</a:t>
            </a:r>
          </a:p>
        </p:txBody>
      </p:sp>
      <p:graphicFrame>
        <p:nvGraphicFramePr>
          <p:cNvPr id="143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69349"/>
              </p:ext>
            </p:extLst>
          </p:nvPr>
        </p:nvGraphicFramePr>
        <p:xfrm>
          <a:off x="2286000" y="4114947"/>
          <a:ext cx="3505200" cy="89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7" name="Equation" r:id="rId5" imgW="1257300" imgH="469900" progId="Equation.3">
                  <p:embed/>
                </p:oleObj>
              </mc:Choice>
              <mc:Fallback>
                <p:oleObj name="Equation" r:id="rId5" imgW="12573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947"/>
                        <a:ext cx="3505200" cy="896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73217"/>
              </p:ext>
            </p:extLst>
          </p:nvPr>
        </p:nvGraphicFramePr>
        <p:xfrm>
          <a:off x="2171700" y="50673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8" name="Equation" r:id="rId7" imgW="533160" imgH="241200" progId="Equation.3">
                  <p:embed/>
                </p:oleObj>
              </mc:Choice>
              <mc:Fallback>
                <p:oleObj name="Equation" r:id="rId7" imgW="5331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06730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38705"/>
              </p:ext>
            </p:extLst>
          </p:nvPr>
        </p:nvGraphicFramePr>
        <p:xfrm>
          <a:off x="2205370" y="5562600"/>
          <a:ext cx="1314450" cy="46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9" name="Equation" r:id="rId9" imgW="545760" imgH="241200" progId="Equation.3">
                  <p:embed/>
                </p:oleObj>
              </mc:Choice>
              <mc:Fallback>
                <p:oleObj name="Equation" r:id="rId9" imgW="5457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370" y="5562600"/>
                        <a:ext cx="1314450" cy="463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4627"/>
              </p:ext>
            </p:extLst>
          </p:nvPr>
        </p:nvGraphicFramePr>
        <p:xfrm>
          <a:off x="7696200" y="6126128"/>
          <a:ext cx="1155848" cy="46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Equation" r:id="rId11" imgW="545760" imgH="241200" progId="Equation.3">
                  <p:embed/>
                </p:oleObj>
              </mc:Choice>
              <mc:Fallback>
                <p:oleObj name="Equation" r:id="rId11" imgW="5457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126128"/>
                        <a:ext cx="1155848" cy="462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191000" y="50292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Probability that d is relevant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267200" y="5577664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Probability</a:t>
            </a:r>
            <a:r>
              <a:rPr lang="en-US" sz="2000" dirty="0">
                <a:solidFill>
                  <a:srgbClr val="FF0000"/>
                </a:solidFill>
              </a:rPr>
              <a:t> that d is not relevant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219200" y="60960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99"/>
                </a:solidFill>
                <a:latin typeface="Candara" panose="020E0502030303020204" pitchFamily="34" charset="0"/>
              </a:rPr>
              <a:t>                                   2.  Sort the documents by the descending order 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4" grpId="0"/>
      <p:bldP spid="14345" grpId="0"/>
      <p:bldP spid="14352" grpId="0"/>
      <p:bldP spid="14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282" y="188673"/>
            <a:ext cx="5341088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IR : BIR Model Derivation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43259"/>
              </p:ext>
            </p:extLst>
          </p:nvPr>
        </p:nvGraphicFramePr>
        <p:xfrm>
          <a:off x="665421" y="146685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" name="Equation" r:id="rId3" imgW="1231560" imgH="469800" progId="Equation.3">
                  <p:embed/>
                </p:oleObj>
              </mc:Choice>
              <mc:Fallback>
                <p:oleObj name="Equation" r:id="rId3" imgW="12315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21" y="1466850"/>
                        <a:ext cx="2743200" cy="99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399614"/>
              </p:ext>
            </p:extLst>
          </p:nvPr>
        </p:nvGraphicFramePr>
        <p:xfrm>
          <a:off x="3962400" y="1295400"/>
          <a:ext cx="2590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5" imgW="1054080" imgH="888840" progId="Equation.3">
                  <p:embed/>
                </p:oleObj>
              </mc:Choice>
              <mc:Fallback>
                <p:oleObj name="Equation" r:id="rId5" imgW="10540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2590800" cy="1752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714460" y="1587392"/>
            <a:ext cx="2048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Candara" panose="020E0502030303020204" pitchFamily="34" charset="0"/>
                <a:ea typeface="굴림" pitchFamily="34" charset="-127"/>
              </a:rPr>
              <a:t>By applying  Bayes Theorem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04359"/>
              </p:ext>
            </p:extLst>
          </p:nvPr>
        </p:nvGraphicFramePr>
        <p:xfrm>
          <a:off x="4495800" y="3147785"/>
          <a:ext cx="2438400" cy="92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Equation" r:id="rId7" imgW="1130040" imgH="469800" progId="Equation.3">
                  <p:embed/>
                </p:oleObj>
              </mc:Choice>
              <mc:Fallback>
                <p:oleObj name="Equation" r:id="rId7" imgW="11300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47785"/>
                        <a:ext cx="2438400" cy="92891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4800600" y="1752600"/>
            <a:ext cx="9144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4724400" y="2590800"/>
            <a:ext cx="10668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80040"/>
              </p:ext>
            </p:extLst>
          </p:nvPr>
        </p:nvGraphicFramePr>
        <p:xfrm>
          <a:off x="4038600" y="4724400"/>
          <a:ext cx="472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9" imgW="2336760" imgH="431640" progId="Equation.3">
                  <p:embed/>
                </p:oleObj>
              </mc:Choice>
              <mc:Fallback>
                <p:oleObj name="Equation" r:id="rId9" imgW="233676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4724400" cy="914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45628"/>
              </p:ext>
            </p:extLst>
          </p:nvPr>
        </p:nvGraphicFramePr>
        <p:xfrm>
          <a:off x="381000" y="49149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11" imgW="495000" imgH="203040" progId="Equation.3">
                  <p:embed/>
                </p:oleObj>
              </mc:Choice>
              <mc:Fallback>
                <p:oleObj name="Equation" r:id="rId11" imgW="49500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14900"/>
                        <a:ext cx="1524000" cy="533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56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1371598" y="3429000"/>
            <a:ext cx="3200399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1371600" y="39624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64844"/>
              </p:ext>
            </p:extLst>
          </p:nvPr>
        </p:nvGraphicFramePr>
        <p:xfrm>
          <a:off x="2263846" y="4606999"/>
          <a:ext cx="167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" name="Equation" r:id="rId13" imgW="711000" imgH="431640" progId="Equation.3">
                  <p:embed/>
                </p:oleObj>
              </mc:Choice>
              <mc:Fallback>
                <p:oleObj name="Equation" r:id="rId13" imgW="711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46" y="4606999"/>
                        <a:ext cx="1676400" cy="1143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57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5369" grpId="0" animBg="1"/>
      <p:bldP spid="15370" grpId="0" animBg="1"/>
      <p:bldP spid="15373" grpId="0" animBg="1"/>
      <p:bldP spid="153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8" name="Object 3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353874"/>
              </p:ext>
            </p:extLst>
          </p:nvPr>
        </p:nvGraphicFramePr>
        <p:xfrm>
          <a:off x="762000" y="1995488"/>
          <a:ext cx="77724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" name="Equation" r:id="rId3" imgW="4546440" imgH="838080" progId="Equation.3">
                  <p:embed/>
                </p:oleObj>
              </mc:Choice>
              <mc:Fallback>
                <p:oleObj name="Equation" r:id="rId3" imgW="4546440" imgH="838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95488"/>
                        <a:ext cx="7772400" cy="143351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62000"/>
                        </a:schemeClr>
                      </a:solidFill>
                      <a:ln w="19050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89008"/>
              </p:ext>
            </p:extLst>
          </p:nvPr>
        </p:nvGraphicFramePr>
        <p:xfrm>
          <a:off x="762000" y="4370996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" name="Equation" r:id="rId5" imgW="3898800" imgH="558720" progId="Equation.3">
                  <p:embed/>
                </p:oleObj>
              </mc:Choice>
              <mc:Fallback>
                <p:oleObj name="Equation" r:id="rId5" imgW="3898800" imgH="5587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70996"/>
                        <a:ext cx="7772400" cy="106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54000"/>
                        </a:schemeClr>
                      </a:solidFill>
                      <a:ln w="22225">
                        <a:solidFill>
                          <a:srgbClr val="3333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63E1D93-A8C9-4786-9B50-7B05C388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957"/>
            <a:ext cx="534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>
                <a:solidFill>
                  <a:srgbClr val="C00000"/>
                </a:solidFill>
                <a:latin typeface="Candara" panose="020E0502030303020204" pitchFamily="34" charset="0"/>
              </a:rPr>
              <a:t>IR : BIR Model Derivation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1E620597-9AFB-4908-B795-3F204CBF70CB}"/>
              </a:ext>
            </a:extLst>
          </p:cNvPr>
          <p:cNvSpPr/>
          <p:nvPr/>
        </p:nvSpPr>
        <p:spPr>
          <a:xfrm>
            <a:off x="4572000" y="3542414"/>
            <a:ext cx="228600" cy="715168"/>
          </a:xfrm>
          <a:prstGeom prst="downArrow">
            <a:avLst/>
          </a:prstGeom>
          <a:solidFill>
            <a:srgbClr val="33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1033</Words>
  <Application>Microsoft Office PowerPoint</Application>
  <PresentationFormat>On-screen Show (4:3)</PresentationFormat>
  <Paragraphs>294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Batang</vt:lpstr>
      <vt:lpstr>굴림</vt:lpstr>
      <vt:lpstr>맑은 고딕</vt:lpstr>
      <vt:lpstr>Arial</vt:lpstr>
      <vt:lpstr>Calibri</vt:lpstr>
      <vt:lpstr>Calibri Light</vt:lpstr>
      <vt:lpstr>Cambria Math</vt:lpstr>
      <vt:lpstr>Candara</vt:lpstr>
      <vt:lpstr>Symbol</vt:lpstr>
      <vt:lpstr>Times New Roman</vt:lpstr>
      <vt:lpstr>Wingdings</vt:lpstr>
      <vt:lpstr>Office Theme</vt:lpstr>
      <vt:lpstr>Equation</vt:lpstr>
      <vt:lpstr>Probabilistic Model of IR</vt:lpstr>
      <vt:lpstr>Why probabilities in IR? </vt:lpstr>
      <vt:lpstr>Probability Ranking Principle</vt:lpstr>
      <vt:lpstr>Probability Ranking Principle</vt:lpstr>
      <vt:lpstr>IR as classification</vt:lpstr>
      <vt:lpstr>Probabilistic Retrieval Strategy</vt:lpstr>
      <vt:lpstr>Binary Independence Retrieval Model</vt:lpstr>
      <vt:lpstr>IR : BIR Model Derivation</vt:lpstr>
      <vt:lpstr>PowerPoint Presentation</vt:lpstr>
      <vt:lpstr>IR : BIR Model Derivation</vt:lpstr>
      <vt:lpstr>IR : BIR Model Derivation</vt:lpstr>
      <vt:lpstr>PowerPoint Presentation</vt:lpstr>
      <vt:lpstr>PowerPoint Presentation</vt:lpstr>
      <vt:lpstr>PowerPoint Presentation</vt:lpstr>
      <vt:lpstr>BIM Model Notations</vt:lpstr>
      <vt:lpstr>BIM: Term Relevance 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psgtech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psg</dc:creator>
  <cp:lastModifiedBy>latha</cp:lastModifiedBy>
  <cp:revision>183</cp:revision>
  <dcterms:created xsi:type="dcterms:W3CDTF">2010-07-09T04:25:22Z</dcterms:created>
  <dcterms:modified xsi:type="dcterms:W3CDTF">2024-01-08T08:01:41Z</dcterms:modified>
</cp:coreProperties>
</file>