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8" r:id="rId2"/>
    <p:sldId id="302" r:id="rId3"/>
    <p:sldId id="300" r:id="rId4"/>
    <p:sldId id="309" r:id="rId5"/>
    <p:sldId id="299" r:id="rId6"/>
    <p:sldId id="294" r:id="rId7"/>
    <p:sldId id="303" r:id="rId8"/>
    <p:sldId id="295" r:id="rId9"/>
    <p:sldId id="304" r:id="rId10"/>
    <p:sldId id="313" r:id="rId11"/>
    <p:sldId id="296" r:id="rId12"/>
    <p:sldId id="297" r:id="rId13"/>
    <p:sldId id="306" r:id="rId14"/>
    <p:sldId id="305" r:id="rId15"/>
    <p:sldId id="646" r:id="rId16"/>
    <p:sldId id="649" r:id="rId17"/>
    <p:sldId id="652" r:id="rId18"/>
    <p:sldId id="650" r:id="rId19"/>
    <p:sldId id="647" r:id="rId20"/>
    <p:sldId id="310" r:id="rId21"/>
    <p:sldId id="651" r:id="rId22"/>
    <p:sldId id="308" r:id="rId23"/>
    <p:sldId id="311" r:id="rId24"/>
    <p:sldId id="314" r:id="rId25"/>
    <p:sldId id="638" r:id="rId26"/>
    <p:sldId id="639" r:id="rId27"/>
    <p:sldId id="640" r:id="rId28"/>
    <p:sldId id="476" r:id="rId29"/>
    <p:sldId id="276" r:id="rId30"/>
    <p:sldId id="277" r:id="rId31"/>
    <p:sldId id="64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DF07"/>
    <a:srgbClr val="4BF828"/>
    <a:srgbClr val="34D438"/>
    <a:srgbClr val="33CC33"/>
    <a:srgbClr val="A2ED8B"/>
    <a:srgbClr val="0000FF"/>
    <a:srgbClr val="000099"/>
    <a:srgbClr val="CC0000"/>
    <a:srgbClr val="BE6A3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A8A25-0909-40F5-B891-60605DE625A0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E172-3BBD-449F-90AB-E7A057A54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2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B1FCE5-E209-44C9-B333-FE74BA2DE96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48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B2081C-6120-4942-98D2-82FC2243FB6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90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4E1724-8149-4E3F-ACCC-B4FAFF51520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27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95E-33FD-4ADD-8C5A-CFCC3C4D4350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E26E-CAE8-4166-9F5D-9714DDB5CFA8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9A87-11E6-4F6E-9857-21C11413881F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4102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102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7C33C1-CA7B-4CEA-9303-823413604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EDA124D-905C-434E-9B93-FBB352C319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227326-DFDB-4A49-882B-79AE9F758A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0E3B8-012E-4B03-9F5C-29F69BD5A7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22B2-3DD9-4726-81CA-FD70324EF640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9E54-F019-451D-BD09-D7F7B8B443F0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7072-40A7-427D-A067-CAAB0F6EE02D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E35-1540-407C-A305-EA8462D56D33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7F2F-9188-4E2A-8A5C-D563BAD454C1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295-4D79-4A76-A2AE-BF8A8C8CEB64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7D5-FEE8-45E8-B839-BEAE348C6874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9AE1-1C11-4599-8FA9-4E54261C2D88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85A2-849C-46E8-82EF-7D4251D82654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301A-9E94-4A32-8859-4652AF907D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241C-5A3C-45A6-9BC1-7BBD1880445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362200"/>
            <a:ext cx="5181600" cy="1200329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1905"/>
                <a:solidFill>
                  <a:srgbClr val="CC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IR Models – Vector Space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70561-0EC7-469A-84AB-085D8333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04800"/>
            <a:ext cx="4800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3020E9C-3D32-4028-8087-BBF6CF81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80F4C4B-5D07-4173-AACE-7DFB4F197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06998"/>
              </p:ext>
            </p:extLst>
          </p:nvPr>
        </p:nvGraphicFramePr>
        <p:xfrm>
          <a:off x="1981200" y="1686969"/>
          <a:ext cx="4991100" cy="197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234">
                  <a:extLst>
                    <a:ext uri="{9D8B030D-6E8A-4147-A177-3AD203B41FA5}">
                      <a16:colId xmlns:a16="http://schemas.microsoft.com/office/drawing/2014/main" xmlns="" val="4075527779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xmlns="" val="125593987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xmlns="" val="3746229550"/>
                    </a:ext>
                  </a:extLst>
                </a:gridCol>
                <a:gridCol w="1283426">
                  <a:extLst>
                    <a:ext uri="{9D8B030D-6E8A-4147-A177-3AD203B41FA5}">
                      <a16:colId xmlns:a16="http://schemas.microsoft.com/office/drawing/2014/main" xmlns="" val="2730241051"/>
                    </a:ext>
                  </a:extLst>
                </a:gridCol>
              </a:tblGrid>
              <a:tr h="48757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Doc1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SaS</a:t>
                      </a:r>
                      <a:endParaRPr lang="en-IN" sz="20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PaP</a:t>
                      </a:r>
                      <a:endParaRPr lang="en-IN" sz="2000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WH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864151"/>
                  </a:ext>
                </a:extLst>
              </a:tr>
              <a:tr h="49435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affection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115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58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20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3433098"/>
                  </a:ext>
                </a:extLst>
              </a:tr>
              <a:tr h="49435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jealous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272873"/>
                  </a:ext>
                </a:extLst>
              </a:tr>
              <a:tr h="49435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gossip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96570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C7F339-316E-4962-8809-F357C1CD6704}"/>
              </a:ext>
            </a:extLst>
          </p:cNvPr>
          <p:cNvSpPr txBox="1"/>
          <p:nvPr/>
        </p:nvSpPr>
        <p:spPr>
          <a:xfrm>
            <a:off x="2819400" y="3815976"/>
            <a:ext cx="3314700" cy="10156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ndara" panose="020E0502030303020204" pitchFamily="34" charset="0"/>
              </a:rPr>
              <a:t>Doc1:   Sense and Sensibility</a:t>
            </a:r>
          </a:p>
          <a:p>
            <a:r>
              <a:rPr lang="en-IN" sz="2000" dirty="0">
                <a:latin typeface="Candara" panose="020E0502030303020204" pitchFamily="34" charset="0"/>
              </a:rPr>
              <a:t>Doc2:  Pride and Prejudice</a:t>
            </a:r>
          </a:p>
          <a:p>
            <a:r>
              <a:rPr lang="en-IN" sz="2000" dirty="0">
                <a:latin typeface="Candara" panose="020E0502030303020204" pitchFamily="34" charset="0"/>
              </a:rPr>
              <a:t>Doc3:  Wuthering Heights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391CB4-170A-4DDC-8698-0BA3FE831F4B}"/>
              </a:ext>
            </a:extLst>
          </p:cNvPr>
          <p:cNvSpPr txBox="1"/>
          <p:nvPr/>
        </p:nvSpPr>
        <p:spPr>
          <a:xfrm>
            <a:off x="4923155" y="5340686"/>
            <a:ext cx="3260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 err="1"/>
              <a:t>SaS</a:t>
            </a:r>
            <a:r>
              <a:rPr lang="en-IN" sz="2000" spc="300" dirty="0"/>
              <a:t>: (1, 0.087,0.0174)</a:t>
            </a:r>
          </a:p>
          <a:p>
            <a:r>
              <a:rPr lang="en-IN" sz="2000" spc="300" dirty="0" err="1"/>
              <a:t>PaP</a:t>
            </a:r>
            <a:r>
              <a:rPr lang="en-IN" sz="2000" spc="300" dirty="0"/>
              <a:t>: (1,0.121,0)</a:t>
            </a:r>
          </a:p>
          <a:p>
            <a:r>
              <a:rPr lang="en-IN" sz="2000" spc="300" dirty="0"/>
              <a:t>WH: (1, 0.55, 0.3)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4ECD4D-AACE-4831-A188-92567DF80A47}"/>
              </a:ext>
            </a:extLst>
          </p:cNvPr>
          <p:cNvSpPr txBox="1"/>
          <p:nvPr/>
        </p:nvSpPr>
        <p:spPr>
          <a:xfrm>
            <a:off x="854710" y="5340687"/>
            <a:ext cx="2495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 err="1"/>
              <a:t>SaS</a:t>
            </a:r>
            <a:r>
              <a:rPr lang="en-IN" sz="2000" spc="300" dirty="0"/>
              <a:t>: (115, 10,2)</a:t>
            </a:r>
          </a:p>
          <a:p>
            <a:r>
              <a:rPr lang="en-IN" sz="2000" spc="300" dirty="0" err="1"/>
              <a:t>PaP</a:t>
            </a:r>
            <a:r>
              <a:rPr lang="en-IN" sz="2000" spc="300" dirty="0"/>
              <a:t>: (58,7,0)</a:t>
            </a:r>
          </a:p>
          <a:p>
            <a:r>
              <a:rPr lang="en-IN" sz="2000" spc="300" dirty="0"/>
              <a:t>WH: (20,11,6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71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7696200" cy="3657600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1" indent="-371475">
              <a:spcBef>
                <a:spcPts val="7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Rare terms are more informative than frequent terms.</a:t>
            </a:r>
          </a:p>
          <a:p>
            <a:pPr lvl="1" indent="-371475">
              <a:spcBef>
                <a:spcPts val="7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Consider a term in the query that is</a:t>
            </a:r>
            <a:r>
              <a:rPr lang="en-US" sz="2400" dirty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ndara" pitchFamily="34" charset="0"/>
              </a:rPr>
              <a:t>rare</a:t>
            </a:r>
            <a:r>
              <a:rPr lang="en-US" sz="2400" dirty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in the collection </a:t>
            </a:r>
            <a:r>
              <a:rPr lang="de-DE" sz="2400" dirty="0">
                <a:solidFill>
                  <a:schemeClr val="tx1"/>
                </a:solidFill>
                <a:latin typeface="Candara" pitchFamily="34" charset="0"/>
              </a:rPr>
              <a:t>(e.g., ARACHNOCENTRIC).</a:t>
            </a:r>
          </a:p>
          <a:p>
            <a:pPr lvl="1" indent="-371475">
              <a:spcBef>
                <a:spcPts val="7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A document containing this term is very likely to be relevant.</a:t>
            </a:r>
          </a:p>
          <a:p>
            <a:pPr lvl="1" indent="-371475">
              <a:spcBef>
                <a:spcPts val="7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We want </a:t>
            </a:r>
            <a:r>
              <a:rPr lang="en-US" sz="2400" dirty="0">
                <a:solidFill>
                  <a:srgbClr val="C00000"/>
                </a:solidFill>
                <a:latin typeface="Candara" pitchFamily="34" charset="0"/>
              </a:rPr>
              <a:t>high weights for rare terms </a:t>
            </a: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like </a:t>
            </a:r>
            <a:r>
              <a:rPr lang="de-DE" sz="2400" dirty="0">
                <a:solidFill>
                  <a:schemeClr val="tx1"/>
                </a:solidFill>
                <a:latin typeface="Candara" pitchFamily="34" charset="0"/>
              </a:rPr>
              <a:t>ARACHNOCENTRIC.</a:t>
            </a:r>
          </a:p>
          <a:p>
            <a:pPr lvl="1" indent="-371475">
              <a:spcBef>
                <a:spcPts val="7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7000" y="95250"/>
            <a:ext cx="3886200" cy="59055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ndara" pitchFamily="34" charset="0"/>
              </a:rPr>
              <a:t>Desire for rare terms</a:t>
            </a:r>
            <a:endParaRPr lang="en-US" sz="3600" dirty="0">
              <a:solidFill>
                <a:srgbClr val="C00000"/>
              </a:solidFill>
              <a:latin typeface="Candara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85800"/>
            <a:ext cx="91440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775"/>
            <a:ext cx="6477000" cy="639762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ndara" pitchFamily="34" charset="0"/>
              </a:rPr>
              <a:t>Desired weight for frequent terms </a:t>
            </a:r>
            <a:endParaRPr lang="en-US" sz="36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35680" y="1301100"/>
            <a:ext cx="8058208" cy="2300346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61950" lvl="1" indent="-361950">
              <a:spcBef>
                <a:spcPts val="7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Frequent terms are less informative than rare terms.</a:t>
            </a:r>
          </a:p>
          <a:p>
            <a:pPr marL="361950" lvl="1" indent="-361950">
              <a:spcBef>
                <a:spcPts val="7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Consider a term in the query that is </a:t>
            </a:r>
            <a:r>
              <a:rPr lang="en-US" sz="2400" dirty="0">
                <a:solidFill>
                  <a:srgbClr val="C00000"/>
                </a:solidFill>
                <a:latin typeface="Candara" pitchFamily="34" charset="0"/>
              </a:rPr>
              <a:t>frequent</a:t>
            </a: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 in the collection </a:t>
            </a:r>
            <a:r>
              <a:rPr lang="de-DE" sz="2400" dirty="0">
                <a:solidFill>
                  <a:schemeClr val="tx1"/>
                </a:solidFill>
                <a:latin typeface="Candara" pitchFamily="34" charset="0"/>
              </a:rPr>
              <a:t>(e.g., </a:t>
            </a: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GOOD, INCREASE, LINE</a:t>
            </a:r>
            <a:r>
              <a:rPr lang="de-DE" sz="2400" dirty="0">
                <a:solidFill>
                  <a:schemeClr val="tx1"/>
                </a:solidFill>
                <a:latin typeface="Candara" pitchFamily="34" charset="0"/>
              </a:rPr>
              <a:t>).</a:t>
            </a:r>
          </a:p>
          <a:p>
            <a:pPr marL="361950" lvl="1" indent="-361950">
              <a:spcBef>
                <a:spcPts val="7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Words like GOOD, INCREASE and LINE are not sure </a:t>
            </a:r>
            <a:r>
              <a:rPr lang="de-DE" sz="2400" dirty="0" err="1">
                <a:solidFill>
                  <a:schemeClr val="tx1"/>
                </a:solidFill>
                <a:latin typeface="Candara" pitchFamily="34" charset="0"/>
              </a:rPr>
              <a:t>indicators</a:t>
            </a:r>
            <a:r>
              <a:rPr lang="de-DE" sz="2400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ndara" pitchFamily="34" charset="0"/>
              </a:rPr>
              <a:t>of</a:t>
            </a:r>
            <a:r>
              <a:rPr lang="de-DE" sz="2400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ndara" pitchFamily="34" charset="0"/>
              </a:rPr>
              <a:t>relevance</a:t>
            </a:r>
            <a:r>
              <a:rPr lang="de-DE" sz="2400" dirty="0">
                <a:solidFill>
                  <a:schemeClr val="tx1"/>
                </a:solidFill>
                <a:latin typeface="Candara" pitchFamily="34" charset="0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3425"/>
            <a:ext cx="91440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4038600"/>
            <a:ext cx="48768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61950" lvl="1" indent="-276225">
              <a:spcBef>
                <a:spcPts val="700"/>
              </a:spcBef>
              <a:buClr>
                <a:srgbClr val="C00000"/>
              </a:buClr>
              <a:buSzPct val="90000"/>
              <a:buFont typeface="Wingdings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Candara" pitchFamily="34" charset="0"/>
              </a:rPr>
              <a:t>High weights </a:t>
            </a:r>
            <a:r>
              <a:rPr lang="en-US" sz="2000" dirty="0">
                <a:latin typeface="Candara" pitchFamily="34" charset="0"/>
              </a:rPr>
              <a:t>for rare terms like ARACHNOCENTRIC.</a:t>
            </a:r>
          </a:p>
          <a:p>
            <a:pPr marL="361950" lvl="1" indent="-276225">
              <a:spcBef>
                <a:spcPts val="700"/>
              </a:spcBef>
              <a:buClr>
                <a:srgbClr val="C00000"/>
              </a:buClr>
              <a:buSzPct val="90000"/>
              <a:buFont typeface="Wingdings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Candara" pitchFamily="34" charset="0"/>
              </a:rPr>
              <a:t>Low (positive) weights </a:t>
            </a:r>
            <a:r>
              <a:rPr lang="en-US" sz="2000" dirty="0">
                <a:latin typeface="Candara" pitchFamily="34" charset="0"/>
              </a:rPr>
              <a:t>for frequent words like GOOD, INCREASE and LINE</a:t>
            </a:r>
            <a:r>
              <a:rPr lang="de-DE" sz="2000" dirty="0">
                <a:solidFill>
                  <a:schemeClr val="tx1"/>
                </a:solidFill>
                <a:latin typeface="Candara" pitchFamily="34" charset="0"/>
              </a:rPr>
              <a:t>.</a:t>
            </a:r>
          </a:p>
          <a:p>
            <a:pPr marL="361950" lvl="1" indent="-276225">
              <a:spcBef>
                <a:spcPts val="700"/>
              </a:spcBef>
              <a:buClr>
                <a:srgbClr val="C00000"/>
              </a:buClr>
              <a:buSzPct val="90000"/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ndara" pitchFamily="34" charset="0"/>
            </a:endParaRPr>
          </a:p>
          <a:p>
            <a:pPr marL="361950" lvl="1" indent="-276225">
              <a:spcBef>
                <a:spcPts val="700"/>
              </a:spcBef>
              <a:buClr>
                <a:srgbClr val="C00000"/>
              </a:buClr>
              <a:buSzPct val="90000"/>
            </a:pPr>
            <a:endParaRPr lang="en-US" sz="2000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4495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ndara" pitchFamily="34" charset="0"/>
              </a:rPr>
              <a:t>Document frequency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53340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ndara" pitchFamily="34" charset="0"/>
              </a:rPr>
              <a:t>number of documents containing the term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953000" y="4138532"/>
            <a:ext cx="457200" cy="990600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61722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idea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 to scale down the term weights of terms with high </a:t>
            </a:r>
            <a:r>
              <a:rPr lang="en-US" i="1" dirty="0">
                <a:solidFill>
                  <a:srgbClr val="0000FF"/>
                </a:solidFill>
              </a:rPr>
              <a:t>collection frequency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6553200" y="4876800"/>
            <a:ext cx="685800" cy="5334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533400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ndara" pitchFamily="34" charset="0"/>
              </a:rPr>
              <a:t>Collection frequency Vs Document frequency</a:t>
            </a:r>
            <a:endParaRPr lang="en-US" sz="3200" dirty="0">
              <a:solidFill>
                <a:srgbClr val="C00000"/>
              </a:solidFill>
              <a:latin typeface="Candara" pitchFamily="34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859965" cy="4038600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"/>
            <a:ext cx="6172200" cy="60960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ndara" pitchFamily="34" charset="0"/>
              </a:rPr>
              <a:t>Inverse document frequency</a:t>
            </a:r>
            <a:endParaRPr lang="en-US" sz="3600" dirty="0">
              <a:solidFill>
                <a:srgbClr val="C00000"/>
              </a:solidFill>
              <a:latin typeface="Candara" pitchFamily="34" charset="0"/>
            </a:endParaRP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344" y="1295400"/>
            <a:ext cx="8162736" cy="4724400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0" y="714375"/>
            <a:ext cx="91440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B7EBE-57A5-4938-98E9-02F6C196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498951"/>
            <a:ext cx="3200400" cy="635000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C00000"/>
                </a:solidFill>
                <a:latin typeface="Candara" panose="020E0502030303020204" pitchFamily="34" charset="0"/>
              </a:rPr>
              <a:t>idf</a:t>
            </a:r>
            <a:r>
              <a:rPr lang="en-IN" dirty="0">
                <a:solidFill>
                  <a:srgbClr val="C00000"/>
                </a:solidFill>
                <a:latin typeface="Candara" panose="020E0502030303020204" pitchFamily="34" charset="0"/>
              </a:rPr>
              <a:t>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0B864F-7E82-4E1D-8C66-E5A54241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E0155A-6C98-4582-A90A-D66F23F9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3999"/>
            <a:ext cx="6953365" cy="3775171"/>
          </a:xfrm>
          <a:prstGeom prst="rect">
            <a:avLst/>
          </a:prstGeom>
          <a:ln w="15875">
            <a:solidFill>
              <a:srgbClr val="34D438"/>
            </a:solidFill>
          </a:ln>
        </p:spPr>
      </p:pic>
    </p:spTree>
    <p:extLst>
      <p:ext uri="{BB962C8B-B14F-4D97-AF65-F5344CB8AC3E}">
        <p14:creationId xmlns:p14="http://schemas.microsoft.com/office/powerpoint/2010/main" val="87663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3738C67E-6047-43AA-8D96-97432322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463948"/>
            <a:ext cx="4191000" cy="569118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Effect of </a:t>
            </a:r>
            <a:r>
              <a:rPr lang="en-US" altLang="en-US" sz="3200" dirty="0" err="1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idf</a:t>
            </a:r>
            <a:r>
              <a:rPr lang="en-US" altLang="en-US" sz="32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 on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1AC766-5F35-47C7-B142-A6868107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467600" cy="4419600"/>
          </a:xfr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Candara" panose="020E0502030303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31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Does </a:t>
            </a:r>
            <a:r>
              <a:rPr lang="en-US" altLang="en-US" sz="3100" dirty="0" err="1">
                <a:latin typeface="Candara" panose="020E0502030303020204" pitchFamily="34" charset="0"/>
                <a:ea typeface="ＭＳ Ｐゴシック" panose="020B0600070205080204" pitchFamily="34" charset="-128"/>
              </a:rPr>
              <a:t>idf</a:t>
            </a:r>
            <a:r>
              <a:rPr lang="en-US" altLang="en-US" sz="31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have an effect on ranking for one-term queries, like</a:t>
            </a:r>
          </a:p>
          <a:p>
            <a:pPr marL="342900" lvl="1" indent="0">
              <a:lnSpc>
                <a:spcPct val="160000"/>
              </a:lnSpc>
              <a:spcBef>
                <a:spcPts val="0"/>
              </a:spcBef>
              <a:buClr>
                <a:srgbClr val="C00000"/>
              </a:buClr>
              <a:buSzPct val="80000"/>
              <a:buNone/>
            </a:pPr>
            <a:r>
              <a:rPr lang="en-US" altLang="en-US" sz="31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Robotics    ----      </a:t>
            </a:r>
            <a:r>
              <a:rPr lang="en-US" altLang="en-US" sz="3100" dirty="0" err="1">
                <a:latin typeface="Candara" panose="020E0502030303020204" pitchFamily="34" charset="0"/>
                <a:ea typeface="ＭＳ Ｐゴシック" panose="020B0600070205080204" pitchFamily="34" charset="-128"/>
              </a:rPr>
              <a:t>idf</a:t>
            </a:r>
            <a:r>
              <a:rPr lang="en-US" altLang="en-US" sz="31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has no effect</a:t>
            </a:r>
          </a:p>
          <a:p>
            <a:pPr marL="257175" lvl="1" indent="-257175">
              <a:lnSpc>
                <a:spcPct val="16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3100" dirty="0" err="1">
                <a:latin typeface="Candara" panose="020E0502030303020204" pitchFamily="34" charset="0"/>
                <a:ea typeface="ＭＳ Ｐゴシック" panose="020B0600070205080204" pitchFamily="34" charset="-128"/>
              </a:rPr>
              <a:t>idf</a:t>
            </a:r>
            <a:r>
              <a:rPr lang="en-US" altLang="en-US" sz="31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affects the ranking of documents for queries with at least two terms</a:t>
            </a:r>
          </a:p>
          <a:p>
            <a:pPr marL="257175" lvl="1" indent="-257175">
              <a:lnSpc>
                <a:spcPct val="16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31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For the query </a:t>
            </a:r>
            <a:r>
              <a:rPr lang="en-US" altLang="en-US" sz="3100" dirty="0">
                <a:solidFill>
                  <a:srgbClr val="357E69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capricious person</a:t>
            </a:r>
            <a:r>
              <a:rPr lang="en-US" altLang="en-US" sz="31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3100" dirty="0" err="1">
                <a:latin typeface="Candara" panose="020E0502030303020204" pitchFamily="34" charset="0"/>
                <a:ea typeface="ＭＳ Ｐゴシック" panose="020B0600070205080204" pitchFamily="34" charset="-128"/>
              </a:rPr>
              <a:t>idf</a:t>
            </a:r>
            <a:r>
              <a:rPr lang="en-US" altLang="en-US" sz="31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weighting makes occurrences of </a:t>
            </a:r>
            <a:r>
              <a:rPr lang="en-US" altLang="en-US" sz="3100" dirty="0">
                <a:solidFill>
                  <a:srgbClr val="357E69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capricious</a:t>
            </a:r>
            <a:r>
              <a:rPr lang="en-US" altLang="en-US" sz="31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count for much more in the final document ranking than occurrences of </a:t>
            </a:r>
            <a:r>
              <a:rPr lang="en-US" altLang="en-US" sz="3100" dirty="0">
                <a:solidFill>
                  <a:srgbClr val="357E69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person</a:t>
            </a:r>
            <a:r>
              <a:rPr lang="en-US" altLang="en-US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xmlns="" id="{6646673D-C096-4E92-91AC-5FF3E3AF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fld id="{B7E75E3A-05F3-40A0-9121-ADF5252EDECE}" type="slidenum">
              <a:rPr lang="en-US" altLang="en-US" sz="9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81200" y="2835274"/>
            <a:ext cx="4419600" cy="82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1981200" cy="5334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TF * IDF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36612"/>
            <a:ext cx="9144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6944514" cy="37433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905000" y="2835274"/>
            <a:ext cx="4343400" cy="974726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676400"/>
            <a:ext cx="5638800" cy="35825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E3B7EBE-57A5-4938-98E9-02F6C196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00012"/>
            <a:ext cx="6477000" cy="635000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Document query representation </a:t>
            </a:r>
            <a:endParaRPr lang="en-IN" sz="32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98498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6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xmlns="" id="{A7773493-7BCE-4EDF-B6E3-301B9928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824" y="29358"/>
            <a:ext cx="3429000" cy="54068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Euclidean distance </a:t>
            </a:r>
          </a:p>
        </p:txBody>
      </p:sp>
      <p:pic>
        <p:nvPicPr>
          <p:cNvPr id="41987" name="Content Placeholder 3" descr="vs1.gif">
            <a:extLst>
              <a:ext uri="{FF2B5EF4-FFF2-40B4-BE49-F238E27FC236}">
                <a16:creationId xmlns:a16="http://schemas.microsoft.com/office/drawing/2014/main" xmlns="" id="{3A67BF06-6F8A-48B5-8EC0-20603084E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3324" y="1630681"/>
            <a:ext cx="3805505" cy="3413728"/>
          </a:xfrm>
          <a:ln w="25400">
            <a:solidFill>
              <a:srgbClr val="00B050"/>
            </a:solidFill>
          </a:ln>
        </p:spPr>
      </p:pic>
      <p:sp>
        <p:nvSpPr>
          <p:cNvPr id="41988" name="Text Placeholder 4">
            <a:extLst>
              <a:ext uri="{FF2B5EF4-FFF2-40B4-BE49-F238E27FC236}">
                <a16:creationId xmlns:a16="http://schemas.microsoft.com/office/drawing/2014/main" xmlns="" id="{33AFD0E6-FB94-4F76-916F-C854B62E0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92581"/>
            <a:ext cx="3517579" cy="3528521"/>
          </a:xfrm>
          <a:ln>
            <a:solidFill>
              <a:srgbClr val="2BDF07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The Euclidean distance between </a:t>
            </a:r>
            <a:r>
              <a:rPr lang="en-US" altLang="en-US" sz="18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q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en-US" sz="18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sz="1800" i="1" baseline="-25000" dirty="0">
                <a:solidFill>
                  <a:srgbClr val="0000FF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is large even though the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distribution of terms in the query </a:t>
            </a:r>
            <a:r>
              <a:rPr lang="en-US" altLang="en-US" sz="18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q</a:t>
            </a:r>
            <a:r>
              <a:rPr lang="en-US" altLang="en-US" sz="1800" i="1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and the distribution of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terms in the document </a:t>
            </a:r>
            <a:r>
              <a:rPr lang="en-US" altLang="en-US" sz="18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sz="1800" i="1" baseline="-25000" dirty="0">
                <a:solidFill>
                  <a:srgbClr val="0000FF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are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very similar</a:t>
            </a:r>
            <a:r>
              <a:rPr lang="en-US" altLang="en-US" sz="1800" dirty="0">
                <a:ea typeface="ＭＳ Ｐゴシック" panose="020B0600070205080204" pitchFamily="34" charset="-128"/>
              </a:rPr>
              <a:t>.</a:t>
            </a:r>
          </a:p>
        </p:txBody>
      </p:sp>
      <p:cxnSp>
        <p:nvCxnSpPr>
          <p:cNvPr id="41989" name="Straight Arrow Connector 6">
            <a:extLst>
              <a:ext uri="{FF2B5EF4-FFF2-40B4-BE49-F238E27FC236}">
                <a16:creationId xmlns:a16="http://schemas.microsoft.com/office/drawing/2014/main" xmlns="" id="{091E2B02-520B-47CA-BE58-796B0B853F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74769" y="1752600"/>
            <a:ext cx="171450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Straight Arrow Connector 7">
            <a:extLst>
              <a:ext uri="{FF2B5EF4-FFF2-40B4-BE49-F238E27FC236}">
                <a16:creationId xmlns:a16="http://schemas.microsoft.com/office/drawing/2014/main" xmlns="" id="{390905EF-B4CB-4D1E-AB78-CDCFE237F5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7329" y="2133600"/>
            <a:ext cx="171450" cy="11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Arrow Connector 8">
            <a:extLst>
              <a:ext uri="{FF2B5EF4-FFF2-40B4-BE49-F238E27FC236}">
                <a16:creationId xmlns:a16="http://schemas.microsoft.com/office/drawing/2014/main" xmlns="" id="{0D2B1E5C-55DF-497C-88B4-46550E332D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" y="3048513"/>
            <a:ext cx="138934" cy="488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Arrow Connector 9">
            <a:extLst>
              <a:ext uri="{FF2B5EF4-FFF2-40B4-BE49-F238E27FC236}">
                <a16:creationId xmlns:a16="http://schemas.microsoft.com/office/drawing/2014/main" xmlns="" id="{54EB71CF-E01A-4150-813C-A08D550A02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9321" y="3459618"/>
            <a:ext cx="12809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TextBox 8">
            <a:extLst>
              <a:ext uri="{FF2B5EF4-FFF2-40B4-BE49-F238E27FC236}">
                <a16:creationId xmlns:a16="http://schemas.microsoft.com/office/drawing/2014/main" xmlns="" id="{C337CCAD-5D59-4949-8311-B24A9AA5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820549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FDC956-0A74-4C59-99B3-AE6341706EDF}"/>
              </a:ext>
            </a:extLst>
          </p:cNvPr>
          <p:cNvSpPr txBox="1"/>
          <p:nvPr/>
        </p:nvSpPr>
        <p:spPr>
          <a:xfrm>
            <a:off x="609600" y="5595101"/>
            <a:ext cx="312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Query: ( t1, t2, t3)</a:t>
            </a:r>
          </a:p>
          <a:p>
            <a:r>
              <a:rPr lang="en-IN" dirty="0"/>
              <a:t>Doc1: (4t1, 4t2, 4t3)</a:t>
            </a:r>
          </a:p>
          <a:p>
            <a:r>
              <a:rPr lang="en-IN" dirty="0"/>
              <a:t>Doc2: (3t1,2t2)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7BE0E6-EAFA-4CB8-8330-C8F493053BBF}"/>
              </a:ext>
            </a:extLst>
          </p:cNvPr>
          <p:cNvSpPr txBox="1"/>
          <p:nvPr/>
        </p:nvSpPr>
        <p:spPr>
          <a:xfrm>
            <a:off x="4419600" y="5638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ED(Query,Doc1)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6B495F0-D290-4D54-BC60-707E19AAD716}"/>
                  </a:ext>
                </a:extLst>
              </p:cNvPr>
              <p:cNvSpPr txBox="1"/>
              <p:nvPr/>
            </p:nvSpPr>
            <p:spPr>
              <a:xfrm>
                <a:off x="6096000" y="5590166"/>
                <a:ext cx="2667000" cy="435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B495F0-D290-4D54-BC60-707E19AA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90166"/>
                <a:ext cx="2667000" cy="4354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F282ED-10C8-42A3-9822-928499E15A6C}"/>
              </a:ext>
            </a:extLst>
          </p:cNvPr>
          <p:cNvSpPr txBox="1"/>
          <p:nvPr/>
        </p:nvSpPr>
        <p:spPr>
          <a:xfrm>
            <a:off x="4417352" y="60567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ED(Query,Doc2)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538E37BF-21C3-4DA8-B6EF-FF9D75C3E821}"/>
                  </a:ext>
                </a:extLst>
              </p:cNvPr>
              <p:cNvSpPr txBox="1"/>
              <p:nvPr/>
            </p:nvSpPr>
            <p:spPr>
              <a:xfrm>
                <a:off x="5817274" y="6025606"/>
                <a:ext cx="2362200" cy="435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38E37BF-21C3-4DA8-B6EF-FF9D75C3E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74" y="6025606"/>
                <a:ext cx="2362200" cy="4354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61324" y="546877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8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477000" cy="71596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Drawbacks of Boolean model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038600"/>
          </a:xfr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47675" lvl="2" indent="-36195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IN" dirty="0">
                <a:latin typeface="Candara" pitchFamily="34" charset="0"/>
              </a:rPr>
              <a:t>Frequency – not considered</a:t>
            </a:r>
          </a:p>
          <a:p>
            <a:pPr marL="447675" lvl="2" indent="-36195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IN" dirty="0">
                <a:latin typeface="Candara" pitchFamily="34" charset="0"/>
              </a:rPr>
              <a:t>Documents </a:t>
            </a:r>
            <a:r>
              <a:rPr lang="en-US" dirty="0">
                <a:latin typeface="Candara" pitchFamily="34" charset="0"/>
              </a:rPr>
              <a:t>either match or don’t match a query</a:t>
            </a:r>
          </a:p>
          <a:p>
            <a:pPr marL="447675" lvl="2" indent="-36195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latin typeface="Candara" pitchFamily="34" charset="0"/>
              </a:rPr>
              <a:t> Results often result in either too few (=0) or too </a:t>
            </a:r>
            <a:r>
              <a:rPr lang="de-DE" dirty="0">
                <a:latin typeface="Candara" pitchFamily="34" charset="0"/>
              </a:rPr>
              <a:t>many (1000s) results</a:t>
            </a:r>
            <a:endParaRPr lang="en-US" dirty="0">
              <a:latin typeface="Candara" pitchFamily="34" charset="0"/>
            </a:endParaRPr>
          </a:p>
          <a:p>
            <a:pPr marL="447675" lvl="1" indent="-36195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Candara" pitchFamily="34" charset="0"/>
              </a:rPr>
              <a:t>Good for expert users </a:t>
            </a:r>
            <a:r>
              <a:rPr lang="en-US" sz="2400" dirty="0">
                <a:latin typeface="Candara" pitchFamily="34" charset="0"/>
              </a:rPr>
              <a:t>with precise understanding of their needs and of the collection. It takes a lot of skill - query</a:t>
            </a:r>
          </a:p>
          <a:p>
            <a:pPr marL="447675" lvl="1" indent="-36195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400" dirty="0">
                <a:latin typeface="Candara" pitchFamily="34" charset="0"/>
              </a:rPr>
              <a:t>Also </a:t>
            </a:r>
            <a:r>
              <a:rPr lang="en-US" sz="2400" b="1" dirty="0">
                <a:solidFill>
                  <a:srgbClr val="0000FF"/>
                </a:solidFill>
                <a:latin typeface="Candara" pitchFamily="34" charset="0"/>
              </a:rPr>
              <a:t>good for applications</a:t>
            </a:r>
            <a:r>
              <a:rPr lang="en-US" sz="2400" dirty="0">
                <a:latin typeface="Candara" pitchFamily="34" charset="0"/>
              </a:rPr>
              <a:t>: Applications can easily consume </a:t>
            </a:r>
            <a:r>
              <a:rPr lang="de-DE" sz="2400" dirty="0">
                <a:latin typeface="Candara" pitchFamily="34" charset="0"/>
              </a:rPr>
              <a:t>1000s  results - </a:t>
            </a:r>
            <a:r>
              <a:rPr lang="en-US" sz="2400" dirty="0">
                <a:latin typeface="Candara" pitchFamily="34" charset="0"/>
              </a:rPr>
              <a:t>Most users don’t want to wade through 1000s of results - This is particularly true of web search.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36612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858000" cy="4385872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96200" cy="68580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andara" pitchFamily="34" charset="0"/>
              </a:rPr>
              <a:t>Cosine similarity between query and document</a:t>
            </a:r>
            <a:endParaRPr lang="en-US" sz="2800" dirty="0">
              <a:solidFill>
                <a:srgbClr val="C00000"/>
              </a:solidFill>
              <a:latin typeface="Candar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6612"/>
            <a:ext cx="91440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xmlns="" id="{68185DE4-DDF0-44F1-AA1A-52F8CC3C2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7219" y="300219"/>
            <a:ext cx="3929561" cy="46852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Cosine Similarity</a:t>
            </a:r>
          </a:p>
        </p:txBody>
      </p:sp>
      <p:graphicFrame>
        <p:nvGraphicFramePr>
          <p:cNvPr id="1361925" name="Object 5">
            <a:extLst>
              <a:ext uri="{FF2B5EF4-FFF2-40B4-BE49-F238E27FC236}">
                <a16:creationId xmlns:a16="http://schemas.microsoft.com/office/drawing/2014/main" xmlns="" id="{090BC659-4038-46BC-8EC7-3CAA08B06B2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00200" y="3028949"/>
          <a:ext cx="4914900" cy="107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2730240" imgH="596880" progId="Equation.3">
                  <p:embed/>
                </p:oleObj>
              </mc:Choice>
              <mc:Fallback>
                <p:oleObj name="Equation" r:id="rId3" imgW="27302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28949"/>
                        <a:ext cx="4914900" cy="107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28" name="Oval 8">
            <a:extLst>
              <a:ext uri="{FF2B5EF4-FFF2-40B4-BE49-F238E27FC236}">
                <a16:creationId xmlns:a16="http://schemas.microsoft.com/office/drawing/2014/main" xmlns="" id="{6556C5DB-48A6-43D9-B36E-BF806B77C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088" y="2943226"/>
            <a:ext cx="400050" cy="12001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361929" name="Oval 9">
            <a:extLst>
              <a:ext uri="{FF2B5EF4-FFF2-40B4-BE49-F238E27FC236}">
                <a16:creationId xmlns:a16="http://schemas.microsoft.com/office/drawing/2014/main" xmlns="" id="{055C2901-2F41-467F-B0FA-AD1BB0F7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914650"/>
            <a:ext cx="400050" cy="12001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361930" name="Oval 10">
            <a:extLst>
              <a:ext uri="{FF2B5EF4-FFF2-40B4-BE49-F238E27FC236}">
                <a16:creationId xmlns:a16="http://schemas.microsoft.com/office/drawing/2014/main" xmlns="" id="{7BA4519F-ED42-4DBF-A7C1-A34A07A004E7}"/>
              </a:ext>
            </a:extLst>
          </p:cNvPr>
          <p:cNvSpPr>
            <a:spLocks noChangeArrowheads="1"/>
          </p:cNvSpPr>
          <p:nvPr/>
        </p:nvSpPr>
        <p:spPr bwMode="auto">
          <a:xfrm rot="2726043">
            <a:off x="4965503" y="2834284"/>
            <a:ext cx="446485" cy="1483519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361932" name="Oval 12">
            <a:extLst>
              <a:ext uri="{FF2B5EF4-FFF2-40B4-BE49-F238E27FC236}">
                <a16:creationId xmlns:a16="http://schemas.microsoft.com/office/drawing/2014/main" xmlns="" id="{6406B517-1AEC-49BC-8444-C875ACD7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971800"/>
            <a:ext cx="857250" cy="12001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1361933" name="Line 13">
            <a:extLst>
              <a:ext uri="{FF2B5EF4-FFF2-40B4-BE49-F238E27FC236}">
                <a16:creationId xmlns:a16="http://schemas.microsoft.com/office/drawing/2014/main" xmlns="" id="{544FCD92-6BF3-4022-AF0B-EC8107E9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828" y="4114800"/>
            <a:ext cx="228600" cy="857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1361934" name="Line 14">
            <a:extLst>
              <a:ext uri="{FF2B5EF4-FFF2-40B4-BE49-F238E27FC236}">
                <a16:creationId xmlns:a16="http://schemas.microsoft.com/office/drawing/2014/main" xmlns="" id="{E68BBAEA-1AB2-4779-8F2F-58A0D2ACE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171950"/>
            <a:ext cx="800100" cy="800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1361935" name="Text Box 15">
            <a:extLst>
              <a:ext uri="{FF2B5EF4-FFF2-40B4-BE49-F238E27FC236}">
                <a16:creationId xmlns:a16="http://schemas.microsoft.com/office/drawing/2014/main" xmlns="" id="{739A4407-CEBA-48F2-BC17-7DF3B1DAE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097" y="4958284"/>
            <a:ext cx="1827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Document Vector</a:t>
            </a:r>
          </a:p>
        </p:txBody>
      </p:sp>
      <p:sp>
        <p:nvSpPr>
          <p:cNvPr id="1361936" name="Text Box 16">
            <a:extLst>
              <a:ext uri="{FF2B5EF4-FFF2-40B4-BE49-F238E27FC236}">
                <a16:creationId xmlns:a16="http://schemas.microsoft.com/office/drawing/2014/main" xmlns="" id="{2408AFDD-46E4-4D52-949F-B34D7AD01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03" y="1811844"/>
            <a:ext cx="14256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Query Vector</a:t>
            </a:r>
          </a:p>
        </p:txBody>
      </p:sp>
      <p:sp>
        <p:nvSpPr>
          <p:cNvPr id="1361937" name="Line 17">
            <a:extLst>
              <a:ext uri="{FF2B5EF4-FFF2-40B4-BE49-F238E27FC236}">
                <a16:creationId xmlns:a16="http://schemas.microsoft.com/office/drawing/2014/main" xmlns="" id="{8ECD1B10-184F-42F0-A949-603F34213C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171700"/>
            <a:ext cx="62865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1361938" name="Line 18">
            <a:extLst>
              <a:ext uri="{FF2B5EF4-FFF2-40B4-BE49-F238E27FC236}">
                <a16:creationId xmlns:a16="http://schemas.microsoft.com/office/drawing/2014/main" xmlns="" id="{4104FFD5-2C56-4930-944D-06D1EBA37D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2171700"/>
            <a:ext cx="85725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1361939" name="Text Box 19">
            <a:extLst>
              <a:ext uri="{FF2B5EF4-FFF2-40B4-BE49-F238E27FC236}">
                <a16:creationId xmlns:a16="http://schemas.microsoft.com/office/drawing/2014/main" xmlns="" id="{2AA635AF-4966-48E2-A95D-CA0E54D66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143" y="3164658"/>
            <a:ext cx="16120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Inner Product</a:t>
            </a:r>
          </a:p>
        </p:txBody>
      </p:sp>
      <p:sp>
        <p:nvSpPr>
          <p:cNvPr id="1361940" name="Text Box 20">
            <a:extLst>
              <a:ext uri="{FF2B5EF4-FFF2-40B4-BE49-F238E27FC236}">
                <a16:creationId xmlns:a16="http://schemas.microsoft.com/office/drawing/2014/main" xmlns="" id="{67FAC799-8594-4993-A192-3E917806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543301"/>
            <a:ext cx="2038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Length </a:t>
            </a:r>
          </a:p>
          <a:p>
            <a:r>
              <a:rPr lang="en-US" altLang="en-US" dirty="0"/>
              <a:t>Normalization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836612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49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696200" cy="68580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andara" pitchFamily="34" charset="0"/>
              </a:rPr>
              <a:t>Cosine similarity between query and document</a:t>
            </a:r>
            <a:endParaRPr lang="en-US" sz="2800" dirty="0">
              <a:solidFill>
                <a:srgbClr val="C00000"/>
              </a:solidFill>
              <a:latin typeface="Candara" pitchFamily="34" charset="0"/>
            </a:endParaRP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229785" cy="4648200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5" name="Straight Connector 4"/>
          <p:cNvCxnSpPr/>
          <p:nvPr/>
        </p:nvCxnSpPr>
        <p:spPr>
          <a:xfrm>
            <a:off x="0" y="836612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5791200" cy="71596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ndara" pitchFamily="34" charset="0"/>
              </a:rPr>
              <a:t>Cosine similarity : example</a:t>
            </a:r>
            <a:endParaRPr lang="en-US" sz="36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063752"/>
            <a:ext cx="7086600" cy="330343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0" y="836612"/>
            <a:ext cx="91440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0F6D7C2-19ED-402D-BB6D-A1B4E697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A505E2-05E9-494E-AFBB-5D8AE0FE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58118"/>
            <a:ext cx="7086600" cy="3754091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37113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20875" y="1629"/>
            <a:ext cx="5638800" cy="763587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Computing Similarity Scores</a:t>
            </a:r>
          </a:p>
        </p:txBody>
      </p:sp>
      <p:grpSp>
        <p:nvGrpSpPr>
          <p:cNvPr id="9227" name="Group 1027"/>
          <p:cNvGrpSpPr>
            <a:grpSpLocks/>
          </p:cNvGrpSpPr>
          <p:nvPr/>
        </p:nvGrpSpPr>
        <p:grpSpPr bwMode="auto">
          <a:xfrm>
            <a:off x="1616075" y="1219200"/>
            <a:ext cx="3733800" cy="4038600"/>
            <a:chOff x="816" y="1200"/>
            <a:chExt cx="2016" cy="2017"/>
          </a:xfrm>
        </p:grpSpPr>
        <p:sp>
          <p:nvSpPr>
            <p:cNvPr id="9241" name="Line 1028"/>
            <p:cNvSpPr>
              <a:spLocks noChangeShapeType="1"/>
            </p:cNvSpPr>
            <p:nvPr/>
          </p:nvSpPr>
          <p:spPr bwMode="auto">
            <a:xfrm>
              <a:off x="816" y="1200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1029"/>
            <p:cNvSpPr>
              <a:spLocks noChangeShapeType="1"/>
            </p:cNvSpPr>
            <p:nvPr/>
          </p:nvSpPr>
          <p:spPr bwMode="auto">
            <a:xfrm rot="5400000">
              <a:off x="1823" y="2209"/>
              <a:ext cx="1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1030"/>
            <p:cNvSpPr>
              <a:spLocks noChangeShapeType="1"/>
            </p:cNvSpPr>
            <p:nvPr/>
          </p:nvSpPr>
          <p:spPr bwMode="auto">
            <a:xfrm flipV="1">
              <a:off x="816" y="2160"/>
              <a:ext cx="192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1031"/>
            <p:cNvSpPr>
              <a:spLocks noChangeShapeType="1"/>
            </p:cNvSpPr>
            <p:nvPr/>
          </p:nvSpPr>
          <p:spPr bwMode="auto">
            <a:xfrm flipV="1">
              <a:off x="816" y="2016"/>
              <a:ext cx="528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1032"/>
            <p:cNvSpPr>
              <a:spLocks noChangeShapeType="1"/>
            </p:cNvSpPr>
            <p:nvPr/>
          </p:nvSpPr>
          <p:spPr bwMode="auto">
            <a:xfrm flipV="1">
              <a:off x="816" y="2880"/>
              <a:ext cx="120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1828800" y="3505200"/>
          <a:ext cx="407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4" imgW="190335" imgH="215713" progId="">
                  <p:embed/>
                </p:oleObj>
              </mc:Choice>
              <mc:Fallback>
                <p:oleObj name="Equation" r:id="rId4" imgW="190335" imgH="215713" progId="">
                  <p:embed/>
                  <p:pic>
                    <p:nvPicPr>
                      <p:cNvPr id="92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4079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2166938" y="4343400"/>
          <a:ext cx="436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6" imgW="177569" imgH="215619" progId="">
                  <p:embed/>
                </p:oleObj>
              </mc:Choice>
              <mc:Fallback>
                <p:oleObj name="Equation" r:id="rId6" imgW="177569" imgH="215619" progId="">
                  <p:embed/>
                  <p:pic>
                    <p:nvPicPr>
                      <p:cNvPr id="92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343400"/>
                        <a:ext cx="4365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Arc 1035"/>
          <p:cNvSpPr>
            <a:spLocks/>
          </p:cNvSpPr>
          <p:nvPr/>
        </p:nvSpPr>
        <p:spPr bwMode="auto">
          <a:xfrm>
            <a:off x="1844675" y="3962400"/>
            <a:ext cx="228600" cy="1524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152400 h 21600"/>
              <a:gd name="T4" fmla="*/ 0 w 21600"/>
              <a:gd name="T5" fmla="*/ 152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rc 1036"/>
          <p:cNvSpPr>
            <a:spLocks/>
          </p:cNvSpPr>
          <p:nvPr/>
        </p:nvSpPr>
        <p:spPr bwMode="auto">
          <a:xfrm>
            <a:off x="1844675" y="472440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304800 w 21600"/>
              <a:gd name="T3" fmla="*/ 381000 h 21600"/>
              <a:gd name="T4" fmla="*/ 0 w 21600"/>
              <a:gd name="T5" fmla="*/ 3810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3978275" y="43434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8" imgW="190335" imgH="215713" progId="">
                  <p:embed/>
                </p:oleObj>
              </mc:Choice>
              <mc:Fallback>
                <p:oleObj name="Equation" r:id="rId8" imgW="190335" imgH="215713" progId="">
                  <p:embed/>
                  <p:pic>
                    <p:nvPicPr>
                      <p:cNvPr id="92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4343400"/>
                        <a:ext cx="40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2606675" y="2438400"/>
          <a:ext cx="3206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10" imgW="152268" imgH="203024" progId="">
                  <p:embed/>
                </p:oleObj>
              </mc:Choice>
              <mc:Fallback>
                <p:oleObj name="Equation" r:id="rId10" imgW="152268" imgH="203024" progId="">
                  <p:embed/>
                  <p:pic>
                    <p:nvPicPr>
                      <p:cNvPr id="92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438400"/>
                        <a:ext cx="3206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1"/>
          <p:cNvGraphicFramePr>
            <a:graphicFrameLocks noChangeAspect="1"/>
          </p:cNvGraphicFramePr>
          <p:nvPr/>
        </p:nvGraphicFramePr>
        <p:xfrm>
          <a:off x="1768475" y="2667000"/>
          <a:ext cx="430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2" imgW="203024" imgH="215713" progId="">
                  <p:embed/>
                </p:oleObj>
              </mc:Choice>
              <mc:Fallback>
                <p:oleObj name="Equation" r:id="rId12" imgW="203024" imgH="215713" progId="">
                  <p:embed/>
                  <p:pic>
                    <p:nvPicPr>
                      <p:cNvPr id="92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667000"/>
                        <a:ext cx="430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2"/>
          <p:cNvGraphicFramePr>
            <a:graphicFrameLocks noChangeAspect="1"/>
          </p:cNvGraphicFramePr>
          <p:nvPr/>
        </p:nvGraphicFramePr>
        <p:xfrm>
          <a:off x="5553075" y="1752600"/>
          <a:ext cx="20701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4" imgW="927100" imgH="1143000" progId="">
                  <p:embed/>
                </p:oleObj>
              </mc:Choice>
              <mc:Fallback>
                <p:oleObj name="Equation" r:id="rId14" imgW="927100" imgH="1143000" progId="">
                  <p:embed/>
                  <p:pic>
                    <p:nvPicPr>
                      <p:cNvPr id="92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1752600"/>
                        <a:ext cx="20701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041"/>
          <p:cNvSpPr txBox="1">
            <a:spLocks noChangeArrowheads="1"/>
          </p:cNvSpPr>
          <p:nvPr/>
        </p:nvSpPr>
        <p:spPr bwMode="auto">
          <a:xfrm>
            <a:off x="1006475" y="23622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1.0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1" name="Text Box 1042"/>
          <p:cNvSpPr txBox="1">
            <a:spLocks noChangeArrowheads="1"/>
          </p:cNvSpPr>
          <p:nvPr/>
        </p:nvSpPr>
        <p:spPr bwMode="auto">
          <a:xfrm>
            <a:off x="1006475" y="3048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0.8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2" name="Text Box 1043"/>
          <p:cNvSpPr txBox="1">
            <a:spLocks noChangeArrowheads="1"/>
          </p:cNvSpPr>
          <p:nvPr/>
        </p:nvSpPr>
        <p:spPr bwMode="auto">
          <a:xfrm>
            <a:off x="1006475" y="3581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0.6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3" name="Text Box 1044"/>
          <p:cNvSpPr txBox="1">
            <a:spLocks noChangeArrowheads="1"/>
          </p:cNvSpPr>
          <p:nvPr/>
        </p:nvSpPr>
        <p:spPr bwMode="auto">
          <a:xfrm>
            <a:off x="38258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0.8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4" name="Text Box 1045"/>
          <p:cNvSpPr txBox="1">
            <a:spLocks noChangeArrowheads="1"/>
          </p:cNvSpPr>
          <p:nvPr/>
        </p:nvSpPr>
        <p:spPr bwMode="auto">
          <a:xfrm>
            <a:off x="1006475" y="41148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0.4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5" name="Text Box 1046"/>
          <p:cNvSpPr txBox="1">
            <a:spLocks noChangeArrowheads="1"/>
          </p:cNvSpPr>
          <p:nvPr/>
        </p:nvSpPr>
        <p:spPr bwMode="auto">
          <a:xfrm>
            <a:off x="32162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0.6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6" name="Text Box 1047"/>
          <p:cNvSpPr txBox="1">
            <a:spLocks noChangeArrowheads="1"/>
          </p:cNvSpPr>
          <p:nvPr/>
        </p:nvSpPr>
        <p:spPr bwMode="auto">
          <a:xfrm>
            <a:off x="26066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0.4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7" name="Text Box 1048"/>
          <p:cNvSpPr txBox="1">
            <a:spLocks noChangeArrowheads="1"/>
          </p:cNvSpPr>
          <p:nvPr/>
        </p:nvSpPr>
        <p:spPr bwMode="auto">
          <a:xfrm>
            <a:off x="44354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1.0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8" name="Text Box 1049"/>
          <p:cNvSpPr txBox="1">
            <a:spLocks noChangeArrowheads="1"/>
          </p:cNvSpPr>
          <p:nvPr/>
        </p:nvSpPr>
        <p:spPr bwMode="auto">
          <a:xfrm>
            <a:off x="1920875" y="53340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0.2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39" name="Text Box 1050"/>
          <p:cNvSpPr txBox="1">
            <a:spLocks noChangeArrowheads="1"/>
          </p:cNvSpPr>
          <p:nvPr/>
        </p:nvSpPr>
        <p:spPr bwMode="auto">
          <a:xfrm>
            <a:off x="1006475" y="4724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600">
                <a:latin typeface="Arial" charset="0"/>
              </a:rPr>
              <a:t>0.2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240" name="Rectangle 1051"/>
          <p:cNvSpPr>
            <a:spLocks noChangeArrowheads="1"/>
          </p:cNvSpPr>
          <p:nvPr/>
        </p:nvSpPr>
        <p:spPr bwMode="auto">
          <a:xfrm>
            <a:off x="5257800" y="1485900"/>
            <a:ext cx="2543175" cy="30003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722394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6223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Candara" panose="020E0502030303020204" pitchFamily="34" charset="0"/>
              </a:rPr>
              <a:t>Other Vector Space Similarity Measures</a:t>
            </a:r>
            <a:endParaRPr lang="en-US" altLang="en-US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5018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8125" y="923925"/>
            <a:ext cx="3133725" cy="4876800"/>
          </a:xfrm>
        </p:spPr>
        <p:txBody>
          <a:bodyPr>
            <a:normAutofit fontScale="85000" lnSpcReduction="10000"/>
          </a:bodyPr>
          <a:lstStyle/>
          <a:p>
            <a:pPr algn="r">
              <a:buFont typeface="Marlett" pitchFamily="2" charset="2"/>
              <a:buNone/>
            </a:pPr>
            <a:r>
              <a:rPr lang="en-US" altLang="en-US"/>
              <a:t>Simple Matching:</a:t>
            </a:r>
          </a:p>
          <a:p>
            <a:pPr algn="r">
              <a:buFont typeface="Marlett" pitchFamily="2" charset="2"/>
              <a:buNone/>
            </a:pPr>
            <a:endParaRPr lang="en-US" altLang="en-US"/>
          </a:p>
          <a:p>
            <a:pPr algn="r">
              <a:buFont typeface="Marlett" pitchFamily="2" charset="2"/>
              <a:buNone/>
            </a:pPr>
            <a:endParaRPr lang="en-US" altLang="en-US" sz="1600"/>
          </a:p>
          <a:p>
            <a:pPr algn="r">
              <a:buFont typeface="Marlett" pitchFamily="2" charset="2"/>
              <a:buNone/>
            </a:pPr>
            <a:r>
              <a:rPr lang="en-US" altLang="en-US"/>
              <a:t>Cosine Coefficient:</a:t>
            </a:r>
          </a:p>
          <a:p>
            <a:pPr algn="r">
              <a:buFont typeface="Marlett" pitchFamily="2" charset="2"/>
              <a:buNone/>
            </a:pPr>
            <a:endParaRPr lang="en-US" altLang="en-US"/>
          </a:p>
          <a:p>
            <a:pPr algn="r">
              <a:buFont typeface="Marlett" pitchFamily="2" charset="2"/>
              <a:buNone/>
            </a:pPr>
            <a:endParaRPr lang="en-US" altLang="en-US"/>
          </a:p>
          <a:p>
            <a:pPr algn="r">
              <a:buFont typeface="Marlett" pitchFamily="2" charset="2"/>
              <a:buNone/>
            </a:pPr>
            <a:endParaRPr lang="en-US" altLang="en-US" sz="1600"/>
          </a:p>
          <a:p>
            <a:pPr algn="r">
              <a:buFont typeface="Marlett" pitchFamily="2" charset="2"/>
              <a:buNone/>
            </a:pPr>
            <a:r>
              <a:rPr lang="en-US" altLang="en-US"/>
              <a:t>Dice’s Coefficient:</a:t>
            </a:r>
          </a:p>
          <a:p>
            <a:pPr algn="r">
              <a:buFont typeface="Marlett" pitchFamily="2" charset="2"/>
              <a:buNone/>
            </a:pPr>
            <a:endParaRPr lang="en-US" altLang="en-US"/>
          </a:p>
          <a:p>
            <a:pPr algn="r">
              <a:buFont typeface="Marlett" pitchFamily="2" charset="2"/>
              <a:buNone/>
            </a:pPr>
            <a:endParaRPr lang="en-US" altLang="en-US" sz="1600"/>
          </a:p>
          <a:p>
            <a:pPr algn="r">
              <a:buFont typeface="Marlett" pitchFamily="2" charset="2"/>
              <a:buNone/>
            </a:pPr>
            <a:endParaRPr lang="en-US" altLang="en-US"/>
          </a:p>
          <a:p>
            <a:pPr algn="r">
              <a:buFont typeface="Marlett" pitchFamily="2" charset="2"/>
              <a:buNone/>
            </a:pPr>
            <a:r>
              <a:rPr lang="en-US" altLang="en-US"/>
              <a:t>Jaccard’s Coefficient:</a:t>
            </a:r>
          </a:p>
        </p:txBody>
      </p:sp>
      <p:sp>
        <p:nvSpPr>
          <p:cNvPr id="50182" name="Rectangle 1031"/>
          <p:cNvSpPr>
            <a:spLocks noChangeArrowheads="1"/>
          </p:cNvSpPr>
          <p:nvPr/>
        </p:nvSpPr>
        <p:spPr bwMode="auto">
          <a:xfrm>
            <a:off x="3429000" y="847725"/>
            <a:ext cx="3962400" cy="7048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3" name="Rectangle 1032"/>
          <p:cNvSpPr>
            <a:spLocks noChangeArrowheads="1"/>
          </p:cNvSpPr>
          <p:nvPr/>
        </p:nvSpPr>
        <p:spPr bwMode="auto">
          <a:xfrm>
            <a:off x="3438525" y="1638300"/>
            <a:ext cx="3952875" cy="1533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4" name="Rectangle 1033"/>
          <p:cNvSpPr>
            <a:spLocks noChangeArrowheads="1"/>
          </p:cNvSpPr>
          <p:nvPr/>
        </p:nvSpPr>
        <p:spPr bwMode="auto">
          <a:xfrm>
            <a:off x="3438525" y="3257550"/>
            <a:ext cx="3952875" cy="14668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5" name="Rectangle 1035"/>
          <p:cNvSpPr>
            <a:spLocks noChangeArrowheads="1"/>
          </p:cNvSpPr>
          <p:nvPr/>
        </p:nvSpPr>
        <p:spPr bwMode="auto">
          <a:xfrm>
            <a:off x="3448050" y="4800600"/>
            <a:ext cx="5343525" cy="1485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0186" name="Picture 1036" descr="si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850900"/>
            <a:ext cx="29019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1037" descr="cos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1657350"/>
            <a:ext cx="35226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8" name="Picture 1038" descr="di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3276600"/>
            <a:ext cx="353695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9" name="Picture 1039" descr="jaccar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19650"/>
            <a:ext cx="518001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8575" y="637380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62705"/>
            <a:ext cx="5676900" cy="485775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Candara" panose="020E0502030303020204" pitchFamily="34" charset="0"/>
              </a:rPr>
              <a:t>Vector Space Similarity Measures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971550"/>
            <a:ext cx="8210550" cy="485775"/>
          </a:xfrm>
        </p:spPr>
        <p:txBody>
          <a:bodyPr/>
          <a:lstStyle/>
          <a:p>
            <a:r>
              <a:rPr lang="en-US" altLang="en-US" sz="2000"/>
              <a:t>Again consider the following two document and the query vectors:</a:t>
            </a:r>
            <a:endParaRPr lang="en-US" altLang="en-US"/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2054225" y="1517650"/>
            <a:ext cx="1947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i="1"/>
              <a:t>D</a:t>
            </a:r>
            <a:r>
              <a:rPr lang="en-US" altLang="en-US" sz="2400" baseline="-25000"/>
              <a:t>1</a:t>
            </a:r>
            <a:r>
              <a:rPr lang="en-US" altLang="en-US" sz="2400"/>
              <a:t> = (0.8, 0.3)</a:t>
            </a:r>
          </a:p>
          <a:p>
            <a:pPr algn="l"/>
            <a:r>
              <a:rPr lang="en-US" altLang="en-US" sz="2400" i="1"/>
              <a:t>D</a:t>
            </a:r>
            <a:r>
              <a:rPr lang="en-US" altLang="en-US" sz="2400" baseline="-25000"/>
              <a:t>2</a:t>
            </a:r>
            <a:r>
              <a:rPr lang="en-US" altLang="en-US" sz="2400"/>
              <a:t> = (0.2, 0.7)</a:t>
            </a:r>
          </a:p>
        </p:txBody>
      </p:sp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4699000" y="1698625"/>
            <a:ext cx="192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i="1" dirty="0"/>
              <a:t>Q</a:t>
            </a:r>
            <a:r>
              <a:rPr lang="en-US" altLang="en-US" sz="2400" dirty="0"/>
              <a:t>  = (0.4, 0.8)</a:t>
            </a:r>
          </a:p>
        </p:txBody>
      </p:sp>
      <p:sp>
        <p:nvSpPr>
          <p:cNvPr id="10250" name="Rectangle 6"/>
          <p:cNvSpPr>
            <a:spLocks noChangeArrowheads="1"/>
          </p:cNvSpPr>
          <p:nvPr/>
        </p:nvSpPr>
        <p:spPr bwMode="auto">
          <a:xfrm>
            <a:off x="1952625" y="1495425"/>
            <a:ext cx="4772025" cy="9239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1" name="Rectangle 7"/>
          <p:cNvSpPr>
            <a:spLocks noChangeArrowheads="1"/>
          </p:cNvSpPr>
          <p:nvPr/>
        </p:nvSpPr>
        <p:spPr bwMode="auto">
          <a:xfrm>
            <a:off x="590550" y="260032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000" b="1"/>
              <a:t>Computing similarity using Jaccard’s Coefficient: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068388" y="3122613"/>
          <a:ext cx="6457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3695700" imgH="419100" progId="Equation.3">
                  <p:embed/>
                </p:oleObj>
              </mc:Choice>
              <mc:Fallback>
                <p:oleObj name="Equation" r:id="rId4" imgW="3695700" imgH="419100" progId="Equation.3">
                  <p:embed/>
                  <p:pic>
                    <p:nvPicPr>
                      <p:cNvPr id="1024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122613"/>
                        <a:ext cx="645795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1054100" y="4151313"/>
          <a:ext cx="65246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6" imgW="3733800" imgH="419100" progId="Equation.3">
                  <p:embed/>
                </p:oleObj>
              </mc:Choice>
              <mc:Fallback>
                <p:oleObj name="Equation" r:id="rId6" imgW="3733800" imgH="419100" progId="Equation.3">
                  <p:embed/>
                  <p:pic>
                    <p:nvPicPr>
                      <p:cNvPr id="1024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151313"/>
                        <a:ext cx="65246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523875" y="503872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r>
              <a:rPr lang="en-US" altLang="en-US" sz="2000" b="1"/>
              <a:t>Computing similarity using Dice’s Coefficient:</a:t>
            </a:r>
          </a:p>
        </p:txBody>
      </p:sp>
      <p:sp>
        <p:nvSpPr>
          <p:cNvPr id="10253" name="Text Box 11"/>
          <p:cNvSpPr txBox="1">
            <a:spLocks noChangeArrowheads="1"/>
          </p:cNvSpPr>
          <p:nvPr/>
        </p:nvSpPr>
        <p:spPr bwMode="auto">
          <a:xfrm>
            <a:off x="2374900" y="5595938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i="1"/>
              <a:t>sim</a:t>
            </a:r>
            <a:r>
              <a:rPr lang="en-US" altLang="en-US" sz="2000"/>
              <a:t>(</a:t>
            </a:r>
            <a:r>
              <a:rPr lang="en-US" altLang="en-US" sz="2000" i="1"/>
              <a:t>Q</a:t>
            </a:r>
            <a:r>
              <a:rPr lang="en-US" altLang="en-US" sz="2000"/>
              <a:t>, </a:t>
            </a:r>
            <a:r>
              <a:rPr lang="en-US" altLang="en-US" sz="2000" i="1"/>
              <a:t>D</a:t>
            </a:r>
            <a:r>
              <a:rPr lang="en-US" altLang="en-US" sz="2000" baseline="-25000"/>
              <a:t>1</a:t>
            </a:r>
            <a:r>
              <a:rPr lang="en-US" altLang="en-US" sz="2000"/>
              <a:t>) = 0.73</a:t>
            </a:r>
          </a:p>
        </p:txBody>
      </p:sp>
      <p:sp>
        <p:nvSpPr>
          <p:cNvPr id="10254" name="Text Box 12"/>
          <p:cNvSpPr txBox="1">
            <a:spLocks noChangeArrowheads="1"/>
          </p:cNvSpPr>
          <p:nvPr/>
        </p:nvSpPr>
        <p:spPr bwMode="auto">
          <a:xfrm>
            <a:off x="4918075" y="5586413"/>
            <a:ext cx="2168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i="1"/>
              <a:t>sim</a:t>
            </a:r>
            <a:r>
              <a:rPr lang="en-US" altLang="en-US" sz="2000"/>
              <a:t>(</a:t>
            </a:r>
            <a:r>
              <a:rPr lang="en-US" altLang="en-US" sz="2000" i="1"/>
              <a:t>Q</a:t>
            </a:r>
            <a:r>
              <a:rPr lang="en-US" altLang="en-US" sz="2000"/>
              <a:t>, </a:t>
            </a:r>
            <a:r>
              <a:rPr lang="en-US" altLang="en-US" sz="2000" i="1"/>
              <a:t>D</a:t>
            </a:r>
            <a:r>
              <a:rPr lang="en-US" altLang="en-US" sz="2000" baseline="-25000"/>
              <a:t>2</a:t>
            </a:r>
            <a:r>
              <a:rPr lang="en-US" altLang="en-US" sz="2000"/>
              <a:t>) = 0.96</a:t>
            </a:r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2333625" y="5572125"/>
            <a:ext cx="2038350" cy="4286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6" name="Rectangle 14"/>
          <p:cNvSpPr>
            <a:spLocks noChangeArrowheads="1"/>
          </p:cNvSpPr>
          <p:nvPr/>
        </p:nvSpPr>
        <p:spPr bwMode="auto">
          <a:xfrm>
            <a:off x="4905375" y="5591175"/>
            <a:ext cx="2095500" cy="4286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7" name="Rectangle 15"/>
          <p:cNvSpPr>
            <a:spLocks noChangeArrowheads="1"/>
          </p:cNvSpPr>
          <p:nvPr/>
        </p:nvSpPr>
        <p:spPr bwMode="auto">
          <a:xfrm>
            <a:off x="1000125" y="3048000"/>
            <a:ext cx="6629400" cy="885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8" name="Rectangle 16"/>
          <p:cNvSpPr>
            <a:spLocks noChangeArrowheads="1"/>
          </p:cNvSpPr>
          <p:nvPr/>
        </p:nvSpPr>
        <p:spPr bwMode="auto">
          <a:xfrm>
            <a:off x="1019175" y="4086225"/>
            <a:ext cx="6610350" cy="885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" y="622299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xmlns="" id="{536613A1-7EB5-495E-BDB9-D68CF2D1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66" y="40906"/>
            <a:ext cx="5867400" cy="42742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Length normalization</a:t>
            </a: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xmlns="" id="{0B197820-3AD2-4EBD-9813-EC71E478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097548"/>
            <a:ext cx="8116361" cy="4174065"/>
          </a:xfrm>
          <a:ln w="28575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472679" indent="-267891">
              <a:lnSpc>
                <a:spcPct val="150000"/>
              </a:lnSpc>
              <a:spcBef>
                <a:spcPts val="9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A vector can be (length-) normalized by dividing each of its components by its length – for this we use the L</a:t>
            </a:r>
            <a:r>
              <a:rPr lang="en-US" altLang="en-US" sz="2000" baseline="-25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 norm:</a:t>
            </a:r>
          </a:p>
          <a:p>
            <a:pPr marL="472679" indent="-267891">
              <a:lnSpc>
                <a:spcPct val="150000"/>
              </a:lnSpc>
              <a:spcBef>
                <a:spcPts val="9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en-US" sz="2000" dirty="0"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marL="472679" indent="-267891">
              <a:lnSpc>
                <a:spcPct val="150000"/>
              </a:lnSpc>
              <a:spcBef>
                <a:spcPts val="9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Dividing a vector by its L</a:t>
            </a:r>
            <a:r>
              <a:rPr lang="en-US" altLang="en-US" sz="2000" baseline="-250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 norm makes it a unit (length) vector (on surface of unit hypersphere)</a:t>
            </a:r>
          </a:p>
          <a:p>
            <a:pPr marL="472679" indent="-267891">
              <a:lnSpc>
                <a:spcPct val="150000"/>
              </a:lnSpc>
              <a:spcBef>
                <a:spcPts val="9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Effect on the two documents d1 and d2 (d1 appended to itself), they have identical vectors after length-normalization.</a:t>
            </a:r>
          </a:p>
          <a:p>
            <a:pPr marL="472679" lvl="1" indent="-267891">
              <a:lnSpc>
                <a:spcPct val="150000"/>
              </a:lnSpc>
              <a:spcBef>
                <a:spcPts val="9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C000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rPr>
              <a:t>Long and short documents now have comparable weights</a:t>
            </a:r>
          </a:p>
          <a:p>
            <a:pPr marL="472679" lvl="1" indent="-267891">
              <a:lnSpc>
                <a:spcPct val="150000"/>
              </a:lnSpc>
              <a:spcBef>
                <a:spcPts val="9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C00000"/>
              </a:solidFill>
              <a:latin typeface="Candara" panose="020E0502030303020204" pitchFamily="34" charset="0"/>
              <a:ea typeface="ＭＳ Ｐゴシック" panose="020B0600070205080204" pitchFamily="34" charset="-128"/>
            </a:endParaRPr>
          </a:p>
          <a:p>
            <a:pPr marL="204788" lvl="1" indent="0">
              <a:lnSpc>
                <a:spcPct val="150000"/>
              </a:lnSpc>
              <a:spcBef>
                <a:spcPts val="900"/>
              </a:spcBef>
              <a:buClr>
                <a:srgbClr val="C00000"/>
              </a:buClr>
              <a:buSzPct val="80000"/>
              <a:buNone/>
            </a:pPr>
            <a:endParaRPr lang="en-US" altLang="en-US" sz="2000" dirty="0">
              <a:solidFill>
                <a:srgbClr val="C00000"/>
              </a:solidFill>
              <a:latin typeface="Candara" panose="020E0502030303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xmlns="" id="{5C01C040-4A20-4F33-8CA4-52048DDC9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27346"/>
              </p:ext>
            </p:extLst>
          </p:nvPr>
        </p:nvGraphicFramePr>
        <p:xfrm>
          <a:off x="1600200" y="2133600"/>
          <a:ext cx="1401633" cy="50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876240" imgH="317160" progId="Equation.3">
                  <p:embed/>
                </p:oleObj>
              </mc:Choice>
              <mc:Fallback>
                <p:oleObj name="Equation" r:id="rId3" imgW="876240" imgH="317160" progId="Equation.3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xmlns="" id="{5C01C040-4A20-4F33-8CA4-52048DDC9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1401633" cy="507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4">
            <a:extLst>
              <a:ext uri="{FF2B5EF4-FFF2-40B4-BE49-F238E27FC236}">
                <a16:creationId xmlns:a16="http://schemas.microsoft.com/office/drawing/2014/main" xmlns="" id="{239D96D9-CE5C-47EB-85EF-DDAB8F1C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820549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B89900-16A2-444D-9D7B-6D80EFF8EA01}"/>
              </a:ext>
            </a:extLst>
          </p:cNvPr>
          <p:cNvSpPr txBox="1"/>
          <p:nvPr/>
        </p:nvSpPr>
        <p:spPr>
          <a:xfrm>
            <a:off x="953560" y="562195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spc="300" dirty="0">
                <a:solidFill>
                  <a:srgbClr val="C00000"/>
                </a:solidFill>
              </a:rPr>
              <a:t>Doc1</a:t>
            </a:r>
            <a:r>
              <a:rPr lang="en-IN" sz="1600" spc="300" dirty="0"/>
              <a:t>: (2t1,2t2,2t3,2t4)</a:t>
            </a:r>
            <a:r>
              <a:rPr lang="en-IN" sz="1600" spc="3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IN" sz="1600" dirty="0"/>
              <a:t>(1/4)( 2t1, 2t2, 2t3, 2t4)  = (0.5t1, 0.5t2, 0.5t3, 0.5t4) </a:t>
            </a:r>
          </a:p>
          <a:p>
            <a:r>
              <a:rPr lang="en-IN" sz="1600" dirty="0"/>
              <a:t> </a:t>
            </a:r>
            <a:endParaRPr lang="en-IN" sz="1600" spc="300" dirty="0"/>
          </a:p>
          <a:p>
            <a:r>
              <a:rPr lang="en-IN" sz="1600" b="1" spc="300" dirty="0">
                <a:solidFill>
                  <a:srgbClr val="C00000"/>
                </a:solidFill>
              </a:rPr>
              <a:t>Doc2</a:t>
            </a:r>
            <a:r>
              <a:rPr lang="en-IN" sz="1600" spc="300" dirty="0"/>
              <a:t>:( 4t1,4t2, 4t3, 4t4) </a:t>
            </a:r>
            <a:r>
              <a:rPr lang="en-IN" sz="16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IN" sz="1600" dirty="0"/>
              <a:t> (1/8) (4t1, 4t2,4t3,4t4)  =  (0.5t1, 0.5t2, 0.5t3, 0.5t4)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-19050" y="578728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>
            <a:extLst>
              <a:ext uri="{FF2B5EF4-FFF2-40B4-BE49-F238E27FC236}">
                <a16:creationId xmlns:a16="http://schemas.microsoft.com/office/drawing/2014/main" xmlns="" id="{935C5DD4-C065-4189-9496-8F0691E6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AACEEB-67C2-465B-B8B1-BC1D0DA24330}" type="slidenum">
              <a:rPr lang="en-US" altLang="ko-KR"/>
              <a:pPr eaLnBrk="1" hangingPunct="1"/>
              <a:t>29</a:t>
            </a:fld>
            <a:endParaRPr lang="en-US" altLang="ko-KR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42AC0984-1C79-4D56-8544-7DC6F8129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83" y="92555"/>
            <a:ext cx="1981200" cy="36464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800" dirty="0">
                <a:solidFill>
                  <a:srgbClr val="C00000"/>
                </a:solidFill>
                <a:latin typeface="Candara" panose="020E0502030303020204" pitchFamily="34" charset="0"/>
                <a:ea typeface="굴림" panose="020B0503020000020004" pitchFamily="34" charset="-127"/>
              </a:rPr>
              <a:t>IR: Problem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xmlns="" id="{DB98824E-2249-430B-ADE7-592607C0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 sz="1350">
              <a:ea typeface="굴림" panose="020B0503020000020004" pitchFamily="34" charset="-127"/>
            </a:endParaRPr>
          </a:p>
        </p:txBody>
      </p:sp>
      <p:graphicFrame>
        <p:nvGraphicFramePr>
          <p:cNvPr id="37999" name="Group 111">
            <a:extLst>
              <a:ext uri="{FF2B5EF4-FFF2-40B4-BE49-F238E27FC236}">
                <a16:creationId xmlns:a16="http://schemas.microsoft.com/office/drawing/2014/main" xmlns="" id="{D5211791-0218-4339-8230-9E474623A53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6747904"/>
              </p:ext>
            </p:extLst>
          </p:nvPr>
        </p:nvGraphicFramePr>
        <p:xfrm>
          <a:off x="3581400" y="740286"/>
          <a:ext cx="3905249" cy="685712"/>
        </p:xfrm>
        <a:graphic>
          <a:graphicData uri="http://schemas.openxmlformats.org/drawingml/2006/table">
            <a:tbl>
              <a:tblPr/>
              <a:tblGrid>
                <a:gridCol w="67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9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35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5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08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54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2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Documents</a:t>
                      </a:r>
                    </a:p>
                  </a:txBody>
                  <a:tcPr marL="68580" marR="68580" marT="34268" marB="3426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Terms</a:t>
                      </a:r>
                    </a:p>
                  </a:txBody>
                  <a:tcPr marL="68580" marR="68580" marT="34268" marB="3426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 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 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676" name="Text Box 74">
            <a:extLst>
              <a:ext uri="{FF2B5EF4-FFF2-40B4-BE49-F238E27FC236}">
                <a16:creationId xmlns:a16="http://schemas.microsoft.com/office/drawing/2014/main" xmlns="" id="{DE59727F-82DE-422E-AEAB-BCCE5B74A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61" y="801277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ea typeface="굴림" panose="020B0503020000020004" pitchFamily="34" charset="-127"/>
              </a:rPr>
              <a:t>Document collection:</a:t>
            </a:r>
          </a:p>
        </p:txBody>
      </p:sp>
      <p:sp>
        <p:nvSpPr>
          <p:cNvPr id="27677" name="Text Box 112">
            <a:extLst>
              <a:ext uri="{FF2B5EF4-FFF2-40B4-BE49-F238E27FC236}">
                <a16:creationId xmlns:a16="http://schemas.microsoft.com/office/drawing/2014/main" xmlns="" id="{F4825144-BD59-4FCD-BD19-8AB851028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41" y="1902511"/>
            <a:ext cx="1990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ea typeface="굴림" panose="020B0503020000020004" pitchFamily="34" charset="-127"/>
              </a:rPr>
              <a:t>Sequential Index:</a:t>
            </a:r>
          </a:p>
        </p:txBody>
      </p:sp>
      <p:graphicFrame>
        <p:nvGraphicFramePr>
          <p:cNvPr id="38214" name="Group 326">
            <a:extLst>
              <a:ext uri="{FF2B5EF4-FFF2-40B4-BE49-F238E27FC236}">
                <a16:creationId xmlns:a16="http://schemas.microsoft.com/office/drawing/2014/main" xmlns="" id="{598F1AB3-265B-45A6-BAEE-6655AB32F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48710"/>
              </p:ext>
            </p:extLst>
          </p:nvPr>
        </p:nvGraphicFramePr>
        <p:xfrm>
          <a:off x="2946400" y="1698151"/>
          <a:ext cx="5410198" cy="1376172"/>
        </p:xfrm>
        <a:graphic>
          <a:graphicData uri="http://schemas.openxmlformats.org/drawingml/2006/table">
            <a:tbl>
              <a:tblPr/>
              <a:tblGrid>
                <a:gridCol w="486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3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5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83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73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35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883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3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35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986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6355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733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73" marR="68573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Term</a:t>
                      </a:r>
                    </a:p>
                  </a:txBody>
                  <a:tcPr marL="68573" marR="68573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Freq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Term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Freq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Term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Freq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Term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Freq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Term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Freq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73" marR="68573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73" marR="68573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735" name="Text Box 327">
            <a:extLst>
              <a:ext uri="{FF2B5EF4-FFF2-40B4-BE49-F238E27FC236}">
                <a16:creationId xmlns:a16="http://schemas.microsoft.com/office/drawing/2014/main" xmlns="" id="{B5498C84-EFD0-4614-AE53-DEF2EF0E5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21843"/>
            <a:ext cx="2861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ea typeface="굴림" panose="020B0503020000020004" pitchFamily="34" charset="-127"/>
              </a:rPr>
              <a:t>Inverted Index/TD matrix</a:t>
            </a:r>
          </a:p>
        </p:txBody>
      </p:sp>
      <p:graphicFrame>
        <p:nvGraphicFramePr>
          <p:cNvPr id="38273" name="Group 385">
            <a:extLst>
              <a:ext uri="{FF2B5EF4-FFF2-40B4-BE49-F238E27FC236}">
                <a16:creationId xmlns:a16="http://schemas.microsoft.com/office/drawing/2014/main" xmlns="" id="{905A923E-CA4B-48E9-924A-97A6259A4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2367"/>
              </p:ext>
            </p:extLst>
          </p:nvPr>
        </p:nvGraphicFramePr>
        <p:xfrm>
          <a:off x="3073483" y="3270358"/>
          <a:ext cx="3200400" cy="1005760"/>
        </p:xfrm>
        <a:graphic>
          <a:graphicData uri="http://schemas.openxmlformats.org/drawingml/2006/table">
            <a:tbl>
              <a:tblPr/>
              <a:tblGrid>
                <a:gridCol w="502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8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773" name="Text Box 386">
            <a:extLst>
              <a:ext uri="{FF2B5EF4-FFF2-40B4-BE49-F238E27FC236}">
                <a16:creationId xmlns:a16="http://schemas.microsoft.com/office/drawing/2014/main" xmlns="" id="{72E10366-74F1-473B-A92C-87183E08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20" y="4553081"/>
            <a:ext cx="2861441" cy="110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>
                <a:ea typeface="굴림" panose="020B0503020000020004" pitchFamily="34" charset="-127"/>
              </a:rPr>
              <a:t>Boolean Retrieval:</a:t>
            </a:r>
          </a:p>
          <a:p>
            <a:pPr eaLnBrk="1" hangingPunct="1">
              <a:buFontTx/>
              <a:buChar char="•"/>
            </a:pPr>
            <a:r>
              <a:rPr lang="en-US" altLang="ko-KR" sz="1200" dirty="0">
                <a:ea typeface="굴림" panose="020B0503020000020004" pitchFamily="34" charset="-127"/>
              </a:rPr>
              <a:t> Q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 = 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 OR 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2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ko-KR" sz="1200" dirty="0">
                <a:ea typeface="굴림" panose="020B0503020000020004" pitchFamily="34" charset="-127"/>
              </a:rPr>
              <a:t> Q</a:t>
            </a:r>
            <a:r>
              <a:rPr lang="en-US" altLang="ko-KR" sz="1200" baseline="-25000" dirty="0">
                <a:ea typeface="굴림" panose="020B0503020000020004" pitchFamily="34" charset="-127"/>
              </a:rPr>
              <a:t>2</a:t>
            </a:r>
            <a:r>
              <a:rPr lang="en-US" altLang="ko-KR" sz="1200" dirty="0">
                <a:ea typeface="굴림" panose="020B0503020000020004" pitchFamily="34" charset="-127"/>
              </a:rPr>
              <a:t> = 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 AND 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2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ko-KR" sz="1200" dirty="0">
                <a:ea typeface="굴림" panose="020B0503020000020004" pitchFamily="34" charset="-127"/>
              </a:rPr>
              <a:t> Q</a:t>
            </a:r>
            <a:r>
              <a:rPr lang="en-US" altLang="ko-KR" sz="1200" baseline="-25000" dirty="0">
                <a:ea typeface="굴림" panose="020B0503020000020004" pitchFamily="34" charset="-127"/>
              </a:rPr>
              <a:t>3</a:t>
            </a:r>
            <a:r>
              <a:rPr lang="en-US" altLang="ko-KR" sz="1200" dirty="0">
                <a:ea typeface="굴림" panose="020B0503020000020004" pitchFamily="34" charset="-127"/>
              </a:rPr>
              <a:t> = 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 OR (t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2</a:t>
            </a:r>
            <a:r>
              <a:rPr lang="en-US" altLang="ko-KR" sz="1200" dirty="0">
                <a:ea typeface="굴림" panose="020B0503020000020004" pitchFamily="34" charset="-127"/>
              </a:rPr>
              <a:t> AND 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3</a:t>
            </a:r>
            <a:r>
              <a:rPr lang="en-US" altLang="ko-KR" sz="1200" dirty="0">
                <a:ea typeface="굴림" panose="020B0503020000020004" pitchFamily="34" charset="-127"/>
              </a:rPr>
              <a:t>)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ko-KR" sz="1200" dirty="0">
                <a:ea typeface="굴림" panose="020B0503020000020004" pitchFamily="34" charset="-127"/>
              </a:rPr>
              <a:t> Q</a:t>
            </a:r>
            <a:r>
              <a:rPr lang="en-US" altLang="ko-KR" sz="1200" baseline="-25000" dirty="0">
                <a:ea typeface="굴림" panose="020B0503020000020004" pitchFamily="34" charset="-127"/>
              </a:rPr>
              <a:t>4</a:t>
            </a:r>
            <a:r>
              <a:rPr lang="en-US" altLang="ko-KR" sz="1200" dirty="0">
                <a:ea typeface="굴림" panose="020B0503020000020004" pitchFamily="34" charset="-127"/>
              </a:rPr>
              <a:t> = 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2</a:t>
            </a:r>
            <a:r>
              <a:rPr lang="en-US" altLang="ko-KR" sz="1200" dirty="0">
                <a:ea typeface="굴림" panose="020B0503020000020004" pitchFamily="34" charset="-127"/>
              </a:rPr>
              <a:t> NOT (t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 OR t</a:t>
            </a:r>
            <a:r>
              <a:rPr lang="en-US" altLang="ko-KR" sz="1200" baseline="30000" dirty="0">
                <a:ea typeface="굴림" panose="020B0503020000020004" pitchFamily="34" charset="-127"/>
              </a:rPr>
              <a:t>3</a:t>
            </a:r>
            <a:r>
              <a:rPr lang="en-US" altLang="ko-KR" sz="1200" dirty="0">
                <a:ea typeface="굴림" panose="020B0503020000020004" pitchFamily="34" charset="-127"/>
              </a:rPr>
              <a:t>)</a:t>
            </a:r>
          </a:p>
        </p:txBody>
      </p:sp>
      <p:sp>
        <p:nvSpPr>
          <p:cNvPr id="38275" name="Text Box 387">
            <a:extLst>
              <a:ext uri="{FF2B5EF4-FFF2-40B4-BE49-F238E27FC236}">
                <a16:creationId xmlns:a16="http://schemas.microsoft.com/office/drawing/2014/main" xmlns="" id="{62D82320-0562-4530-BF8F-21D5B40C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591" y="4644369"/>
            <a:ext cx="1372492" cy="95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200" dirty="0">
                <a:ea typeface="굴림" panose="020B0503020000020004" pitchFamily="34" charset="-127"/>
              </a:rPr>
              <a:t>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, 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2</a:t>
            </a:r>
            <a:r>
              <a:rPr lang="en-US" altLang="ko-KR" sz="1200" dirty="0">
                <a:ea typeface="굴림" panose="020B0503020000020004" pitchFamily="34" charset="-127"/>
              </a:rPr>
              <a:t>, 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3</a:t>
            </a:r>
            <a:r>
              <a:rPr lang="en-US" altLang="ko-KR" sz="1200" dirty="0">
                <a:ea typeface="굴림" panose="020B0503020000020004" pitchFamily="34" charset="-127"/>
              </a:rPr>
              <a:t>, 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4</a:t>
            </a:r>
            <a:r>
              <a:rPr lang="en-US" altLang="ko-KR" sz="1200" dirty="0">
                <a:ea typeface="굴림" panose="020B0503020000020004" pitchFamily="34" charset="-127"/>
              </a:rPr>
              <a:t>, 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200" dirty="0">
                <a:ea typeface="굴림" panose="020B0503020000020004" pitchFamily="34" charset="-127"/>
              </a:rPr>
              <a:t>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4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 dirty="0">
                <a:ea typeface="굴림" panose="020B0503020000020004" pitchFamily="34" charset="-127"/>
              </a:rPr>
              <a:t>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, 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3</a:t>
            </a:r>
            <a:r>
              <a:rPr lang="en-US" altLang="ko-KR" sz="1200" dirty="0">
                <a:ea typeface="굴림" panose="020B0503020000020004" pitchFamily="34" charset="-127"/>
              </a:rPr>
              <a:t>, 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4</a:t>
            </a:r>
            <a:r>
              <a:rPr lang="en-US" altLang="ko-KR" sz="1200" dirty="0">
                <a:ea typeface="굴림" panose="020B0503020000020004" pitchFamily="34" charset="-127"/>
              </a:rPr>
              <a:t>, 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5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200" dirty="0">
                <a:ea typeface="굴림" panose="020B0503020000020004" pitchFamily="34" charset="-127"/>
              </a:rPr>
              <a:t>D</a:t>
            </a:r>
            <a:r>
              <a:rPr lang="en-US" altLang="ko-KR" sz="1200" baseline="-25000" dirty="0">
                <a:ea typeface="굴림" panose="020B0503020000020004" pitchFamily="34" charset="-127"/>
              </a:rPr>
              <a:t>2</a:t>
            </a:r>
          </a:p>
        </p:txBody>
      </p:sp>
      <p:sp>
        <p:nvSpPr>
          <p:cNvPr id="27775" name="Text Box 388">
            <a:extLst>
              <a:ext uri="{FF2B5EF4-FFF2-40B4-BE49-F238E27FC236}">
                <a16:creationId xmlns:a16="http://schemas.microsoft.com/office/drawing/2014/main" xmlns="" id="{B438D21C-C40C-46FF-B89C-781135FA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507299"/>
            <a:ext cx="3971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>
                <a:ea typeface="굴림" panose="020B0503020000020004" pitchFamily="34" charset="-127"/>
              </a:rPr>
              <a:t>Weighted Boolean Retrieval:</a:t>
            </a:r>
          </a:p>
          <a:p>
            <a:pPr eaLnBrk="1" hangingPunct="1">
              <a:buFontTx/>
              <a:buChar char="•"/>
            </a:pPr>
            <a:r>
              <a:rPr lang="en-US" altLang="ko-KR" sz="1200" dirty="0">
                <a:ea typeface="굴림" panose="020B0503020000020004" pitchFamily="34" charset="-127"/>
              </a:rPr>
              <a:t> Q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 = 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2</a:t>
            </a:r>
            <a:r>
              <a:rPr lang="en-US" altLang="ko-KR" sz="1200" dirty="0">
                <a:ea typeface="굴림" panose="020B0503020000020004" pitchFamily="34" charset="-127"/>
              </a:rPr>
              <a:t> OR 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3</a:t>
            </a:r>
            <a:br>
              <a:rPr lang="en-US" altLang="ko-KR" sz="1200" baseline="-25000" dirty="0">
                <a:ea typeface="굴림" panose="020B0503020000020004" pitchFamily="34" charset="-127"/>
              </a:rPr>
            </a:br>
            <a:r>
              <a:rPr lang="en-US" altLang="ko-KR" sz="1200" baseline="-25000" dirty="0">
                <a:ea typeface="굴림" panose="020B0503020000020004" pitchFamily="34" charset="-127"/>
              </a:rPr>
              <a:t>  </a:t>
            </a:r>
            <a:r>
              <a:rPr lang="en-US" altLang="ko-KR" sz="1200" dirty="0">
                <a:ea typeface="굴림" panose="020B0503020000020004" pitchFamily="34" charset="-127"/>
              </a:rPr>
              <a:t>weighted query terms:  </a:t>
            </a:r>
            <a:r>
              <a:rPr lang="en-US" altLang="ko-KR" sz="1200" dirty="0" err="1">
                <a:ea typeface="굴림" panose="020B0503020000020004" pitchFamily="34" charset="-127"/>
              </a:rPr>
              <a:t>wt</a:t>
            </a:r>
            <a:r>
              <a:rPr lang="en-US" altLang="ko-KR" sz="1200" dirty="0">
                <a:ea typeface="굴림" panose="020B0503020000020004" pitchFamily="34" charset="-127"/>
              </a:rPr>
              <a:t>(t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) = 2, </a:t>
            </a:r>
            <a:r>
              <a:rPr lang="en-US" altLang="ko-KR" sz="1200" dirty="0" err="1">
                <a:ea typeface="굴림" panose="020B0503020000020004" pitchFamily="34" charset="-127"/>
              </a:rPr>
              <a:t>wt</a:t>
            </a:r>
            <a:r>
              <a:rPr lang="en-US" altLang="ko-KR" sz="1200" dirty="0">
                <a:ea typeface="굴림" panose="020B0503020000020004" pitchFamily="34" charset="-127"/>
              </a:rPr>
              <a:t>(t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2</a:t>
            </a:r>
            <a:r>
              <a:rPr lang="en-US" altLang="ko-KR" sz="1200" dirty="0">
                <a:ea typeface="굴림" panose="020B0503020000020004" pitchFamily="34" charset="-127"/>
              </a:rPr>
              <a:t>) = 3, </a:t>
            </a:r>
            <a:r>
              <a:rPr lang="en-US" altLang="ko-KR" sz="1200" dirty="0" err="1">
                <a:ea typeface="굴림" panose="020B0503020000020004" pitchFamily="34" charset="-127"/>
              </a:rPr>
              <a:t>wt</a:t>
            </a:r>
            <a:r>
              <a:rPr lang="en-US" altLang="ko-KR" sz="1200" dirty="0">
                <a:ea typeface="굴림" panose="020B0503020000020004" pitchFamily="34" charset="-127"/>
              </a:rPr>
              <a:t>(t</a:t>
            </a:r>
            <a:r>
              <a:rPr lang="en-US" altLang="ko-KR" sz="1200" baseline="-25000" dirty="0">
                <a:ea typeface="굴림" panose="020B0503020000020004" pitchFamily="34" charset="-127"/>
              </a:rPr>
              <a:t>3</a:t>
            </a:r>
            <a:r>
              <a:rPr lang="en-US" altLang="ko-KR" sz="1200" dirty="0">
                <a:ea typeface="굴림" panose="020B0503020000020004" pitchFamily="34" charset="-127"/>
              </a:rPr>
              <a:t>) = 4</a:t>
            </a:r>
          </a:p>
        </p:txBody>
      </p:sp>
      <p:graphicFrame>
        <p:nvGraphicFramePr>
          <p:cNvPr id="38496" name="Group 608">
            <a:extLst>
              <a:ext uri="{FF2B5EF4-FFF2-40B4-BE49-F238E27FC236}">
                <a16:creationId xmlns:a16="http://schemas.microsoft.com/office/drawing/2014/main" xmlns="" id="{9AEE52C8-886F-4030-9466-B9A51302C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15652"/>
              </p:ext>
            </p:extLst>
          </p:nvPr>
        </p:nvGraphicFramePr>
        <p:xfrm>
          <a:off x="4630042" y="5293764"/>
          <a:ext cx="3599560" cy="785623"/>
        </p:xfrm>
        <a:graphic>
          <a:graphicData uri="http://schemas.openxmlformats.org/drawingml/2006/table">
            <a:tbl>
              <a:tblPr/>
              <a:tblGrid>
                <a:gridCol w="8998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4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Score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1*3=3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2*3+3*4=18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2*3+1*4=10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Rank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70858" y="536477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6" grpId="0"/>
      <p:bldP spid="27677" grpId="0"/>
      <p:bldP spid="27735" grpId="0"/>
      <p:bldP spid="27773" grpId="0"/>
      <p:bldP spid="38275" grpId="0"/>
      <p:bldP spid="38275" grpId="1"/>
      <p:bldP spid="277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181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Vector space model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1219200"/>
            <a:ext cx="5257800" cy="5105400"/>
          </a:xfrm>
          <a:prstGeom prst="rect">
            <a:avLst/>
          </a:prstGeom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sz="2000" dirty="0">
                <a:latin typeface="Candara" pitchFamily="34" charset="0"/>
              </a:rPr>
              <a:t>Documents - “Bags of Words”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sz="2000" dirty="0">
                <a:latin typeface="Candara" pitchFamily="34" charset="0"/>
              </a:rPr>
              <a:t>Documents - vectors in term space</a:t>
            </a:r>
          </a:p>
          <a:p>
            <a:pPr marL="542925" lvl="1" indent="-276225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en-US" altLang="en-US" sz="2000" dirty="0">
                <a:latin typeface="Candara" pitchFamily="34" charset="0"/>
              </a:rPr>
              <a:t>Terms are usually stems</a:t>
            </a:r>
          </a:p>
          <a:p>
            <a:pPr marL="542925" lvl="1" indent="-276225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§"/>
            </a:pPr>
            <a:r>
              <a:rPr lang="en-US" altLang="en-US" sz="2000" dirty="0">
                <a:latin typeface="Candara" pitchFamily="34" charset="0"/>
              </a:rPr>
              <a:t>Documents  -  real valued vectors of terms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sz="2000" dirty="0">
                <a:latin typeface="Candara" pitchFamily="34" charset="0"/>
              </a:rPr>
              <a:t>Queries are represented the same as documents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sz="2000" dirty="0">
                <a:latin typeface="Candara" pitchFamily="34" charset="0"/>
              </a:rPr>
              <a:t>Query and Document weights are based on length and direction of their vector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sz="2000" dirty="0">
                <a:latin typeface="Candara" pitchFamily="34" charset="0"/>
              </a:rPr>
              <a:t>A vector distance measure between the query and documents is used to rank documents</a:t>
            </a:r>
          </a:p>
        </p:txBody>
      </p:sp>
      <p:pic>
        <p:nvPicPr>
          <p:cNvPr id="8" name="Picture 3" descr="RR-vs-c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599"/>
            <a:ext cx="3124200" cy="251671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5" name="Straight Connector 4"/>
          <p:cNvCxnSpPr/>
          <p:nvPr/>
        </p:nvCxnSpPr>
        <p:spPr>
          <a:xfrm>
            <a:off x="0" y="836612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40539D-81E5-4578-8A72-A111F152EB3B}"/>
              </a:ext>
            </a:extLst>
          </p:cNvPr>
          <p:cNvSpPr txBox="1"/>
          <p:nvPr/>
        </p:nvSpPr>
        <p:spPr>
          <a:xfrm>
            <a:off x="5600700" y="530173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Doc1 </a:t>
            </a:r>
            <a:r>
              <a:rPr lang="en-IN" dirty="0">
                <a:solidFill>
                  <a:srgbClr val="FF0000"/>
                </a:solidFill>
              </a:rPr>
              <a:t>(2.4T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4.3T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, 6.8 T</a:t>
            </a:r>
            <a:r>
              <a:rPr lang="en-IN" baseline="-25000" dirty="0">
                <a:solidFill>
                  <a:srgbClr val="FF0000"/>
                </a:solidFill>
              </a:rPr>
              <a:t>3</a:t>
            </a:r>
            <a:r>
              <a:rPr lang="en-IN" dirty="0">
                <a:solidFill>
                  <a:srgbClr val="FF0000"/>
                </a:solidFill>
              </a:rPr>
              <a:t>,… 1.2T</a:t>
            </a:r>
            <a:r>
              <a:rPr lang="en-IN" baseline="-25000" dirty="0">
                <a:solidFill>
                  <a:srgbClr val="FF0000"/>
                </a:solidFill>
              </a:rPr>
              <a:t>n 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 Placeholder 6">
            <a:extLst>
              <a:ext uri="{FF2B5EF4-FFF2-40B4-BE49-F238E27FC236}">
                <a16:creationId xmlns:a16="http://schemas.microsoft.com/office/drawing/2014/main" xmlns="" id="{193A5EDE-1D67-48A4-8D41-B3D2750B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114D26-3602-4B51-BE80-B9830D8E8DA0}" type="slidenum">
              <a:rPr lang="en-US" altLang="ko-KR"/>
              <a:pPr eaLnBrk="1" hangingPunct="1"/>
              <a:t>30</a:t>
            </a:fld>
            <a:endParaRPr lang="en-US" altLang="ko-KR"/>
          </a:p>
        </p:txBody>
      </p:sp>
      <p:sp>
        <p:nvSpPr>
          <p:cNvPr id="13320" name="Rectangle 3">
            <a:extLst>
              <a:ext uri="{FF2B5EF4-FFF2-40B4-BE49-F238E27FC236}">
                <a16:creationId xmlns:a16="http://schemas.microsoft.com/office/drawing/2014/main" xmlns="" id="{F610674D-CBAB-4D19-BB4A-DCCB5F9E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 sz="1350">
              <a:ea typeface="굴림" panose="020B0503020000020004" pitchFamily="34" charset="-127"/>
            </a:endParaRPr>
          </a:p>
        </p:txBody>
      </p:sp>
      <p:sp>
        <p:nvSpPr>
          <p:cNvPr id="13321" name="Text Box 27">
            <a:extLst>
              <a:ext uri="{FF2B5EF4-FFF2-40B4-BE49-F238E27FC236}">
                <a16:creationId xmlns:a16="http://schemas.microsoft.com/office/drawing/2014/main" xmlns="" id="{739BC2D2-F2C4-4A5F-AAEF-B12FDEF4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401367"/>
            <a:ext cx="6858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50" dirty="0">
                <a:ea typeface="굴림" panose="020B0503020000020004" pitchFamily="34" charset="-127"/>
              </a:rPr>
              <a:t>Inverted Index:</a:t>
            </a:r>
          </a:p>
        </p:txBody>
      </p:sp>
      <p:sp>
        <p:nvSpPr>
          <p:cNvPr id="13322" name="Text Box 86">
            <a:extLst>
              <a:ext uri="{FF2B5EF4-FFF2-40B4-BE49-F238E27FC236}">
                <a16:creationId xmlns:a16="http://schemas.microsoft.com/office/drawing/2014/main" xmlns="" id="{4B8724F4-ABE4-4488-B4D4-B2A5AF3AF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54" y="463880"/>
            <a:ext cx="2971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>
                <a:ea typeface="굴림" panose="020B0503020000020004" pitchFamily="34" charset="-127"/>
              </a:rPr>
              <a:t>Vector-based Retrieval:   Q</a:t>
            </a:r>
            <a:r>
              <a:rPr lang="en-US" altLang="ko-KR" sz="1200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 = (0, 0.3, 0.4)</a:t>
            </a:r>
          </a:p>
        </p:txBody>
      </p:sp>
      <p:graphicFrame>
        <p:nvGraphicFramePr>
          <p:cNvPr id="57628" name="Group 284">
            <a:extLst>
              <a:ext uri="{FF2B5EF4-FFF2-40B4-BE49-F238E27FC236}">
                <a16:creationId xmlns:a16="http://schemas.microsoft.com/office/drawing/2014/main" xmlns="" id="{F669C046-65B6-4939-997F-487631F24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63831"/>
              </p:ext>
            </p:extLst>
          </p:nvPr>
        </p:nvGraphicFramePr>
        <p:xfrm>
          <a:off x="1833714" y="2398641"/>
          <a:ext cx="6872788" cy="1188849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10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5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55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947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1*log(5/3) =.222 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1*log(5/3) =.222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2*log(5/3) =.444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1*log(5/3) = .222 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2*log(5/3) = .444 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2*log(5/3) = .444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300" marB="3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3*log(5/2) = 1.194 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1*log(5/2) = .398 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300" marB="343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360" name="Text Box 149">
            <a:extLst>
              <a:ext uri="{FF2B5EF4-FFF2-40B4-BE49-F238E27FC236}">
                <a16:creationId xmlns:a16="http://schemas.microsoft.com/office/drawing/2014/main" xmlns="" id="{E05B8794-2F43-4737-928B-FA9F84A9C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33" y="1319406"/>
            <a:ext cx="52411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200" dirty="0">
                <a:ea typeface="굴림" panose="020B0503020000020004" pitchFamily="34" charset="-127"/>
              </a:rPr>
              <a:t>Compute </a:t>
            </a:r>
            <a:r>
              <a:rPr lang="en-US" altLang="ko-KR" sz="1200" i="1" dirty="0" err="1">
                <a:ea typeface="굴림" panose="020B0503020000020004" pitchFamily="34" charset="-127"/>
              </a:rPr>
              <a:t>tf</a:t>
            </a:r>
            <a:r>
              <a:rPr lang="en-US" altLang="ko-KR" sz="1200" dirty="0">
                <a:ea typeface="굴림" panose="020B0503020000020004" pitchFamily="34" charset="-127"/>
              </a:rPr>
              <a:t>*</a:t>
            </a:r>
            <a:r>
              <a:rPr lang="en-US" altLang="ko-KR" sz="1200" i="1" dirty="0" err="1">
                <a:ea typeface="굴림" panose="020B0503020000020004" pitchFamily="34" charset="-127"/>
              </a:rPr>
              <a:t>idf</a:t>
            </a:r>
            <a:r>
              <a:rPr lang="en-US" altLang="ko-KR" sz="1200" dirty="0">
                <a:ea typeface="굴림" panose="020B0503020000020004" pitchFamily="34" charset="-127"/>
              </a:rPr>
              <a:t> term weights:</a:t>
            </a:r>
            <a:br>
              <a:rPr lang="en-US" altLang="ko-KR" sz="1200" dirty="0">
                <a:ea typeface="굴림" panose="020B0503020000020004" pitchFamily="34" charset="-127"/>
              </a:rPr>
            </a:br>
            <a:r>
              <a:rPr lang="en-US" altLang="ko-KR" sz="1200" i="1" dirty="0" err="1">
                <a:ea typeface="굴림" panose="020B0503020000020004" pitchFamily="34" charset="-127"/>
              </a:rPr>
              <a:t>w</a:t>
            </a:r>
            <a:r>
              <a:rPr lang="en-US" altLang="ko-KR" sz="1200" i="1" baseline="-25000" dirty="0" err="1">
                <a:ea typeface="굴림" panose="020B0503020000020004" pitchFamily="34" charset="-127"/>
              </a:rPr>
              <a:t>ki</a:t>
            </a:r>
            <a:r>
              <a:rPr lang="en-US" altLang="ko-KR" sz="1200" dirty="0">
                <a:ea typeface="굴림" panose="020B0503020000020004" pitchFamily="34" charset="-127"/>
              </a:rPr>
              <a:t> = weight of term </a:t>
            </a:r>
            <a:r>
              <a:rPr lang="en-US" altLang="ko-KR" sz="1200" i="1" dirty="0">
                <a:ea typeface="굴림" panose="020B0503020000020004" pitchFamily="34" charset="-127"/>
              </a:rPr>
              <a:t>k</a:t>
            </a:r>
            <a:r>
              <a:rPr lang="en-US" altLang="ko-KR" sz="1200" dirty="0">
                <a:ea typeface="굴림" panose="020B0503020000020004" pitchFamily="34" charset="-127"/>
              </a:rPr>
              <a:t> in document </a:t>
            </a:r>
            <a:r>
              <a:rPr lang="en-US" altLang="ko-KR" sz="1200" i="1" dirty="0" err="1">
                <a:ea typeface="굴림" panose="020B0503020000020004" pitchFamily="34" charset="-127"/>
              </a:rPr>
              <a:t>i</a:t>
            </a:r>
            <a:r>
              <a:rPr lang="en-US" altLang="ko-KR" sz="1200" i="1" dirty="0">
                <a:ea typeface="굴림" panose="020B0503020000020004" pitchFamily="34" charset="-127"/>
              </a:rPr>
              <a:t/>
            </a:r>
            <a:br>
              <a:rPr lang="en-US" altLang="ko-KR" sz="1200" i="1" dirty="0">
                <a:ea typeface="굴림" panose="020B0503020000020004" pitchFamily="34" charset="-127"/>
              </a:rPr>
            </a:br>
            <a:r>
              <a:rPr lang="en-US" altLang="ko-KR" sz="1200" i="1" dirty="0" err="1">
                <a:ea typeface="굴림" panose="020B0503020000020004" pitchFamily="34" charset="-127"/>
              </a:rPr>
              <a:t>f</a:t>
            </a:r>
            <a:r>
              <a:rPr lang="en-US" altLang="ko-KR" sz="1200" i="1" baseline="-25000" dirty="0" err="1">
                <a:ea typeface="굴림" panose="020B0503020000020004" pitchFamily="34" charset="-127"/>
              </a:rPr>
              <a:t>ki</a:t>
            </a:r>
            <a:r>
              <a:rPr lang="en-US" altLang="ko-KR" sz="1200" dirty="0">
                <a:ea typeface="굴림" panose="020B0503020000020004" pitchFamily="34" charset="-127"/>
              </a:rPr>
              <a:t>  = frequency of term </a:t>
            </a:r>
            <a:r>
              <a:rPr lang="en-US" altLang="ko-KR" sz="1200" i="1" dirty="0">
                <a:ea typeface="굴림" panose="020B0503020000020004" pitchFamily="34" charset="-127"/>
              </a:rPr>
              <a:t>k</a:t>
            </a:r>
            <a:r>
              <a:rPr lang="en-US" altLang="ko-KR" sz="1200" dirty="0">
                <a:ea typeface="굴림" panose="020B0503020000020004" pitchFamily="34" charset="-127"/>
              </a:rPr>
              <a:t> in document </a:t>
            </a:r>
            <a:r>
              <a:rPr lang="en-US" altLang="ko-KR" sz="1200" i="1" dirty="0" err="1">
                <a:ea typeface="굴림" panose="020B0503020000020004" pitchFamily="34" charset="-127"/>
              </a:rPr>
              <a:t>i</a:t>
            </a:r>
            <a:r>
              <a:rPr lang="en-US" altLang="ko-KR" sz="1200" i="1" dirty="0">
                <a:ea typeface="굴림" panose="020B0503020000020004" pitchFamily="34" charset="-127"/>
              </a:rPr>
              <a:t/>
            </a:r>
            <a:br>
              <a:rPr lang="en-US" altLang="ko-KR" sz="1200" i="1" dirty="0">
                <a:ea typeface="굴림" panose="020B0503020000020004" pitchFamily="34" charset="-127"/>
              </a:rPr>
            </a:br>
            <a:r>
              <a:rPr lang="en-US" altLang="ko-KR" sz="1200" i="1" dirty="0">
                <a:ea typeface="굴림" panose="020B0503020000020004" pitchFamily="34" charset="-127"/>
              </a:rPr>
              <a:t>N</a:t>
            </a:r>
            <a:r>
              <a:rPr lang="en-US" altLang="ko-KR" sz="1200" i="1" baseline="-25000" dirty="0">
                <a:ea typeface="굴림" panose="020B0503020000020004" pitchFamily="34" charset="-127"/>
              </a:rPr>
              <a:t>d</a:t>
            </a:r>
            <a:r>
              <a:rPr lang="en-US" altLang="ko-KR" sz="1200" dirty="0">
                <a:ea typeface="굴림" panose="020B0503020000020004" pitchFamily="34" charset="-127"/>
              </a:rPr>
              <a:t> = number of documents in collection</a:t>
            </a:r>
            <a:r>
              <a:rPr lang="en-US" altLang="ko-KR" sz="1200" i="1" dirty="0">
                <a:ea typeface="굴림" panose="020B0503020000020004" pitchFamily="34" charset="-127"/>
              </a:rPr>
              <a:t/>
            </a:r>
            <a:br>
              <a:rPr lang="en-US" altLang="ko-KR" sz="1200" i="1" dirty="0">
                <a:ea typeface="굴림" panose="020B0503020000020004" pitchFamily="34" charset="-127"/>
              </a:rPr>
            </a:br>
            <a:r>
              <a:rPr lang="en-US" altLang="ko-KR" sz="1200" i="1" dirty="0">
                <a:ea typeface="굴림" panose="020B0503020000020004" pitchFamily="34" charset="-127"/>
              </a:rPr>
              <a:t>d</a:t>
            </a:r>
            <a:r>
              <a:rPr lang="en-US" altLang="ko-KR" sz="1200" i="1" baseline="-25000" dirty="0">
                <a:ea typeface="굴림" panose="020B0503020000020004" pitchFamily="34" charset="-127"/>
              </a:rPr>
              <a:t>k</a:t>
            </a:r>
            <a:r>
              <a:rPr lang="en-US" altLang="ko-KR" sz="1200" dirty="0">
                <a:ea typeface="굴림" panose="020B0503020000020004" pitchFamily="34" charset="-127"/>
              </a:rPr>
              <a:t>  = number of documents in which term </a:t>
            </a:r>
            <a:r>
              <a:rPr lang="en-US" altLang="ko-KR" sz="1200" i="1" dirty="0">
                <a:ea typeface="굴림" panose="020B0503020000020004" pitchFamily="34" charset="-127"/>
              </a:rPr>
              <a:t>k</a:t>
            </a:r>
            <a:r>
              <a:rPr lang="en-US" altLang="ko-KR" sz="1200" dirty="0">
                <a:ea typeface="굴림" panose="020B0503020000020004" pitchFamily="34" charset="-127"/>
              </a:rPr>
              <a:t> appears (postings) </a:t>
            </a:r>
          </a:p>
        </p:txBody>
      </p:sp>
      <p:sp>
        <p:nvSpPr>
          <p:cNvPr id="13361" name="Rectangle 151">
            <a:extLst>
              <a:ext uri="{FF2B5EF4-FFF2-40B4-BE49-F238E27FC236}">
                <a16:creationId xmlns:a16="http://schemas.microsoft.com/office/drawing/2014/main" xmlns="" id="{5CB9C364-A8A6-4A7F-BC7D-B2021B94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 sz="1350">
              <a:ea typeface="굴림" panose="020B0503020000020004" pitchFamily="34" charset="-127"/>
            </a:endParaRPr>
          </a:p>
        </p:txBody>
      </p:sp>
      <p:graphicFrame>
        <p:nvGraphicFramePr>
          <p:cNvPr id="13314" name="Object 150">
            <a:extLst>
              <a:ext uri="{FF2B5EF4-FFF2-40B4-BE49-F238E27FC236}">
                <a16:creationId xmlns:a16="http://schemas.microsoft.com/office/drawing/2014/main" xmlns="" id="{E5ECB859-4650-4A75-8DFE-F88FDC960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77189"/>
              </p:ext>
            </p:extLst>
          </p:nvPr>
        </p:nvGraphicFramePr>
        <p:xfrm>
          <a:off x="4510392" y="1487210"/>
          <a:ext cx="1519433" cy="578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1016000" imgH="431800" progId="Equation.3">
                  <p:embed/>
                </p:oleObj>
              </mc:Choice>
              <mc:Fallback>
                <p:oleObj name="Equation" r:id="rId3" imgW="1016000" imgH="431800" progId="Equation.3">
                  <p:embed/>
                  <p:pic>
                    <p:nvPicPr>
                      <p:cNvPr id="13314" name="Object 150">
                        <a:extLst>
                          <a:ext uri="{FF2B5EF4-FFF2-40B4-BE49-F238E27FC236}">
                            <a16:creationId xmlns:a16="http://schemas.microsoft.com/office/drawing/2014/main" xmlns="" id="{E5ECB859-4650-4A75-8DFE-F88FDC960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392" y="1487210"/>
                        <a:ext cx="1519433" cy="578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74" name="Group 230">
            <a:extLst>
              <a:ext uri="{FF2B5EF4-FFF2-40B4-BE49-F238E27FC236}">
                <a16:creationId xmlns:a16="http://schemas.microsoft.com/office/drawing/2014/main" xmlns="" id="{54B316C3-627D-4865-9607-F87DFCF7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02159"/>
              </p:ext>
            </p:extLst>
          </p:nvPr>
        </p:nvGraphicFramePr>
        <p:xfrm>
          <a:off x="4833896" y="254856"/>
          <a:ext cx="2914650" cy="100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8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t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399" name="Rectangle 285">
            <a:extLst>
              <a:ext uri="{FF2B5EF4-FFF2-40B4-BE49-F238E27FC236}">
                <a16:creationId xmlns:a16="http://schemas.microsoft.com/office/drawing/2014/main" xmlns="" id="{C8031E42-5CA1-443D-8AE8-AE987BD6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08" y="4068286"/>
            <a:ext cx="4800600" cy="188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2075" indent="-9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lang="en-US" altLang="ko-KR" sz="1400" dirty="0">
                <a:ea typeface="굴림" panose="020B0503020000020004" pitchFamily="34" charset="-127"/>
              </a:rPr>
              <a:t>Rank the documents using cosine similarity</a:t>
            </a:r>
          </a:p>
          <a:p>
            <a:pPr eaLnBrk="1" hangingPunct="1">
              <a:buFontTx/>
              <a:buAutoNum type="arabicPeriod" startAt="2"/>
            </a:pPr>
            <a:endParaRPr lang="en-US" altLang="ko-KR" sz="1400" dirty="0">
              <a:ea typeface="굴림" panose="020B0503020000020004" pitchFamily="34" charset="-127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pt-BR" altLang="ko-KR" sz="1200" dirty="0">
                <a:ea typeface="굴림" panose="020B0503020000020004" pitchFamily="34" charset="-127"/>
              </a:rPr>
              <a:t> SIM(Q</a:t>
            </a:r>
            <a:r>
              <a:rPr lang="pt-BR" altLang="ko-KR" sz="1200" baseline="-25000" dirty="0">
                <a:ea typeface="굴림" panose="020B0503020000020004" pitchFamily="34" charset="-127"/>
              </a:rPr>
              <a:t>1</a:t>
            </a:r>
            <a:r>
              <a:rPr lang="pt-BR" altLang="ko-KR" sz="1200" dirty="0">
                <a:ea typeface="굴림" panose="020B0503020000020004" pitchFamily="34" charset="-127"/>
              </a:rPr>
              <a:t>, D</a:t>
            </a:r>
            <a:r>
              <a:rPr lang="pt-BR" altLang="ko-KR" sz="1200" baseline="-25000" dirty="0">
                <a:ea typeface="굴림" panose="020B0503020000020004" pitchFamily="34" charset="-127"/>
              </a:rPr>
              <a:t>1</a:t>
            </a:r>
            <a:r>
              <a:rPr lang="pt-BR" altLang="ko-KR" sz="1200" dirty="0">
                <a:ea typeface="굴림" panose="020B0503020000020004" pitchFamily="34" charset="-127"/>
              </a:rPr>
              <a:t>) = SIM(Q</a:t>
            </a:r>
            <a:r>
              <a:rPr lang="pt-BR" altLang="ko-KR" sz="1200" baseline="-25000" dirty="0">
                <a:ea typeface="굴림" panose="020B0503020000020004" pitchFamily="34" charset="-127"/>
              </a:rPr>
              <a:t>1</a:t>
            </a:r>
            <a:r>
              <a:rPr lang="pt-BR" altLang="ko-KR" sz="1200" dirty="0">
                <a:ea typeface="굴림" panose="020B0503020000020004" pitchFamily="34" charset="-127"/>
              </a:rPr>
              <a:t>, D</a:t>
            </a:r>
            <a:r>
              <a:rPr lang="pt-BR" altLang="ko-KR" sz="1200" baseline="-25000" dirty="0">
                <a:ea typeface="굴림" panose="020B0503020000020004" pitchFamily="34" charset="-127"/>
              </a:rPr>
              <a:t>5</a:t>
            </a:r>
            <a:r>
              <a:rPr lang="pt-BR" altLang="ko-KR" sz="1200" dirty="0">
                <a:ea typeface="굴림" panose="020B0503020000020004" pitchFamily="34" charset="-127"/>
              </a:rPr>
              <a:t>) = 0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ko-KR" sz="1200" dirty="0">
                <a:ea typeface="굴림" panose="020B0503020000020004" pitchFamily="34" charset="-127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pt-BR" altLang="ko-KR" sz="1200" dirty="0">
                <a:ea typeface="굴림" panose="020B0503020000020004" pitchFamily="34" charset="-127"/>
              </a:rPr>
              <a:t> SIM(Q</a:t>
            </a:r>
            <a:r>
              <a:rPr lang="pt-BR" altLang="ko-KR" sz="1200" baseline="-25000" dirty="0">
                <a:ea typeface="굴림" panose="020B0503020000020004" pitchFamily="34" charset="-127"/>
              </a:rPr>
              <a:t>1</a:t>
            </a:r>
            <a:r>
              <a:rPr lang="pt-BR" altLang="ko-KR" sz="1200" dirty="0">
                <a:ea typeface="굴림" panose="020B0503020000020004" pitchFamily="34" charset="-127"/>
              </a:rPr>
              <a:t>, D</a:t>
            </a:r>
            <a:r>
              <a:rPr lang="pt-BR" altLang="ko-KR" sz="1200" baseline="-25000" dirty="0">
                <a:ea typeface="굴림" panose="020B0503020000020004" pitchFamily="34" charset="-127"/>
              </a:rPr>
              <a:t>2</a:t>
            </a:r>
            <a:r>
              <a:rPr lang="pt-BR" altLang="ko-KR" sz="1200" dirty="0">
                <a:ea typeface="굴림" panose="020B0503020000020004" pitchFamily="34" charset="-127"/>
              </a:rPr>
              <a:t>) = </a:t>
            </a:r>
          </a:p>
          <a:p>
            <a:pPr eaLnBrk="1" hangingPunct="1">
              <a:buFontTx/>
              <a:buChar char="•"/>
            </a:pPr>
            <a:endParaRPr lang="pt-BR" altLang="ko-KR" sz="1200" dirty="0">
              <a:ea typeface="굴림" panose="020B0503020000020004" pitchFamily="34" charset="-127"/>
            </a:endParaRPr>
          </a:p>
          <a:p>
            <a:pPr eaLnBrk="1" hangingPunct="1">
              <a:buFontTx/>
              <a:buChar char="•"/>
            </a:pPr>
            <a:r>
              <a:rPr lang="pt-BR" altLang="ko-KR" sz="1200" dirty="0">
                <a:ea typeface="굴림" panose="020B0503020000020004" pitchFamily="34" charset="-127"/>
              </a:rPr>
              <a:t> SIM(Q</a:t>
            </a:r>
            <a:r>
              <a:rPr lang="pt-BR" altLang="ko-KR" sz="1200" baseline="-25000" dirty="0">
                <a:ea typeface="굴림" panose="020B0503020000020004" pitchFamily="34" charset="-127"/>
              </a:rPr>
              <a:t>1</a:t>
            </a:r>
            <a:r>
              <a:rPr lang="pt-BR" altLang="ko-KR" sz="1200" dirty="0">
                <a:ea typeface="굴림" panose="020B0503020000020004" pitchFamily="34" charset="-127"/>
              </a:rPr>
              <a:t>, D</a:t>
            </a:r>
            <a:r>
              <a:rPr lang="pt-BR" altLang="ko-KR" sz="1200" baseline="-25000" dirty="0">
                <a:ea typeface="굴림" panose="020B0503020000020004" pitchFamily="34" charset="-127"/>
              </a:rPr>
              <a:t>3</a:t>
            </a:r>
            <a:r>
              <a:rPr lang="pt-BR" altLang="ko-KR" sz="1200" dirty="0">
                <a:ea typeface="굴림" panose="020B0503020000020004" pitchFamily="34" charset="-127"/>
              </a:rPr>
              <a:t>) = </a:t>
            </a:r>
          </a:p>
          <a:p>
            <a:pPr eaLnBrk="1" hangingPunct="1">
              <a:buFontTx/>
              <a:buChar char="•"/>
            </a:pPr>
            <a:endParaRPr lang="pt-BR" altLang="ko-KR" sz="1200" dirty="0">
              <a:ea typeface="굴림" panose="020B0503020000020004" pitchFamily="34" charset="-127"/>
            </a:endParaRPr>
          </a:p>
          <a:p>
            <a:pPr eaLnBrk="1" hangingPunct="1">
              <a:buFontTx/>
              <a:buChar char="•"/>
            </a:pPr>
            <a:r>
              <a:rPr lang="pt-BR" altLang="ko-KR" sz="1200" dirty="0">
                <a:ea typeface="굴림" panose="020B0503020000020004" pitchFamily="34" charset="-127"/>
              </a:rPr>
              <a:t> SIM(Q</a:t>
            </a:r>
            <a:r>
              <a:rPr lang="pt-BR" altLang="ko-KR" sz="1200" baseline="-25000" dirty="0">
                <a:ea typeface="굴림" panose="020B0503020000020004" pitchFamily="34" charset="-127"/>
              </a:rPr>
              <a:t>1</a:t>
            </a:r>
            <a:r>
              <a:rPr lang="pt-BR" altLang="ko-KR" sz="1200" dirty="0">
                <a:ea typeface="굴림" panose="020B0503020000020004" pitchFamily="34" charset="-127"/>
              </a:rPr>
              <a:t>, D</a:t>
            </a:r>
            <a:r>
              <a:rPr lang="pt-BR" altLang="ko-KR" sz="1200" baseline="-25000" dirty="0">
                <a:ea typeface="굴림" panose="020B0503020000020004" pitchFamily="34" charset="-127"/>
              </a:rPr>
              <a:t>4</a:t>
            </a:r>
            <a:r>
              <a:rPr lang="pt-BR" altLang="ko-KR" sz="1200" dirty="0">
                <a:ea typeface="굴림" panose="020B0503020000020004" pitchFamily="34" charset="-127"/>
              </a:rPr>
              <a:t>) = </a:t>
            </a:r>
            <a:endParaRPr lang="en-US" altLang="ko-KR" sz="1200" dirty="0">
              <a:ea typeface="굴림" panose="020B0503020000020004" pitchFamily="34" charset="-127"/>
            </a:endParaRPr>
          </a:p>
        </p:txBody>
      </p:sp>
      <p:sp>
        <p:nvSpPr>
          <p:cNvPr id="13400" name="Rectangle 287">
            <a:extLst>
              <a:ext uri="{FF2B5EF4-FFF2-40B4-BE49-F238E27FC236}">
                <a16:creationId xmlns:a16="http://schemas.microsoft.com/office/drawing/2014/main" xmlns="" id="{8A144FFF-6286-42EF-8326-3C9211D5A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 sz="1350">
              <a:ea typeface="굴림" panose="020B0503020000020004" pitchFamily="34" charset="-127"/>
            </a:endParaRPr>
          </a:p>
        </p:txBody>
      </p:sp>
      <p:graphicFrame>
        <p:nvGraphicFramePr>
          <p:cNvPr id="57630" name="Object 286">
            <a:extLst>
              <a:ext uri="{FF2B5EF4-FFF2-40B4-BE49-F238E27FC236}">
                <a16:creationId xmlns:a16="http://schemas.microsoft.com/office/drawing/2014/main" xmlns="" id="{17CB38B8-29FA-4FA1-8896-F7FAD6DED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32487"/>
              </p:ext>
            </p:extLst>
          </p:nvPr>
        </p:nvGraphicFramePr>
        <p:xfrm>
          <a:off x="1728739" y="4811393"/>
          <a:ext cx="2370382" cy="40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5" imgW="2514600" imgH="431640" progId="Equation.3">
                  <p:embed/>
                </p:oleObj>
              </mc:Choice>
              <mc:Fallback>
                <p:oleObj name="Equation" r:id="rId5" imgW="2514600" imgH="431640" progId="Equation.3">
                  <p:embed/>
                  <p:pic>
                    <p:nvPicPr>
                      <p:cNvPr id="57630" name="Object 286">
                        <a:extLst>
                          <a:ext uri="{FF2B5EF4-FFF2-40B4-BE49-F238E27FC236}">
                            <a16:creationId xmlns:a16="http://schemas.microsoft.com/office/drawing/2014/main" xmlns="" id="{17CB38B8-29FA-4FA1-8896-F7FAD6DED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39" y="4811393"/>
                        <a:ext cx="2370382" cy="403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1" name="Rectangle 289">
            <a:extLst>
              <a:ext uri="{FF2B5EF4-FFF2-40B4-BE49-F238E27FC236}">
                <a16:creationId xmlns:a16="http://schemas.microsoft.com/office/drawing/2014/main" xmlns="" id="{0C7246C4-8FA0-4712-A5C4-888E6E794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13463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 sz="1350">
              <a:ea typeface="굴림" panose="020B0503020000020004" pitchFamily="34" charset="-127"/>
            </a:endParaRPr>
          </a:p>
        </p:txBody>
      </p:sp>
      <p:graphicFrame>
        <p:nvGraphicFramePr>
          <p:cNvPr id="57632" name="Object 288">
            <a:extLst>
              <a:ext uri="{FF2B5EF4-FFF2-40B4-BE49-F238E27FC236}">
                <a16:creationId xmlns:a16="http://schemas.microsoft.com/office/drawing/2014/main" xmlns="" id="{79978A7D-F18D-454A-9AEB-398116A5C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42647"/>
              </p:ext>
            </p:extLst>
          </p:nvPr>
        </p:nvGraphicFramePr>
        <p:xfrm>
          <a:off x="1728739" y="5276258"/>
          <a:ext cx="2946660" cy="40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7" imgW="3225800" imgH="444500" progId="Equation.3">
                  <p:embed/>
                </p:oleObj>
              </mc:Choice>
              <mc:Fallback>
                <p:oleObj name="Equation" r:id="rId7" imgW="3225800" imgH="444500" progId="Equation.3">
                  <p:embed/>
                  <p:pic>
                    <p:nvPicPr>
                      <p:cNvPr id="57632" name="Object 288">
                        <a:extLst>
                          <a:ext uri="{FF2B5EF4-FFF2-40B4-BE49-F238E27FC236}">
                            <a16:creationId xmlns:a16="http://schemas.microsoft.com/office/drawing/2014/main" xmlns="" id="{79978A7D-F18D-454A-9AEB-398116A5C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39" y="5276258"/>
                        <a:ext cx="2946660" cy="403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2" name="Rectangle 291">
            <a:extLst>
              <a:ext uri="{FF2B5EF4-FFF2-40B4-BE49-F238E27FC236}">
                <a16:creationId xmlns:a16="http://schemas.microsoft.com/office/drawing/2014/main" xmlns="" id="{4DDC7BFD-7C60-4FAE-8812-DD2B2A3F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13463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 sz="1350">
              <a:ea typeface="굴림" panose="020B0503020000020004" pitchFamily="34" charset="-127"/>
            </a:endParaRPr>
          </a:p>
        </p:txBody>
      </p:sp>
      <p:graphicFrame>
        <p:nvGraphicFramePr>
          <p:cNvPr id="57634" name="Object 290">
            <a:extLst>
              <a:ext uri="{FF2B5EF4-FFF2-40B4-BE49-F238E27FC236}">
                <a16:creationId xmlns:a16="http://schemas.microsoft.com/office/drawing/2014/main" xmlns="" id="{A5E499B4-FBDA-4ED1-99BA-2DDB8FE7E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299075"/>
              </p:ext>
            </p:extLst>
          </p:nvPr>
        </p:nvGraphicFramePr>
        <p:xfrm>
          <a:off x="1721651" y="5706538"/>
          <a:ext cx="3704561" cy="42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9" imgW="3759120" imgH="431640" progId="Equation.3">
                  <p:embed/>
                </p:oleObj>
              </mc:Choice>
              <mc:Fallback>
                <p:oleObj name="Equation" r:id="rId9" imgW="3759120" imgH="431640" progId="Equation.3">
                  <p:embed/>
                  <p:pic>
                    <p:nvPicPr>
                      <p:cNvPr id="57634" name="Object 290">
                        <a:extLst>
                          <a:ext uri="{FF2B5EF4-FFF2-40B4-BE49-F238E27FC236}">
                            <a16:creationId xmlns:a16="http://schemas.microsoft.com/office/drawing/2014/main" xmlns="" id="{A5E499B4-FBDA-4ED1-99BA-2DDB8FE7E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651" y="5706538"/>
                        <a:ext cx="3704561" cy="422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03" name="Group 359">
            <a:extLst>
              <a:ext uri="{FF2B5EF4-FFF2-40B4-BE49-F238E27FC236}">
                <a16:creationId xmlns:a16="http://schemas.microsoft.com/office/drawing/2014/main" xmlns="" id="{C42A8F05-1FFB-4886-9137-E310A06AC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55623"/>
              </p:ext>
            </p:extLst>
          </p:nvPr>
        </p:nvGraphicFramePr>
        <p:xfrm>
          <a:off x="5715000" y="4400348"/>
          <a:ext cx="3352800" cy="754380"/>
        </p:xfrm>
        <a:graphic>
          <a:graphicData uri="http://schemas.openxmlformats.org/drawingml/2006/table">
            <a:tbl>
              <a:tblPr/>
              <a:tblGrid>
                <a:gridCol w="596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15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60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</a:t>
                      </a:r>
                      <a:r>
                        <a:rPr kumimoji="0" lang="en-US" altLang="ko-K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1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Score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0.6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0.959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0.918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Rank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7704" name="Text Box 360">
            <a:extLst>
              <a:ext uri="{FF2B5EF4-FFF2-40B4-BE49-F238E27FC236}">
                <a16:creationId xmlns:a16="http://schemas.microsoft.com/office/drawing/2014/main" xmlns="" id="{BACA8352-EFE4-474A-8399-1A22ACB1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077" y="2108869"/>
            <a:ext cx="2971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200" i="1" dirty="0">
                <a:ea typeface="굴림" panose="020B0503020000020004" pitchFamily="34" charset="-127"/>
              </a:rPr>
              <a:t> N</a:t>
            </a:r>
            <a:r>
              <a:rPr lang="en-US" altLang="ko-KR" sz="1200" i="1" baseline="-25000" dirty="0">
                <a:ea typeface="굴림" panose="020B0503020000020004" pitchFamily="34" charset="-127"/>
              </a:rPr>
              <a:t>d</a:t>
            </a:r>
            <a:r>
              <a:rPr lang="en-US" altLang="ko-KR" sz="1200" i="1" dirty="0">
                <a:ea typeface="굴림" panose="020B0503020000020004" pitchFamily="34" charset="-127"/>
              </a:rPr>
              <a:t> </a:t>
            </a:r>
            <a:r>
              <a:rPr lang="en-US" altLang="ko-KR" sz="1200" dirty="0">
                <a:ea typeface="굴림" panose="020B0503020000020004" pitchFamily="34" charset="-127"/>
              </a:rPr>
              <a:t>= 5, </a:t>
            </a:r>
            <a:r>
              <a:rPr lang="en-US" altLang="ko-KR" sz="1200" i="1" dirty="0">
                <a:ea typeface="굴림" panose="020B0503020000020004" pitchFamily="34" charset="-127"/>
              </a:rPr>
              <a:t>d</a:t>
            </a:r>
            <a:r>
              <a:rPr lang="en-US" altLang="ko-KR" sz="1200" i="1" baseline="-25000" dirty="0">
                <a:ea typeface="굴림" panose="020B0503020000020004" pitchFamily="34" charset="-127"/>
              </a:rPr>
              <a:t>1</a:t>
            </a:r>
            <a:r>
              <a:rPr lang="en-US" altLang="ko-KR" sz="1200" dirty="0">
                <a:ea typeface="굴림" panose="020B0503020000020004" pitchFamily="34" charset="-127"/>
              </a:rPr>
              <a:t> = 3, </a:t>
            </a:r>
            <a:r>
              <a:rPr lang="en-US" altLang="ko-KR" sz="1200" i="1" dirty="0">
                <a:ea typeface="굴림" panose="020B0503020000020004" pitchFamily="34" charset="-127"/>
              </a:rPr>
              <a:t>d</a:t>
            </a:r>
            <a:r>
              <a:rPr lang="en-US" altLang="ko-KR" sz="1200" i="1" baseline="-25000" dirty="0">
                <a:ea typeface="굴림" panose="020B0503020000020004" pitchFamily="34" charset="-127"/>
              </a:rPr>
              <a:t>2</a:t>
            </a:r>
            <a:r>
              <a:rPr lang="en-US" altLang="ko-KR" sz="1200" dirty="0">
                <a:ea typeface="굴림" panose="020B0503020000020004" pitchFamily="34" charset="-127"/>
              </a:rPr>
              <a:t> = 3,</a:t>
            </a:r>
            <a:r>
              <a:rPr lang="en-US" altLang="ko-KR" sz="1200" i="1" dirty="0">
                <a:ea typeface="굴림" panose="020B0503020000020004" pitchFamily="34" charset="-127"/>
              </a:rPr>
              <a:t> d</a:t>
            </a:r>
            <a:r>
              <a:rPr lang="en-US" altLang="ko-KR" sz="1200" i="1" baseline="-25000" dirty="0">
                <a:ea typeface="굴림" panose="020B0503020000020004" pitchFamily="34" charset="-127"/>
              </a:rPr>
              <a:t>3</a:t>
            </a:r>
            <a:r>
              <a:rPr lang="en-US" altLang="ko-KR" sz="1200" dirty="0">
                <a:ea typeface="굴림" panose="020B0503020000020004" pitchFamily="34" charset="-127"/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60" grpId="0"/>
      <p:bldP spid="13399" grpId="0"/>
      <p:bldP spid="577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3B8-012E-4B03-9F5C-29F69BD5A78D}" type="slidenum">
              <a:rPr lang="en-US" altLang="ko-KR" smtClean="0"/>
              <a:pPr/>
              <a:t>31</a:t>
            </a:fld>
            <a:endParaRPr lang="en-US" altLang="ko-K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53439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1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4953000" cy="639762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ndara" pitchFamily="34" charset="0"/>
              </a:rPr>
              <a:t>Vector Representation</a:t>
            </a:r>
            <a:endParaRPr lang="en-US" sz="3600" dirty="0">
              <a:solidFill>
                <a:srgbClr val="C00000"/>
              </a:solidFill>
              <a:latin typeface="Candara" pitchFamily="34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391400" cy="4285485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4" name="Straight Connector 3"/>
          <p:cNvCxnSpPr/>
          <p:nvPr/>
        </p:nvCxnSpPr>
        <p:spPr>
          <a:xfrm>
            <a:off x="0" y="836612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200"/>
            <a:ext cx="5334000" cy="762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Vector Representation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1029"/>
          <p:cNvSpPr>
            <a:spLocks noChangeArrowheads="1"/>
          </p:cNvSpPr>
          <p:nvPr/>
        </p:nvSpPr>
        <p:spPr bwMode="auto">
          <a:xfrm>
            <a:off x="1371600" y="1295400"/>
            <a:ext cx="4876800" cy="3200400"/>
          </a:xfrm>
          <a:prstGeom prst="rect">
            <a:avLst/>
          </a:prstGeom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342900" indent="-34290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	 nova     galaxy     heat      actor     film     role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A      1.0	     0.5	  0.3				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B      0.5	     1.0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C		     1.0	  0.8         0.7	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D		     0.9	  1.0         0.5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E			                1.0	      1.0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F				            0.7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G      0.5	    	  0.7	                        0.9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H		</a:t>
            </a:r>
            <a:r>
              <a:rPr lang="en-US" altLang="en-US" sz="1600" b="1" dirty="0">
                <a:solidFill>
                  <a:srgbClr val="C00000"/>
                </a:solidFill>
              </a:rPr>
              <a:t>     0.6	                1.0         0.3       0.2</a:t>
            </a:r>
            <a:r>
              <a:rPr lang="en-US" altLang="en-US" sz="1600" b="1" dirty="0"/>
              <a:t>	     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None/>
            </a:pPr>
            <a:r>
              <a:rPr lang="en-US" altLang="en-US" sz="1600" b="1" dirty="0"/>
              <a:t>I			  0.7         0.5	      0.3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</a:pPr>
            <a:endParaRPr lang="en-US" altLang="en-US" sz="1600" b="1" dirty="0"/>
          </a:p>
        </p:txBody>
      </p:sp>
      <p:sp>
        <p:nvSpPr>
          <p:cNvPr id="4" name="Text Box 1034"/>
          <p:cNvSpPr txBox="1">
            <a:spLocks noChangeArrowheads="1"/>
          </p:cNvSpPr>
          <p:nvPr/>
        </p:nvSpPr>
        <p:spPr bwMode="auto">
          <a:xfrm>
            <a:off x="6315075" y="2663825"/>
            <a:ext cx="1066800" cy="5175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 dirty="0"/>
              <a:t>a document</a:t>
            </a:r>
          </a:p>
          <a:p>
            <a:pPr algn="ctr"/>
            <a:r>
              <a:rPr lang="en-US" altLang="en-US" b="1" dirty="0"/>
              <a:t>vector</a:t>
            </a:r>
          </a:p>
        </p:txBody>
      </p:sp>
      <p:cxnSp>
        <p:nvCxnSpPr>
          <p:cNvPr id="5" name="AutoShape 1035"/>
          <p:cNvCxnSpPr>
            <a:cxnSpLocks noChangeShapeType="1"/>
          </p:cNvCxnSpPr>
          <p:nvPr/>
        </p:nvCxnSpPr>
        <p:spPr bwMode="auto">
          <a:xfrm rot="10800000" flipV="1">
            <a:off x="5791200" y="2895600"/>
            <a:ext cx="514350" cy="118903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1037"/>
          <p:cNvSpPr>
            <a:spLocks noChangeArrowheads="1"/>
          </p:cNvSpPr>
          <p:nvPr/>
        </p:nvSpPr>
        <p:spPr bwMode="auto">
          <a:xfrm>
            <a:off x="5486400" y="4772025"/>
            <a:ext cx="3276600" cy="1857375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562600" y="4975225"/>
          <a:ext cx="3098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790700" imgH="685800" progId="">
                  <p:embed/>
                </p:oleObj>
              </mc:Choice>
              <mc:Fallback>
                <p:oleObj name="Equation" r:id="rId3" imgW="1790700" imgH="685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588"/>
                      <a:stretch>
                        <a:fillRect/>
                      </a:stretch>
                    </p:blipFill>
                    <p:spPr bwMode="auto">
                      <a:xfrm>
                        <a:off x="5562600" y="4975225"/>
                        <a:ext cx="30988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836612"/>
            <a:ext cx="9144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4800600" cy="639762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ndara" pitchFamily="34" charset="0"/>
              </a:rPr>
              <a:t>Bag of words model</a:t>
            </a:r>
            <a:endParaRPr lang="en-US" sz="36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98967" y="1876941"/>
            <a:ext cx="8077200" cy="2743200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lvl="1" indent="-371475">
              <a:spcBef>
                <a:spcPts val="700"/>
              </a:spcBef>
              <a:buClr>
                <a:srgbClr val="CC0000"/>
              </a:buClr>
              <a:buSzPct val="99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We do not consider the </a:t>
            </a:r>
            <a:r>
              <a:rPr lang="en-US" sz="2400" b="1" dirty="0">
                <a:solidFill>
                  <a:srgbClr val="00B050"/>
                </a:solidFill>
                <a:latin typeface="Candara" pitchFamily="34" charset="0"/>
              </a:rPr>
              <a:t>order</a:t>
            </a: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 of words in a document.</a:t>
            </a:r>
          </a:p>
          <a:p>
            <a:pPr lvl="1" indent="-371475">
              <a:spcBef>
                <a:spcPts val="700"/>
              </a:spcBef>
              <a:buClr>
                <a:srgbClr val="CC0000"/>
              </a:buClr>
              <a:buSzPct val="99000"/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00FF"/>
                </a:solidFill>
                <a:latin typeface="Candara" pitchFamily="34" charset="0"/>
              </a:rPr>
              <a:t>John is quicker than Mary </a:t>
            </a:r>
            <a:r>
              <a:rPr lang="en-US" sz="2400" i="1" dirty="0">
                <a:solidFill>
                  <a:srgbClr val="0000FF"/>
                </a:solidFill>
                <a:latin typeface="Candara" pitchFamily="34" charset="0"/>
              </a:rPr>
              <a:t> </a:t>
            </a:r>
          </a:p>
          <a:p>
            <a:pPr lvl="1" indent="-371475">
              <a:spcBef>
                <a:spcPts val="700"/>
              </a:spcBef>
              <a:buClr>
                <a:srgbClr val="CC0000"/>
              </a:buClr>
              <a:buSzPct val="99000"/>
            </a:pPr>
            <a:r>
              <a:rPr lang="en-US" sz="2400" b="1" i="1" dirty="0">
                <a:solidFill>
                  <a:srgbClr val="0000FF"/>
                </a:solidFill>
                <a:latin typeface="Candara" pitchFamily="34" charset="0"/>
              </a:rPr>
              <a:t>      Mary is quicker than John  </a:t>
            </a:r>
            <a:r>
              <a:rPr lang="en-US" sz="2400" i="1" dirty="0">
                <a:solidFill>
                  <a:srgbClr val="0000FF"/>
                </a:solidFill>
                <a:latin typeface="Candara" pitchFamily="34" charset="0"/>
              </a:rPr>
              <a:t> </a:t>
            </a:r>
          </a:p>
          <a:p>
            <a:pPr lvl="1" indent="-371475">
              <a:spcBef>
                <a:spcPts val="700"/>
              </a:spcBef>
              <a:buClr>
                <a:srgbClr val="CC0000"/>
              </a:buClr>
              <a:buSzPct val="99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This is called a </a:t>
            </a:r>
            <a:r>
              <a:rPr lang="en-US" sz="2400" b="1" dirty="0">
                <a:solidFill>
                  <a:srgbClr val="00B050"/>
                </a:solidFill>
                <a:latin typeface="Candara" pitchFamily="34" charset="0"/>
              </a:rPr>
              <a:t>bag of words model.</a:t>
            </a:r>
          </a:p>
          <a:p>
            <a:pPr lvl="1" indent="-371475">
              <a:spcBef>
                <a:spcPts val="700"/>
              </a:spcBef>
              <a:buClr>
                <a:srgbClr val="CC0000"/>
              </a:buClr>
              <a:buSzPct val="990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ndara" pitchFamily="34" charset="0"/>
              </a:rPr>
              <a:t>A step back: The positional index was able to distinguish these two documents.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514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ndara" pitchFamily="34" charset="0"/>
              </a:rPr>
              <a:t> </a:t>
            </a:r>
            <a:r>
              <a:rPr lang="de-DE" dirty="0">
                <a:latin typeface="Candara" pitchFamily="34" charset="0"/>
              </a:rPr>
              <a:t>represented the same way.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72000" y="2438400"/>
            <a:ext cx="3810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90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760412"/>
            <a:ext cx="9144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"/>
            <a:ext cx="3048000" cy="68580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ndara" pitchFamily="34" charset="0"/>
              </a:rPr>
              <a:t>Term weights </a:t>
            </a:r>
            <a:endParaRPr lang="en-US" sz="36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3533775"/>
            <a:ext cx="4572000" cy="175432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SzPct val="70000"/>
              <a:buFont typeface="Wingdings" pitchFamily="2" charset="2"/>
              <a:buChar char="Ø"/>
            </a:pPr>
            <a:r>
              <a:rPr lang="en-IN" sz="2400" dirty="0">
                <a:latin typeface="Candara" pitchFamily="34" charset="0"/>
              </a:rPr>
              <a:t>  Term frequency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70000"/>
              <a:buFont typeface="Wingdings" pitchFamily="2" charset="2"/>
              <a:buChar char="Ø"/>
            </a:pPr>
            <a:r>
              <a:rPr lang="en-IN" sz="2400" dirty="0">
                <a:latin typeface="Candara" pitchFamily="34" charset="0"/>
              </a:rPr>
              <a:t>  Normalized term frequency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70000"/>
              <a:buFont typeface="Wingdings" pitchFamily="2" charset="2"/>
              <a:buChar char="Ø"/>
            </a:pPr>
            <a:r>
              <a:rPr lang="en-IN" sz="2400" dirty="0">
                <a:latin typeface="Candara" pitchFamily="34" charset="0"/>
              </a:rPr>
              <a:t>  TF * IDF  </a:t>
            </a:r>
            <a:endParaRPr lang="en-US" dirty="0"/>
          </a:p>
        </p:txBody>
      </p:sp>
      <p:sp>
        <p:nvSpPr>
          <p:cNvPr id="5" name="Rectangle 1037"/>
          <p:cNvSpPr>
            <a:spLocks noChangeArrowheads="1"/>
          </p:cNvSpPr>
          <p:nvPr/>
        </p:nvSpPr>
        <p:spPr bwMode="auto">
          <a:xfrm>
            <a:off x="2590800" y="1676400"/>
            <a:ext cx="3276600" cy="1857375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692400" y="1905000"/>
          <a:ext cx="3098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790700" imgH="685800" progId="">
                  <p:embed/>
                </p:oleObj>
              </mc:Choice>
              <mc:Fallback>
                <p:oleObj name="Equation" r:id="rId3" imgW="1790700" imgH="685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588"/>
                      <a:stretch>
                        <a:fillRect/>
                      </a:stretch>
                    </p:blipFill>
                    <p:spPr bwMode="auto">
                      <a:xfrm>
                        <a:off x="2692400" y="1905000"/>
                        <a:ext cx="30988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52400" y="762000"/>
            <a:ext cx="89154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3886200" cy="6858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ndara" pitchFamily="34" charset="0"/>
              </a:rPr>
              <a:t>Term Frequency</a:t>
            </a:r>
            <a:endParaRPr lang="en-US" sz="36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458200" cy="4067188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542925" lvl="1" indent="-276225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The term frequency </a:t>
            </a:r>
            <a:r>
              <a:rPr lang="en-US" sz="2000" dirty="0" err="1">
                <a:solidFill>
                  <a:schemeClr val="tx1"/>
                </a:solidFill>
                <a:latin typeface="Candara" pitchFamily="34" charset="0"/>
              </a:rPr>
              <a:t>tf</a:t>
            </a:r>
            <a:r>
              <a:rPr lang="en-US" sz="2000" i="1" baseline="-25000" dirty="0" err="1">
                <a:solidFill>
                  <a:schemeClr val="tx1"/>
                </a:solidFill>
                <a:latin typeface="Candara" pitchFamily="34" charset="0"/>
              </a:rPr>
              <a:t>t,d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 of term </a:t>
            </a:r>
            <a:r>
              <a:rPr lang="en-US" sz="2000" i="1" dirty="0">
                <a:solidFill>
                  <a:schemeClr val="tx1"/>
                </a:solidFill>
                <a:latin typeface="Candara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 in document </a:t>
            </a:r>
            <a:r>
              <a:rPr lang="en-US" sz="2000" i="1" dirty="0">
                <a:solidFill>
                  <a:schemeClr val="tx1"/>
                </a:solidFill>
                <a:latin typeface="Candara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 is defined as the </a:t>
            </a:r>
            <a:r>
              <a:rPr lang="en-US" sz="2000" dirty="0">
                <a:solidFill>
                  <a:srgbClr val="0000FF"/>
                </a:solidFill>
                <a:latin typeface="Candara" pitchFamily="34" charset="0"/>
              </a:rPr>
              <a:t>number of times that </a:t>
            </a:r>
            <a:r>
              <a:rPr lang="en-US" sz="2000" i="1" dirty="0">
                <a:solidFill>
                  <a:srgbClr val="0000FF"/>
                </a:solidFill>
                <a:latin typeface="Candara" pitchFamily="34" charset="0"/>
              </a:rPr>
              <a:t>t</a:t>
            </a:r>
            <a:r>
              <a:rPr lang="en-US" sz="2000" dirty="0">
                <a:solidFill>
                  <a:srgbClr val="0000FF"/>
                </a:solidFill>
                <a:latin typeface="Candara" pitchFamily="34" charset="0"/>
              </a:rPr>
              <a:t> occurs in </a:t>
            </a:r>
            <a:r>
              <a:rPr lang="en-US" sz="2000" i="1" dirty="0">
                <a:solidFill>
                  <a:srgbClr val="0000FF"/>
                </a:solidFill>
                <a:latin typeface="Candara" pitchFamily="34" charset="0"/>
              </a:rPr>
              <a:t>d</a:t>
            </a:r>
            <a:r>
              <a:rPr lang="en-US" sz="2000" dirty="0">
                <a:solidFill>
                  <a:srgbClr val="0000FF"/>
                </a:solidFill>
                <a:latin typeface="Candara" pitchFamily="34" charset="0"/>
              </a:rPr>
              <a:t>.</a:t>
            </a:r>
          </a:p>
          <a:p>
            <a:pPr marL="542925" lvl="1" indent="-276225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Use </a:t>
            </a:r>
            <a:r>
              <a:rPr lang="en-US" sz="2000" dirty="0" err="1">
                <a:solidFill>
                  <a:schemeClr val="tx1"/>
                </a:solidFill>
                <a:latin typeface="Candara" pitchFamily="34" charset="0"/>
              </a:rPr>
              <a:t>tf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 when computing query-document match </a:t>
            </a:r>
            <a:r>
              <a:rPr lang="de-DE" sz="2000" dirty="0">
                <a:solidFill>
                  <a:schemeClr val="tx1"/>
                </a:solidFill>
                <a:latin typeface="Candara" pitchFamily="34" charset="0"/>
              </a:rPr>
              <a:t>scores</a:t>
            </a:r>
          </a:p>
          <a:p>
            <a:pPr marL="542925" lvl="1" indent="-276225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Raw term frequency is not sufficient </a:t>
            </a:r>
          </a:p>
          <a:p>
            <a:pPr marL="542925" lvl="1" indent="-276225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A document with </a:t>
            </a:r>
            <a:r>
              <a:rPr lang="en-US" sz="2000" dirty="0" err="1">
                <a:solidFill>
                  <a:srgbClr val="0070C0"/>
                </a:solidFill>
                <a:latin typeface="Candara" pitchFamily="34" charset="0"/>
              </a:rPr>
              <a:t>tf</a:t>
            </a:r>
            <a:r>
              <a:rPr lang="en-US" sz="2000" dirty="0">
                <a:solidFill>
                  <a:srgbClr val="0070C0"/>
                </a:solidFill>
                <a:latin typeface="Candara" pitchFamily="34" charset="0"/>
              </a:rPr>
              <a:t> = 10 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occurrences of the term is more relevant than a document with </a:t>
            </a:r>
            <a:r>
              <a:rPr lang="en-US" sz="2000" dirty="0" err="1">
                <a:solidFill>
                  <a:srgbClr val="0070C0"/>
                </a:solidFill>
                <a:latin typeface="Candara" pitchFamily="34" charset="0"/>
              </a:rPr>
              <a:t>tf</a:t>
            </a:r>
            <a:r>
              <a:rPr lang="en-US" sz="2000" dirty="0">
                <a:solidFill>
                  <a:srgbClr val="0070C0"/>
                </a:solidFill>
                <a:latin typeface="Candara" pitchFamily="34" charset="0"/>
              </a:rPr>
              <a:t> = 1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 occurrence of the term - But not 10 times more relevant.</a:t>
            </a:r>
          </a:p>
          <a:p>
            <a:pPr marL="542925" lvl="1" indent="-276225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Relevance does not increase proportionally with term </a:t>
            </a:r>
            <a:r>
              <a:rPr lang="de-DE" sz="2000" dirty="0">
                <a:solidFill>
                  <a:schemeClr val="tx1"/>
                </a:solidFill>
                <a:latin typeface="Candara" pitchFamily="34" charset="0"/>
              </a:rPr>
              <a:t>frequency</a:t>
            </a:r>
          </a:p>
          <a:p>
            <a:pPr marL="542925" lvl="1" indent="-276225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de-DE" sz="2000" dirty="0">
                <a:latin typeface="Candara" pitchFamily="34" charset="0"/>
              </a:rPr>
              <a:t>Longer documents – more frequency</a:t>
            </a:r>
          </a:p>
          <a:p>
            <a:pPr marL="542925" lvl="1" indent="-276225">
              <a:spcBef>
                <a:spcPts val="7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</a:pPr>
            <a:endParaRPr lang="de-DE" sz="2000" dirty="0">
              <a:solidFill>
                <a:schemeClr val="tx1"/>
              </a:solidFill>
              <a:latin typeface="Candar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19050">
            <a:solidFill>
              <a:srgbClr val="00B050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518B52-537F-4788-B4B5-4AF34D9A25B9}"/>
              </a:ext>
            </a:extLst>
          </p:cNvPr>
          <p:cNvSpPr txBox="1"/>
          <p:nvPr/>
        </p:nvSpPr>
        <p:spPr>
          <a:xfrm>
            <a:off x="2743200" y="595223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Doc1 : term1, term1, …. 10 times   </a:t>
            </a:r>
          </a:p>
          <a:p>
            <a:r>
              <a:rPr lang="en-IN" dirty="0"/>
              <a:t>Doc2 : term1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  <a:latin typeface="Candara" pitchFamily="34" charset="0"/>
              </a:rPr>
              <a:t>Normalized term frequency</a:t>
            </a:r>
            <a:endParaRPr lang="en-US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458200" cy="1905000"/>
          </a:xfrm>
          <a:prstGeom prst="rect">
            <a:avLst/>
          </a:prstGeom>
          <a:ln w="19050">
            <a:solidFill>
              <a:srgbClr val="00B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542925" lvl="1" indent="-276225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The term frequency </a:t>
            </a:r>
            <a:r>
              <a:rPr lang="en-US" sz="2000" dirty="0" err="1">
                <a:solidFill>
                  <a:schemeClr val="tx1"/>
                </a:solidFill>
                <a:latin typeface="Candara" pitchFamily="34" charset="0"/>
              </a:rPr>
              <a:t>tf</a:t>
            </a:r>
            <a:r>
              <a:rPr lang="en-US" sz="2000" i="1" baseline="-25000" dirty="0" err="1">
                <a:solidFill>
                  <a:schemeClr val="tx1"/>
                </a:solidFill>
                <a:latin typeface="Candara" pitchFamily="34" charset="0"/>
              </a:rPr>
              <a:t>t,d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 of term </a:t>
            </a:r>
            <a:r>
              <a:rPr lang="en-US" sz="2000" i="1" dirty="0">
                <a:solidFill>
                  <a:schemeClr val="tx1"/>
                </a:solidFill>
                <a:latin typeface="Candara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 in document </a:t>
            </a:r>
            <a:r>
              <a:rPr lang="en-US" sz="2000" i="1" dirty="0">
                <a:solidFill>
                  <a:schemeClr val="tx1"/>
                </a:solidFill>
                <a:latin typeface="Candara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</a:rPr>
              <a:t> is defined as the </a:t>
            </a:r>
            <a:r>
              <a:rPr lang="en-US" sz="2000" dirty="0">
                <a:solidFill>
                  <a:srgbClr val="C00000"/>
                </a:solidFill>
                <a:latin typeface="Candara" pitchFamily="34" charset="0"/>
              </a:rPr>
              <a:t>number of times that </a:t>
            </a:r>
            <a:r>
              <a:rPr lang="en-US" sz="2000" i="1" dirty="0">
                <a:solidFill>
                  <a:srgbClr val="C00000"/>
                </a:solidFill>
                <a:latin typeface="Candara" pitchFamily="34" charset="0"/>
              </a:rPr>
              <a:t>t</a:t>
            </a:r>
            <a:r>
              <a:rPr lang="en-US" sz="2000" dirty="0">
                <a:solidFill>
                  <a:srgbClr val="C00000"/>
                </a:solidFill>
                <a:latin typeface="Candara" pitchFamily="34" charset="0"/>
              </a:rPr>
              <a:t> occurs in </a:t>
            </a:r>
            <a:r>
              <a:rPr lang="en-US" sz="2000" i="1" dirty="0">
                <a:solidFill>
                  <a:srgbClr val="C00000"/>
                </a:solidFill>
                <a:latin typeface="Candara" pitchFamily="34" charset="0"/>
              </a:rPr>
              <a:t>d</a:t>
            </a:r>
            <a:r>
              <a:rPr lang="en-US" sz="2000" dirty="0">
                <a:solidFill>
                  <a:srgbClr val="C00000"/>
                </a:solidFill>
                <a:latin typeface="Candara" pitchFamily="34" charset="0"/>
              </a:rPr>
              <a:t>.</a:t>
            </a:r>
          </a:p>
          <a:p>
            <a:pPr marL="542925" lvl="1" indent="-276225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de-DE" sz="2000" dirty="0">
                <a:latin typeface="Candara" pitchFamily="34" charset="0"/>
              </a:rPr>
              <a:t>Longer documents – more frequency </a:t>
            </a:r>
          </a:p>
          <a:p>
            <a:pPr marL="542925" lvl="1" indent="-276225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de-DE" sz="2000" dirty="0">
                <a:latin typeface="Candara" pitchFamily="34" charset="0"/>
              </a:rPr>
              <a:t>Maximum tf normalization  - Normalise </a:t>
            </a:r>
          </a:p>
          <a:p>
            <a:pPr marL="542925" lvl="1" indent="-276225">
              <a:spcBef>
                <a:spcPts val="7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</a:pPr>
            <a:endParaRPr lang="de-DE" sz="2000" dirty="0">
              <a:solidFill>
                <a:schemeClr val="tx1"/>
              </a:solidFill>
              <a:latin typeface="Candara" pitchFamily="34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552824"/>
            <a:ext cx="4678221" cy="866425"/>
          </a:xfrm>
          <a:prstGeom prst="rect">
            <a:avLst/>
          </a:prstGeom>
          <a:noFill/>
          <a:ln w="1587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800600"/>
            <a:ext cx="728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0" y="760412"/>
            <a:ext cx="91440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3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0&lt;=a&lt;1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1342</Words>
  <Application>Microsoft Office PowerPoint</Application>
  <PresentationFormat>On-screen Show (4:3)</PresentationFormat>
  <Paragraphs>367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 Unicode MS</vt:lpstr>
      <vt:lpstr>굴림</vt:lpstr>
      <vt:lpstr>맑은 고딕</vt:lpstr>
      <vt:lpstr>ＭＳ Ｐゴシック</vt:lpstr>
      <vt:lpstr>Arial</vt:lpstr>
      <vt:lpstr>Calibri</vt:lpstr>
      <vt:lpstr>Cambria Math</vt:lpstr>
      <vt:lpstr>Candara</vt:lpstr>
      <vt:lpstr>Lucida Sans</vt:lpstr>
      <vt:lpstr>Marlett</vt:lpstr>
      <vt:lpstr>Symbol</vt:lpstr>
      <vt:lpstr>Times New Roman</vt:lpstr>
      <vt:lpstr>Wingdings</vt:lpstr>
      <vt:lpstr>Office Theme</vt:lpstr>
      <vt:lpstr>Equation</vt:lpstr>
      <vt:lpstr>PowerPoint Presentation</vt:lpstr>
      <vt:lpstr>Drawbacks of Boolean model</vt:lpstr>
      <vt:lpstr>Vector space model</vt:lpstr>
      <vt:lpstr>Vector Representation</vt:lpstr>
      <vt:lpstr>Vector Representation </vt:lpstr>
      <vt:lpstr>Bag of words model</vt:lpstr>
      <vt:lpstr>Term weights </vt:lpstr>
      <vt:lpstr>Term Frequency</vt:lpstr>
      <vt:lpstr>Normalized term frequency</vt:lpstr>
      <vt:lpstr>Example  </vt:lpstr>
      <vt:lpstr>Desire for rare terms</vt:lpstr>
      <vt:lpstr>Desired weight for frequent terms </vt:lpstr>
      <vt:lpstr>Collection frequency Vs Document frequency</vt:lpstr>
      <vt:lpstr>Inverse document frequency</vt:lpstr>
      <vt:lpstr>idf example</vt:lpstr>
      <vt:lpstr>Effect of idf on ranking</vt:lpstr>
      <vt:lpstr>TF * IDF</vt:lpstr>
      <vt:lpstr>Document query representation </vt:lpstr>
      <vt:lpstr>Euclidean distance </vt:lpstr>
      <vt:lpstr>Cosine similarity between query and document</vt:lpstr>
      <vt:lpstr>Cosine Similarity</vt:lpstr>
      <vt:lpstr>Cosine similarity between query and document</vt:lpstr>
      <vt:lpstr>Cosine similarity : example</vt:lpstr>
      <vt:lpstr>PowerPoint Presentation</vt:lpstr>
      <vt:lpstr>Computing Similarity Scores</vt:lpstr>
      <vt:lpstr>Other Vector Space Similarity Measures</vt:lpstr>
      <vt:lpstr>Vector Space Similarity Measures</vt:lpstr>
      <vt:lpstr>Length normalization</vt:lpstr>
      <vt:lpstr>IR: Problem</vt:lpstr>
      <vt:lpstr>PowerPoint Presentation</vt:lpstr>
      <vt:lpstr>PowerPoint Presentation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(IR)</dc:title>
  <dc:creator>Customer</dc:creator>
  <cp:lastModifiedBy>latha</cp:lastModifiedBy>
  <cp:revision>351</cp:revision>
  <dcterms:created xsi:type="dcterms:W3CDTF">2013-06-06T23:43:16Z</dcterms:created>
  <dcterms:modified xsi:type="dcterms:W3CDTF">2023-12-29T04:29:01Z</dcterms:modified>
</cp:coreProperties>
</file>