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0" r:id="rId3"/>
    <p:sldId id="269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3" r:id="rId12"/>
    <p:sldId id="301" r:id="rId13"/>
    <p:sldId id="294" r:id="rId14"/>
    <p:sldId id="302" r:id="rId15"/>
    <p:sldId id="291" r:id="rId16"/>
    <p:sldId id="303" r:id="rId17"/>
    <p:sldId id="30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E937"/>
    <a:srgbClr val="003399"/>
    <a:srgbClr val="0033CC"/>
    <a:srgbClr val="1AF1F6"/>
    <a:srgbClr val="0000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388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DC467-33CC-43CE-B0B8-507A7E65C197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D92A7-595E-483C-8D5A-9B7059843E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568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A3E5A0-559F-4563-9F50-1426AA777416}" type="slidenum">
              <a:rPr lang="en-US"/>
              <a:pPr/>
              <a:t>12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  <a:ea typeface="ＭＳ Ｐゴシック" pitchFamily="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E4B5C-0DF0-443E-A5BB-7BF2D66DA74E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3F1E-B36C-4E96-9A7A-CBF5855045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E4B5C-0DF0-443E-A5BB-7BF2D66DA74E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3F1E-B36C-4E96-9A7A-CBF5855045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E4B5C-0DF0-443E-A5BB-7BF2D66DA74E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3F1E-B36C-4E96-9A7A-CBF5855045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E4B5C-0DF0-443E-A5BB-7BF2D66DA74E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3F1E-B36C-4E96-9A7A-CBF5855045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E4B5C-0DF0-443E-A5BB-7BF2D66DA74E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3F1E-B36C-4E96-9A7A-CBF5855045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E4B5C-0DF0-443E-A5BB-7BF2D66DA74E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3F1E-B36C-4E96-9A7A-CBF5855045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E4B5C-0DF0-443E-A5BB-7BF2D66DA74E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3F1E-B36C-4E96-9A7A-CBF5855045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E4B5C-0DF0-443E-A5BB-7BF2D66DA74E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3F1E-B36C-4E96-9A7A-CBF5855045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E4B5C-0DF0-443E-A5BB-7BF2D66DA74E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3F1E-B36C-4E96-9A7A-CBF5855045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E4B5C-0DF0-443E-A5BB-7BF2D66DA74E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3F1E-B36C-4E96-9A7A-CBF5855045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E4B5C-0DF0-443E-A5BB-7BF2D66DA74E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3F1E-B36C-4E96-9A7A-CBF5855045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E4B5C-0DF0-443E-A5BB-7BF2D66DA74E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A3F1E-B36C-4E96-9A7A-CBF58550459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800" y="2362200"/>
            <a:ext cx="4191000" cy="841375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Candara" panose="020E0502030303020204" pitchFamily="34" charset="0"/>
              </a:rPr>
              <a:t>Evaluation in IR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E2544-F6F8-42F3-8BA5-0E0AC0151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0" y="434995"/>
            <a:ext cx="2819400" cy="6858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Candara" panose="020E0502030303020204" pitchFamily="34" charset="0"/>
              </a:rPr>
              <a:t>Example 3</a:t>
            </a:r>
            <a:endParaRPr lang="en-IN" sz="3600" dirty="0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2DDEF-2101-42FE-9E85-E2B859B01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08691"/>
            <a:ext cx="7848600" cy="1752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Candara" panose="020E0502030303020204" pitchFamily="34" charset="0"/>
              </a:rPr>
              <a:t>  An IR system returns 8 relevant documents, and 10 nonrelevant documents. There are a total of 20 relevant documents in the collection. </a:t>
            </a:r>
          </a:p>
          <a:p>
            <a:pPr marL="0" indent="0" algn="just">
              <a:buNone/>
            </a:pPr>
            <a:r>
              <a:rPr lang="en-US" sz="2400" dirty="0">
                <a:latin typeface="Candara" panose="020E0502030303020204" pitchFamily="34" charset="0"/>
              </a:rPr>
              <a:t>                 </a:t>
            </a:r>
            <a:r>
              <a:rPr lang="en-US" sz="2400" b="1" dirty="0">
                <a:solidFill>
                  <a:srgbClr val="0033CC"/>
                </a:solidFill>
                <a:latin typeface="Candara" panose="020E0502030303020204" pitchFamily="34" charset="0"/>
              </a:rPr>
              <a:t>Precision ?                                                  Recall ?</a:t>
            </a:r>
            <a:endParaRPr lang="en-IN" sz="2400" b="1" dirty="0">
              <a:solidFill>
                <a:srgbClr val="0033CC"/>
              </a:solidFill>
              <a:latin typeface="Candara" panose="020E05020303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047FD9-B5AC-4884-90F5-FCA5A6274376}"/>
              </a:ext>
            </a:extLst>
          </p:cNvPr>
          <p:cNvSpPr txBox="1"/>
          <p:nvPr/>
        </p:nvSpPr>
        <p:spPr>
          <a:xfrm>
            <a:off x="914400" y="4419600"/>
            <a:ext cx="75438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Candara" panose="020E0502030303020204" pitchFamily="34" charset="0"/>
              </a:rPr>
              <a:t> N = 10,000;    No of relevant documents = 1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Candara" panose="020E0502030303020204" pitchFamily="34" charset="0"/>
              </a:rPr>
              <a:t> Retrieved documents = 10,000   </a:t>
            </a:r>
            <a:r>
              <a:rPr lang="en-US" sz="2400" dirty="0">
                <a:latin typeface="Candara" panose="020E0502030303020204" pitchFamily="34" charset="0"/>
                <a:sym typeface="Wingdings" panose="05000000000000000000" pitchFamily="2" charset="2"/>
              </a:rPr>
              <a:t> Recall = 100%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Candara" panose="020E0502030303020204" pitchFamily="34" charset="0"/>
              </a:rPr>
              <a:t> Precision = 1/10000 = 0.0001. 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D997AA6-B5FB-44AD-BBFD-5F8CC08426F8}"/>
              </a:ext>
            </a:extLst>
          </p:cNvPr>
          <p:cNvSpPr txBox="1">
            <a:spLocks/>
          </p:cNvSpPr>
          <p:nvPr/>
        </p:nvSpPr>
        <p:spPr>
          <a:xfrm>
            <a:off x="2971800" y="3710763"/>
            <a:ext cx="2819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C00000"/>
                </a:solidFill>
                <a:latin typeface="Candara" panose="020E0502030303020204" pitchFamily="34" charset="0"/>
              </a:rPr>
              <a:t>Example 4</a:t>
            </a:r>
            <a:endParaRPr lang="en-IN" sz="3600" dirty="0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47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04800"/>
            <a:ext cx="4724400" cy="63976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C00000"/>
                </a:solidFill>
                <a:latin typeface="Candara" panose="020E0502030303020204" pitchFamily="34" charset="0"/>
              </a:rPr>
              <a:t>Precision Vs Recall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962900" cy="42672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SzPct val="85000"/>
              <a:buFont typeface="Wingdings" pitchFamily="2" charset="2"/>
              <a:buChar char="Ø"/>
            </a:pPr>
            <a:r>
              <a:rPr lang="en-US" sz="3000" dirty="0">
                <a:latin typeface="Candara" panose="020E0502030303020204" pitchFamily="34" charset="0"/>
              </a:rPr>
              <a:t>Recall can be 100% by selecting all the documents</a:t>
            </a:r>
          </a:p>
          <a:p>
            <a:pPr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SzPct val="85000"/>
              <a:buFont typeface="Wingdings" pitchFamily="2" charset="2"/>
              <a:buChar char="Ø"/>
            </a:pPr>
            <a:r>
              <a:rPr lang="en-US" sz="3000" dirty="0">
                <a:latin typeface="Candara" panose="020E0502030303020204" pitchFamily="34" charset="0"/>
              </a:rPr>
              <a:t>Recall is a non decreasing function of the number of documents retrieved</a:t>
            </a:r>
          </a:p>
          <a:p>
            <a:pPr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SzPct val="85000"/>
              <a:buFont typeface="Wingdings" pitchFamily="2" charset="2"/>
              <a:buChar char="Ø"/>
            </a:pP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>
                <a:latin typeface="Candara" panose="020E0502030303020204" pitchFamily="34" charset="0"/>
                <a:ea typeface="ＭＳ Ｐゴシック" charset="-128"/>
              </a:rPr>
              <a:t>In a good system, precision decreases as either the number of docs retrieved or recall increases    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54ACE97-BB80-42D5-AC1D-0F8A3EED640A}"/>
              </a:ext>
            </a:extLst>
          </p:cNvPr>
          <p:cNvCxnSpPr>
            <a:cxnSpLocks/>
          </p:cNvCxnSpPr>
          <p:nvPr/>
        </p:nvCxnSpPr>
        <p:spPr>
          <a:xfrm>
            <a:off x="76200" y="984250"/>
            <a:ext cx="9067800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A3FF76B-5F07-4E6C-8E56-CD98A5939B9A}" type="slidenum">
              <a:rPr lang="en-US"/>
              <a:pPr/>
              <a:t>12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81100" y="234156"/>
            <a:ext cx="6781800" cy="814388"/>
          </a:xfrm>
          <a:noFill/>
        </p:spPr>
        <p:txBody>
          <a:bodyPr lIns="92075" tIns="46038" rIns="92075" bIns="46038">
            <a:normAutofit fontScale="90000"/>
          </a:bodyPr>
          <a:lstStyle/>
          <a:p>
            <a:pPr eaLnBrk="1" hangingPunct="1"/>
            <a:r>
              <a:rPr lang="en-US" altLang="zh-TW" sz="3200" dirty="0">
                <a:solidFill>
                  <a:srgbClr val="C00000"/>
                </a:solidFill>
                <a:latin typeface="Candara" panose="020E0502030303020204" pitchFamily="34" charset="0"/>
                <a:ea typeface="PMingLiU" pitchFamily="18" charset="-120"/>
              </a:rPr>
              <a:t>Trade-off between Recall and Precision</a:t>
            </a:r>
            <a:endParaRPr lang="zh-TW" sz="3200" dirty="0">
              <a:solidFill>
                <a:srgbClr val="C00000"/>
              </a:solidFill>
              <a:latin typeface="Candara" panose="020E0502030303020204" pitchFamily="34" charset="0"/>
              <a:ea typeface="PMingLiU" pitchFamily="18" charset="-120"/>
            </a:endParaRP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5334000" y="4267200"/>
            <a:ext cx="3365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kumimoji="1" lang="zh-TW" altLang="en-US" sz="2400" i="0">
                <a:ea typeface="PMingLiU" pitchFamily="18" charset="-120"/>
              </a:rPr>
              <a:t>1</a:t>
            </a:r>
          </a:p>
        </p:txBody>
      </p:sp>
      <p:sp>
        <p:nvSpPr>
          <p:cNvPr id="30724" name="Rectangle 5"/>
          <p:cNvSpPr>
            <a:spLocks noChangeArrowheads="1"/>
          </p:cNvSpPr>
          <p:nvPr/>
        </p:nvSpPr>
        <p:spPr bwMode="auto">
          <a:xfrm>
            <a:off x="2974975" y="2667000"/>
            <a:ext cx="2438400" cy="1752600"/>
          </a:xfrm>
          <a:prstGeom prst="rect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725" name="Freeform 6"/>
          <p:cNvSpPr>
            <a:spLocks/>
          </p:cNvSpPr>
          <p:nvPr/>
        </p:nvSpPr>
        <p:spPr bwMode="auto">
          <a:xfrm>
            <a:off x="3127375" y="2895600"/>
            <a:ext cx="2057400" cy="1295400"/>
          </a:xfrm>
          <a:custGeom>
            <a:avLst/>
            <a:gdLst>
              <a:gd name="T0" fmla="*/ 0 w 1296"/>
              <a:gd name="T1" fmla="*/ 0 h 816"/>
              <a:gd name="T2" fmla="*/ 2147483647 w 1296"/>
              <a:gd name="T3" fmla="*/ 2147483647 h 816"/>
              <a:gd name="T4" fmla="*/ 2147483647 w 1296"/>
              <a:gd name="T5" fmla="*/ 2147483647 h 816"/>
              <a:gd name="T6" fmla="*/ 2147483647 w 1296"/>
              <a:gd name="T7" fmla="*/ 2147483647 h 816"/>
              <a:gd name="T8" fmla="*/ 2147483647 w 1296"/>
              <a:gd name="T9" fmla="*/ 2147483647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816"/>
              <a:gd name="T17" fmla="*/ 1296 w 1296"/>
              <a:gd name="T18" fmla="*/ 816 h 8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816">
                <a:moveTo>
                  <a:pt x="0" y="0"/>
                </a:moveTo>
                <a:cubicBezTo>
                  <a:pt x="13" y="64"/>
                  <a:pt x="16" y="270"/>
                  <a:pt x="77" y="386"/>
                </a:cubicBezTo>
                <a:cubicBezTo>
                  <a:pt x="138" y="502"/>
                  <a:pt x="241" y="629"/>
                  <a:pt x="366" y="697"/>
                </a:cubicBezTo>
                <a:cubicBezTo>
                  <a:pt x="491" y="765"/>
                  <a:pt x="670" y="774"/>
                  <a:pt x="825" y="794"/>
                </a:cubicBezTo>
                <a:cubicBezTo>
                  <a:pt x="980" y="814"/>
                  <a:pt x="1198" y="812"/>
                  <a:pt x="1296" y="816"/>
                </a:cubicBez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Text Box 7"/>
          <p:cNvSpPr txBox="1">
            <a:spLocks noChangeArrowheads="1"/>
          </p:cNvSpPr>
          <p:nvPr/>
        </p:nvSpPr>
        <p:spPr bwMode="auto">
          <a:xfrm>
            <a:off x="2670175" y="4191000"/>
            <a:ext cx="3365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kumimoji="1" lang="zh-TW" altLang="en-US" sz="2400" i="0">
                <a:ea typeface="PMingLiU" pitchFamily="18" charset="-120"/>
              </a:rPr>
              <a:t>0</a:t>
            </a:r>
          </a:p>
        </p:txBody>
      </p:sp>
      <p:sp>
        <p:nvSpPr>
          <p:cNvPr id="30727" name="Text Box 8"/>
          <p:cNvSpPr txBox="1">
            <a:spLocks noChangeArrowheads="1"/>
          </p:cNvSpPr>
          <p:nvPr/>
        </p:nvSpPr>
        <p:spPr bwMode="auto">
          <a:xfrm>
            <a:off x="2670175" y="2438400"/>
            <a:ext cx="3365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kumimoji="1" lang="zh-TW" altLang="en-US" sz="2400" i="0">
                <a:ea typeface="PMingLiU" pitchFamily="18" charset="-120"/>
              </a:rPr>
              <a:t>1</a:t>
            </a:r>
          </a:p>
        </p:txBody>
      </p:sp>
      <p:sp>
        <p:nvSpPr>
          <p:cNvPr id="30728" name="Text Box 9"/>
          <p:cNvSpPr txBox="1">
            <a:spLocks noChangeArrowheads="1"/>
          </p:cNvSpPr>
          <p:nvPr/>
        </p:nvSpPr>
        <p:spPr bwMode="auto">
          <a:xfrm>
            <a:off x="3584575" y="4419600"/>
            <a:ext cx="96043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TW" sz="2400" i="0" dirty="0">
                <a:latin typeface="Candara" panose="020E0502030303020204" pitchFamily="34" charset="0"/>
                <a:ea typeface="PMingLiU" pitchFamily="18" charset="-120"/>
              </a:rPr>
              <a:t>Recall</a:t>
            </a:r>
          </a:p>
        </p:txBody>
      </p:sp>
      <p:sp>
        <p:nvSpPr>
          <p:cNvPr id="30729" name="Text Box 10"/>
          <p:cNvSpPr txBox="1">
            <a:spLocks noChangeArrowheads="1"/>
          </p:cNvSpPr>
          <p:nvPr/>
        </p:nvSpPr>
        <p:spPr bwMode="auto">
          <a:xfrm rot="-5400000">
            <a:off x="1985563" y="3247381"/>
            <a:ext cx="1362874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TW" sz="2400" i="0" dirty="0">
                <a:latin typeface="Candara" panose="020E0502030303020204" pitchFamily="34" charset="0"/>
                <a:ea typeface="PMingLiU" pitchFamily="18" charset="-120"/>
              </a:rPr>
              <a:t>Precision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4953001" y="1981200"/>
            <a:ext cx="1841501" cy="1143000"/>
            <a:chOff x="3120" y="1248"/>
            <a:chExt cx="1160" cy="720"/>
          </a:xfrm>
        </p:grpSpPr>
        <p:sp>
          <p:nvSpPr>
            <p:cNvPr id="30739" name="Oval 16"/>
            <p:cNvSpPr>
              <a:spLocks noChangeArrowheads="1"/>
            </p:cNvSpPr>
            <p:nvPr/>
          </p:nvSpPr>
          <p:spPr bwMode="auto">
            <a:xfrm>
              <a:off x="3120" y="1584"/>
              <a:ext cx="432" cy="384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0" name="Text Box 17"/>
            <p:cNvSpPr txBox="1">
              <a:spLocks noChangeArrowheads="1"/>
            </p:cNvSpPr>
            <p:nvPr/>
          </p:nvSpPr>
          <p:spPr bwMode="auto">
            <a:xfrm>
              <a:off x="3552" y="1248"/>
              <a:ext cx="728" cy="25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TW" sz="2000" i="0" dirty="0">
                  <a:latin typeface="Candara" panose="020E0502030303020204" pitchFamily="34" charset="0"/>
                  <a:ea typeface="PMingLiU" pitchFamily="18" charset="-120"/>
                </a:rPr>
                <a:t>The ideal</a:t>
              </a:r>
              <a:endParaRPr kumimoji="1" lang="en-US" altLang="zh-TW" sz="2400" i="0" dirty="0">
                <a:latin typeface="Candara" panose="020E0502030303020204" pitchFamily="34" charset="0"/>
                <a:ea typeface="PMingLiU" pitchFamily="18" charset="-120"/>
              </a:endParaRPr>
            </a:p>
          </p:txBody>
        </p:sp>
        <p:sp>
          <p:nvSpPr>
            <p:cNvPr id="30741" name="Freeform 18"/>
            <p:cNvSpPr>
              <a:spLocks/>
            </p:cNvSpPr>
            <p:nvPr/>
          </p:nvSpPr>
          <p:spPr bwMode="auto">
            <a:xfrm>
              <a:off x="3408" y="1392"/>
              <a:ext cx="192" cy="192"/>
            </a:xfrm>
            <a:custGeom>
              <a:avLst/>
              <a:gdLst>
                <a:gd name="T0" fmla="*/ 192 w 192"/>
                <a:gd name="T1" fmla="*/ 0 h 192"/>
                <a:gd name="T2" fmla="*/ 96 w 192"/>
                <a:gd name="T3" fmla="*/ 48 h 192"/>
                <a:gd name="T4" fmla="*/ 0 w 192"/>
                <a:gd name="T5" fmla="*/ 192 h 192"/>
                <a:gd name="T6" fmla="*/ 0 60000 65536"/>
                <a:gd name="T7" fmla="*/ 0 60000 65536"/>
                <a:gd name="T8" fmla="*/ 0 60000 65536"/>
                <a:gd name="T9" fmla="*/ 0 w 192"/>
                <a:gd name="T10" fmla="*/ 0 h 192"/>
                <a:gd name="T11" fmla="*/ 192 w 192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192">
                  <a:moveTo>
                    <a:pt x="192" y="0"/>
                  </a:moveTo>
                  <a:cubicBezTo>
                    <a:pt x="160" y="8"/>
                    <a:pt x="128" y="16"/>
                    <a:pt x="96" y="48"/>
                  </a:cubicBezTo>
                  <a:cubicBezTo>
                    <a:pt x="64" y="80"/>
                    <a:pt x="32" y="136"/>
                    <a:pt x="0" y="192"/>
                  </a:cubicBezTo>
                </a:path>
              </a:pathLst>
            </a:cu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762000" y="1676400"/>
            <a:ext cx="3690938" cy="1447800"/>
            <a:chOff x="480" y="1056"/>
            <a:chExt cx="2325" cy="912"/>
          </a:xfrm>
        </p:grpSpPr>
        <p:sp>
          <p:nvSpPr>
            <p:cNvPr id="30736" name="Text Box 20"/>
            <p:cNvSpPr txBox="1">
              <a:spLocks noChangeArrowheads="1"/>
            </p:cNvSpPr>
            <p:nvPr/>
          </p:nvSpPr>
          <p:spPr bwMode="auto">
            <a:xfrm>
              <a:off x="480" y="1056"/>
              <a:ext cx="2325" cy="4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TW" sz="2000" i="0" dirty="0">
                  <a:latin typeface="Candara" panose="020E0502030303020204" pitchFamily="34" charset="0"/>
                  <a:ea typeface="PMingLiU" pitchFamily="18" charset="-120"/>
                </a:rPr>
                <a:t>Returns relevant documents but</a:t>
              </a:r>
            </a:p>
            <a:p>
              <a:pPr algn="l"/>
              <a:r>
                <a:rPr kumimoji="1" lang="en-US" altLang="zh-TW" sz="2000" i="0" dirty="0">
                  <a:latin typeface="Candara" panose="020E0502030303020204" pitchFamily="34" charset="0"/>
                  <a:ea typeface="PMingLiU" pitchFamily="18" charset="-120"/>
                </a:rPr>
                <a:t>misses many useful ones too</a:t>
              </a:r>
              <a:endParaRPr kumimoji="1" lang="en-US" altLang="zh-TW" sz="2400" i="0" dirty="0">
                <a:latin typeface="Candara" panose="020E0502030303020204" pitchFamily="34" charset="0"/>
                <a:ea typeface="PMingLiU" pitchFamily="18" charset="-120"/>
              </a:endParaRPr>
            </a:p>
          </p:txBody>
        </p:sp>
        <p:sp>
          <p:nvSpPr>
            <p:cNvPr id="30737" name="Oval 21"/>
            <p:cNvSpPr>
              <a:spLocks noChangeArrowheads="1"/>
            </p:cNvSpPr>
            <p:nvPr/>
          </p:nvSpPr>
          <p:spPr bwMode="auto">
            <a:xfrm>
              <a:off x="1632" y="1584"/>
              <a:ext cx="432" cy="384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8" name="Freeform 22"/>
            <p:cNvSpPr>
              <a:spLocks/>
            </p:cNvSpPr>
            <p:nvPr/>
          </p:nvSpPr>
          <p:spPr bwMode="auto">
            <a:xfrm>
              <a:off x="1288" y="1488"/>
              <a:ext cx="344" cy="240"/>
            </a:xfrm>
            <a:custGeom>
              <a:avLst/>
              <a:gdLst>
                <a:gd name="T0" fmla="*/ 8 w 344"/>
                <a:gd name="T1" fmla="*/ 0 h 240"/>
                <a:gd name="T2" fmla="*/ 56 w 344"/>
                <a:gd name="T3" fmla="*/ 96 h 240"/>
                <a:gd name="T4" fmla="*/ 344 w 344"/>
                <a:gd name="T5" fmla="*/ 240 h 240"/>
                <a:gd name="T6" fmla="*/ 0 60000 65536"/>
                <a:gd name="T7" fmla="*/ 0 60000 65536"/>
                <a:gd name="T8" fmla="*/ 0 60000 65536"/>
                <a:gd name="T9" fmla="*/ 0 w 344"/>
                <a:gd name="T10" fmla="*/ 0 h 240"/>
                <a:gd name="T11" fmla="*/ 344 w 344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4" h="240">
                  <a:moveTo>
                    <a:pt x="8" y="0"/>
                  </a:moveTo>
                  <a:cubicBezTo>
                    <a:pt x="4" y="28"/>
                    <a:pt x="0" y="56"/>
                    <a:pt x="56" y="96"/>
                  </a:cubicBezTo>
                  <a:cubicBezTo>
                    <a:pt x="112" y="136"/>
                    <a:pt x="228" y="188"/>
                    <a:pt x="344" y="240"/>
                  </a:cubicBezTo>
                </a:path>
              </a:pathLst>
            </a:cu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4953001" y="4114800"/>
            <a:ext cx="4068763" cy="1397000"/>
            <a:chOff x="3120" y="2592"/>
            <a:chExt cx="2563" cy="880"/>
          </a:xfrm>
        </p:grpSpPr>
        <p:sp>
          <p:nvSpPr>
            <p:cNvPr id="30733" name="Text Box 12"/>
            <p:cNvSpPr txBox="1">
              <a:spLocks noChangeArrowheads="1"/>
            </p:cNvSpPr>
            <p:nvPr/>
          </p:nvSpPr>
          <p:spPr bwMode="auto">
            <a:xfrm>
              <a:off x="3936" y="2832"/>
              <a:ext cx="1747" cy="64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TW" sz="2000" i="0" dirty="0">
                  <a:latin typeface="Candara" panose="020E0502030303020204" pitchFamily="34" charset="0"/>
                  <a:ea typeface="PMingLiU" pitchFamily="18" charset="-120"/>
                </a:rPr>
                <a:t>Returns most relevant</a:t>
              </a:r>
            </a:p>
            <a:p>
              <a:pPr algn="l"/>
              <a:r>
                <a:rPr kumimoji="1" lang="en-US" altLang="zh-TW" sz="2000" i="0" dirty="0">
                  <a:latin typeface="Candara" panose="020E0502030303020204" pitchFamily="34" charset="0"/>
                  <a:ea typeface="PMingLiU" pitchFamily="18" charset="-120"/>
                </a:rPr>
                <a:t>documents but includes</a:t>
              </a:r>
            </a:p>
            <a:p>
              <a:pPr algn="l"/>
              <a:r>
                <a:rPr kumimoji="1" lang="en-US" altLang="zh-TW" sz="2000" i="0" dirty="0">
                  <a:latin typeface="Candara" panose="020E0502030303020204" pitchFamily="34" charset="0"/>
                  <a:ea typeface="PMingLiU" pitchFamily="18" charset="-120"/>
                </a:rPr>
                <a:t> lots of  junk</a:t>
              </a:r>
              <a:endParaRPr kumimoji="1" lang="en-US" altLang="zh-TW" sz="2400" i="0" dirty="0">
                <a:latin typeface="Candara" panose="020E0502030303020204" pitchFamily="34" charset="0"/>
                <a:ea typeface="PMingLiU" pitchFamily="18" charset="-120"/>
              </a:endParaRPr>
            </a:p>
          </p:txBody>
        </p:sp>
        <p:sp>
          <p:nvSpPr>
            <p:cNvPr id="30734" name="Oval 13"/>
            <p:cNvSpPr>
              <a:spLocks noChangeArrowheads="1"/>
            </p:cNvSpPr>
            <p:nvPr/>
          </p:nvSpPr>
          <p:spPr bwMode="auto">
            <a:xfrm>
              <a:off x="3120" y="2592"/>
              <a:ext cx="480" cy="384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5" name="Freeform 14"/>
            <p:cNvSpPr>
              <a:spLocks/>
            </p:cNvSpPr>
            <p:nvPr/>
          </p:nvSpPr>
          <p:spPr bwMode="auto">
            <a:xfrm>
              <a:off x="3600" y="2736"/>
              <a:ext cx="384" cy="144"/>
            </a:xfrm>
            <a:custGeom>
              <a:avLst/>
              <a:gdLst>
                <a:gd name="T0" fmla="*/ 384 w 384"/>
                <a:gd name="T1" fmla="*/ 144 h 144"/>
                <a:gd name="T2" fmla="*/ 288 w 384"/>
                <a:gd name="T3" fmla="*/ 48 h 144"/>
                <a:gd name="T4" fmla="*/ 0 w 384"/>
                <a:gd name="T5" fmla="*/ 0 h 144"/>
                <a:gd name="T6" fmla="*/ 0 60000 65536"/>
                <a:gd name="T7" fmla="*/ 0 60000 65536"/>
                <a:gd name="T8" fmla="*/ 0 60000 65536"/>
                <a:gd name="T9" fmla="*/ 0 w 384"/>
                <a:gd name="T10" fmla="*/ 0 h 144"/>
                <a:gd name="T11" fmla="*/ 384 w 384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144">
                  <a:moveTo>
                    <a:pt x="384" y="144"/>
                  </a:moveTo>
                  <a:cubicBezTo>
                    <a:pt x="368" y="108"/>
                    <a:pt x="352" y="72"/>
                    <a:pt x="288" y="48"/>
                  </a:cubicBezTo>
                  <a:cubicBezTo>
                    <a:pt x="224" y="24"/>
                    <a:pt x="112" y="12"/>
                    <a:pt x="0" y="0"/>
                  </a:cubicBezTo>
                </a:path>
              </a:pathLst>
            </a:cu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88CB6C-842E-4E88-A97E-F2768974923C}"/>
              </a:ext>
            </a:extLst>
          </p:cNvPr>
          <p:cNvCxnSpPr>
            <a:cxnSpLocks/>
          </p:cNvCxnSpPr>
          <p:nvPr/>
        </p:nvCxnSpPr>
        <p:spPr>
          <a:xfrm>
            <a:off x="76200" y="984250"/>
            <a:ext cx="9067800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5100" y="304800"/>
            <a:ext cx="3886200" cy="63976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C00000"/>
                </a:solidFill>
                <a:latin typeface="Candara" panose="020E0502030303020204" pitchFamily="34" charset="0"/>
              </a:rPr>
              <a:t>A single measure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4876800"/>
          </a:xfrm>
        </p:spPr>
        <p:txBody>
          <a:bodyPr/>
          <a:lstStyle/>
          <a:p>
            <a:pPr>
              <a:buClr>
                <a:srgbClr val="C00000"/>
              </a:buClr>
              <a:buSzPct val="75000"/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sz="2800" dirty="0"/>
              <a:t>Arithmetic mean of recall and precision</a:t>
            </a:r>
          </a:p>
          <a:p>
            <a:pPr>
              <a:buClr>
                <a:srgbClr val="C00000"/>
              </a:buClr>
              <a:buSzPct val="75000"/>
              <a:buNone/>
            </a:pPr>
            <a:r>
              <a:rPr lang="en-US" sz="2800" dirty="0"/>
              <a:t>           effectiveness= (P+R )/2</a:t>
            </a:r>
          </a:p>
          <a:p>
            <a:pPr>
              <a:buClr>
                <a:srgbClr val="C00000"/>
              </a:buClr>
              <a:buSzPct val="75000"/>
              <a:buFont typeface="Wingdings" pitchFamily="2" charset="2"/>
              <a:buChar char="Ø"/>
            </a:pPr>
            <a:r>
              <a:rPr lang="en-US" sz="2800" dirty="0"/>
              <a:t> Weighted average</a:t>
            </a:r>
          </a:p>
          <a:p>
            <a:pPr>
              <a:buClr>
                <a:srgbClr val="C00000"/>
              </a:buClr>
              <a:buSzPct val="75000"/>
              <a:buNone/>
            </a:pPr>
            <a:r>
              <a:rPr lang="en-US" sz="2800" dirty="0"/>
              <a:t>   </a:t>
            </a:r>
            <a:r>
              <a:rPr lang="en-US" sz="2800" dirty="0">
                <a:solidFill>
                  <a:srgbClr val="000099"/>
                </a:solidFill>
              </a:rPr>
              <a:t>Example:</a:t>
            </a:r>
          </a:p>
          <a:p>
            <a:pPr>
              <a:buClr>
                <a:srgbClr val="C00000"/>
              </a:buClr>
              <a:buSzPct val="75000"/>
              <a:buNone/>
            </a:pPr>
            <a:r>
              <a:rPr lang="en-US" sz="2400" dirty="0"/>
              <a:t>   1)   P= 1%       Recall = 100%   mean = 50%</a:t>
            </a:r>
          </a:p>
          <a:p>
            <a:pPr marL="574675" indent="-574675">
              <a:buClr>
                <a:srgbClr val="C00000"/>
              </a:buClr>
              <a:buSzPct val="75000"/>
              <a:buNone/>
            </a:pPr>
            <a:r>
              <a:rPr lang="en-US" sz="2400" dirty="0"/>
              <a:t>   2)  Consider that 1 document out of 10,000 is relevant to a  query   </a:t>
            </a:r>
          </a:p>
          <a:p>
            <a:pPr marL="574675" indent="-574675">
              <a:buClr>
                <a:srgbClr val="C00000"/>
              </a:buClr>
              <a:buSzPct val="75000"/>
              <a:buNone/>
            </a:pPr>
            <a:r>
              <a:rPr lang="en-US" sz="2400" dirty="0"/>
              <a:t>                     Precision = 1/10000 = 0.0001   Recall = 100%  = 1</a:t>
            </a:r>
          </a:p>
          <a:p>
            <a:pPr marL="574675" indent="-574675">
              <a:buClr>
                <a:srgbClr val="C00000"/>
              </a:buClr>
              <a:buSzPct val="75000"/>
              <a:buNone/>
            </a:pPr>
            <a:r>
              <a:rPr lang="en-US" sz="2400" dirty="0"/>
              <a:t>                     Mean = (1+.0001)/2= 1.0001/2 ≈.500  </a:t>
            </a:r>
          </a:p>
          <a:p>
            <a:pPr marL="574675" indent="-574675">
              <a:buClr>
                <a:srgbClr val="C00000"/>
              </a:buClr>
              <a:buSzPct val="75000"/>
              <a:buNone/>
            </a:pPr>
            <a:r>
              <a:rPr lang="en-US" sz="2400" dirty="0"/>
              <a:t>                     Harmonic mean = .02% </a:t>
            </a:r>
          </a:p>
          <a:p>
            <a:pPr marL="574675" indent="-574675">
              <a:buClr>
                <a:srgbClr val="C00000"/>
              </a:buClr>
              <a:buSzPct val="75000"/>
              <a:buNone/>
            </a:pPr>
            <a:endParaRPr lang="en-US" sz="2400" dirty="0"/>
          </a:p>
          <a:p>
            <a:pPr marL="574675" indent="-574675">
              <a:buClr>
                <a:srgbClr val="C00000"/>
              </a:buClr>
              <a:buSzPct val="75000"/>
              <a:buNone/>
            </a:pPr>
            <a:endParaRPr lang="en-US" sz="24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02705C-6FBB-47A4-B770-AEC21F51C201}"/>
              </a:ext>
            </a:extLst>
          </p:cNvPr>
          <p:cNvCxnSpPr>
            <a:cxnSpLocks/>
          </p:cNvCxnSpPr>
          <p:nvPr/>
        </p:nvCxnSpPr>
        <p:spPr>
          <a:xfrm>
            <a:off x="76200" y="984250"/>
            <a:ext cx="9067800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CD68EE-29E1-48B3-BACC-0193E7D49E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524000"/>
            <a:ext cx="7312818" cy="419973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594B595-BBD3-4169-82B7-964BE8E8B52E}"/>
              </a:ext>
            </a:extLst>
          </p:cNvPr>
          <p:cNvSpPr txBox="1">
            <a:spLocks/>
          </p:cNvSpPr>
          <p:nvPr/>
        </p:nvSpPr>
        <p:spPr>
          <a:xfrm>
            <a:off x="3048000" y="457200"/>
            <a:ext cx="2819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C00000"/>
                </a:solidFill>
                <a:latin typeface="Candara" panose="020E0502030303020204" pitchFamily="34" charset="0"/>
              </a:rPr>
              <a:t>Example 5</a:t>
            </a:r>
            <a:endParaRPr lang="en-IN" sz="3600" dirty="0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33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F670D-DBDE-4157-9D1C-64403359A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0" y="228600"/>
            <a:ext cx="3962400" cy="63976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C00000"/>
                </a:solidFill>
                <a:latin typeface="Candara" panose="020E0502030303020204" pitchFamily="34" charset="0"/>
              </a:rPr>
              <a:t>Harmonic mean</a:t>
            </a:r>
            <a:endParaRPr lang="en-IN" sz="4000" dirty="0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89D6F6-26C7-4652-984D-D5764F623CE7}"/>
              </a:ext>
            </a:extLst>
          </p:cNvPr>
          <p:cNvCxnSpPr>
            <a:cxnSpLocks/>
          </p:cNvCxnSpPr>
          <p:nvPr/>
        </p:nvCxnSpPr>
        <p:spPr>
          <a:xfrm>
            <a:off x="76200" y="984250"/>
            <a:ext cx="9067800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C82C686-3DFF-4E69-A13C-C64F5FD5E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480915"/>
            <a:ext cx="7335764" cy="2977778"/>
          </a:xfrm>
          <a:prstGeom prst="rect">
            <a:avLst/>
          </a:prstGeom>
          <a:solidFill>
            <a:srgbClr val="37E937"/>
          </a:solidFill>
          <a:ln w="28575">
            <a:solidFill>
              <a:srgbClr val="00B050"/>
            </a:solidFill>
          </a:ln>
        </p:spPr>
      </p:pic>
      <p:pic>
        <p:nvPicPr>
          <p:cNvPr id="30722" name="Picture 2" descr="Beyond Accuracy: Precision and Recall | by Will Koehrsen | Towards ...">
            <a:extLst>
              <a:ext uri="{FF2B5EF4-FFF2-40B4-BE49-F238E27FC236}">
                <a16:creationId xmlns:a16="http://schemas.microsoft.com/office/drawing/2014/main" id="{E21A4295-731E-4F1D-93E5-7AE430598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22" y="4626984"/>
            <a:ext cx="3581400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1CFAFA-2A2A-4746-8152-C314FE7BC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1872" y="4527115"/>
            <a:ext cx="3581399" cy="13496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D6A369D-5F8C-4650-AA7E-273403A9605E}"/>
              </a:ext>
            </a:extLst>
          </p:cNvPr>
          <p:cNvSpPr txBox="1"/>
          <p:nvPr/>
        </p:nvSpPr>
        <p:spPr>
          <a:xfrm>
            <a:off x="1724782" y="6045028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Punish really bad performance on either </a:t>
            </a:r>
            <a:r>
              <a:rPr lang="de-DE" dirty="0">
                <a:solidFill>
                  <a:schemeClr val="tx1"/>
                </a:solidFill>
                <a:latin typeface="Candara" panose="020E0502030303020204" pitchFamily="34" charset="0"/>
              </a:rPr>
              <a:t>precision or recall.</a:t>
            </a:r>
            <a:endParaRPr lang="en-IN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13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00D37-51D1-41C1-AC71-26B856BF6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182597"/>
            <a:ext cx="6019800" cy="7159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  <a:latin typeface="Candara" panose="020E0502030303020204" pitchFamily="34" charset="0"/>
              </a:rPr>
              <a:t>Why Accuracy is not good?</a:t>
            </a:r>
            <a:endParaRPr lang="en-IN" dirty="0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A301A0-2BB3-41DA-A5BC-1483547B2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74" y="1095836"/>
            <a:ext cx="7753350" cy="1724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3126E9-F43D-4930-8EF7-3DE055D6AED4}"/>
              </a:ext>
            </a:extLst>
          </p:cNvPr>
          <p:cNvSpPr txBox="1"/>
          <p:nvPr/>
        </p:nvSpPr>
        <p:spPr>
          <a:xfrm>
            <a:off x="533400" y="3022454"/>
            <a:ext cx="7575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Consider a search engine which returns 0, (no results ) for any query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F70D78-1CAF-4136-9E4C-CA96A2CC6D1D}"/>
              </a:ext>
            </a:extLst>
          </p:cNvPr>
          <p:cNvSpPr txBox="1"/>
          <p:nvPr/>
        </p:nvSpPr>
        <p:spPr>
          <a:xfrm>
            <a:off x="533400" y="3447906"/>
            <a:ext cx="7753350" cy="2913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Candara" panose="020E0502030303020204" pitchFamily="34" charset="0"/>
              </a:rPr>
              <a:t>Simple trick to maximize accuracy in IR: always say no and </a:t>
            </a:r>
            <a:r>
              <a:rPr lang="de-DE" sz="2000" dirty="0">
                <a:solidFill>
                  <a:schemeClr val="tx1"/>
                </a:solidFill>
                <a:latin typeface="Candara" panose="020E0502030303020204" pitchFamily="34" charset="0"/>
              </a:rPr>
              <a:t>return nothing</a:t>
            </a:r>
          </a:p>
          <a:p>
            <a:pPr marL="742950" lvl="1" indent="-285750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Candara" panose="020E0502030303020204" pitchFamily="34" charset="0"/>
              </a:rPr>
              <a:t>You then get 99.99% accuracy on most queries.</a:t>
            </a:r>
          </a:p>
          <a:p>
            <a:pPr marL="742950" lvl="1" indent="-285750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Candara" panose="020E0502030303020204" pitchFamily="34" charset="0"/>
              </a:rPr>
              <a:t>Searchers on the web (and in IR in general)</a:t>
            </a:r>
            <a:r>
              <a:rPr lang="en-US" sz="2000" dirty="0">
                <a:solidFill>
                  <a:srgbClr val="0070C0"/>
                </a:solidFill>
                <a:latin typeface="Candara" panose="020E0502030303020204" pitchFamily="34" charset="0"/>
              </a:rPr>
              <a:t> want to find something</a:t>
            </a:r>
            <a:r>
              <a:rPr lang="en-US" sz="2000" dirty="0">
                <a:solidFill>
                  <a:schemeClr val="tx1"/>
                </a:solidFill>
                <a:latin typeface="Candara" panose="020E0502030303020204" pitchFamily="34" charset="0"/>
              </a:rPr>
              <a:t> and have a certain tolerance for junk.</a:t>
            </a:r>
          </a:p>
          <a:p>
            <a:pPr marL="742950" lvl="1" indent="-285750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Candara" panose="020E0502030303020204" pitchFamily="34" charset="0"/>
              </a:rPr>
              <a:t>It’s better to return some bad hits as long as you return </a:t>
            </a:r>
            <a:r>
              <a:rPr lang="de-DE" sz="2000" dirty="0">
                <a:solidFill>
                  <a:schemeClr val="tx1"/>
                </a:solidFill>
                <a:latin typeface="Candara" panose="020E0502030303020204" pitchFamily="34" charset="0"/>
              </a:rPr>
              <a:t>something.</a:t>
            </a:r>
          </a:p>
          <a:p>
            <a:pPr marL="742950" lvl="1" indent="-285750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Candara" panose="020E0502030303020204" pitchFamily="34" charset="0"/>
              </a:rPr>
              <a:t>→We use precision, recall, and </a:t>
            </a:r>
            <a:r>
              <a:rPr lang="en-US" sz="2000" i="1" dirty="0">
                <a:solidFill>
                  <a:schemeClr val="tx1"/>
                </a:solidFill>
                <a:latin typeface="Candara" panose="020E0502030303020204" pitchFamily="34" charset="0"/>
              </a:rPr>
              <a:t>F</a:t>
            </a:r>
            <a:r>
              <a:rPr lang="en-US" sz="2000" dirty="0">
                <a:solidFill>
                  <a:schemeClr val="tx1"/>
                </a:solidFill>
                <a:latin typeface="Candara" panose="020E0502030303020204" pitchFamily="34" charset="0"/>
              </a:rPr>
              <a:t> for evaluation, not accuracy</a:t>
            </a:r>
            <a:endParaRPr lang="en-IN" sz="2000" dirty="0">
              <a:latin typeface="Candara" panose="020E0502030303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90DA8-65D6-41FA-AC68-357E0CA84DA7}"/>
              </a:ext>
            </a:extLst>
          </p:cNvPr>
          <p:cNvCxnSpPr>
            <a:cxnSpLocks/>
          </p:cNvCxnSpPr>
          <p:nvPr/>
        </p:nvCxnSpPr>
        <p:spPr>
          <a:xfrm>
            <a:off x="76200" y="984250"/>
            <a:ext cx="9067800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755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A26B2-BF41-4D09-A65D-41B407A93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0" y="228600"/>
            <a:ext cx="2743200" cy="6397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C00000"/>
                </a:solidFill>
                <a:latin typeface="Candara" panose="020E0502030303020204" pitchFamily="34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7C09E-5DBF-4DEC-8996-516A92EFB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300" y="1143000"/>
            <a:ext cx="7848600" cy="4754563"/>
          </a:xfrm>
        </p:spPr>
        <p:txBody>
          <a:bodyPr/>
          <a:lstStyle/>
          <a:p>
            <a:pPr marL="627063" indent="-541338">
              <a:buClr>
                <a:srgbClr val="0033CC"/>
              </a:buClr>
              <a:buSzPct val="77000"/>
              <a:buFont typeface="Wingdings" panose="05000000000000000000" pitchFamily="2" charset="2"/>
              <a:buChar char="Ø"/>
            </a:pPr>
            <a:r>
              <a:rPr lang="en-IN" dirty="0">
                <a:latin typeface="Candara" panose="020E0502030303020204" pitchFamily="34" charset="0"/>
              </a:rPr>
              <a:t>Effectiveness</a:t>
            </a:r>
          </a:p>
          <a:p>
            <a:pPr marL="627063" indent="-541338">
              <a:buClr>
                <a:srgbClr val="0033CC"/>
              </a:buClr>
              <a:buSzPct val="77000"/>
              <a:buFont typeface="Wingdings" panose="05000000000000000000" pitchFamily="2" charset="2"/>
              <a:buChar char="Ø"/>
            </a:pPr>
            <a:r>
              <a:rPr lang="en-IN" dirty="0">
                <a:latin typeface="Candara" panose="020E0502030303020204" pitchFamily="34" charset="0"/>
              </a:rPr>
              <a:t>Efficiency</a:t>
            </a:r>
          </a:p>
          <a:p>
            <a:pPr marL="627063" indent="-541338">
              <a:buClr>
                <a:srgbClr val="0033CC"/>
              </a:buClr>
              <a:buSzPct val="77000"/>
              <a:buFont typeface="Wingdings" panose="05000000000000000000" pitchFamily="2" charset="2"/>
              <a:buChar char="Ø"/>
            </a:pPr>
            <a:r>
              <a:rPr lang="en-IN" dirty="0">
                <a:latin typeface="Candara" panose="020E0502030303020204" pitchFamily="34" charset="0"/>
              </a:rPr>
              <a:t>Metrics for unranked retrieval</a:t>
            </a:r>
          </a:p>
          <a:p>
            <a:pPr marL="627063" indent="-541338">
              <a:buClr>
                <a:srgbClr val="0033CC"/>
              </a:buClr>
              <a:buSzPct val="77000"/>
              <a:buFont typeface="Wingdings" panose="05000000000000000000" pitchFamily="2" charset="2"/>
              <a:buChar char="Ø"/>
            </a:pPr>
            <a:r>
              <a:rPr lang="en-IN" dirty="0">
                <a:latin typeface="Candara" panose="020E0502030303020204" pitchFamily="34" charset="0"/>
              </a:rPr>
              <a:t>Precision</a:t>
            </a:r>
          </a:p>
          <a:p>
            <a:pPr marL="627063" indent="-541338">
              <a:buClr>
                <a:srgbClr val="0033CC"/>
              </a:buClr>
              <a:buSzPct val="77000"/>
              <a:buFont typeface="Wingdings" panose="05000000000000000000" pitchFamily="2" charset="2"/>
              <a:buChar char="Ø"/>
            </a:pPr>
            <a:r>
              <a:rPr lang="en-IN" dirty="0">
                <a:latin typeface="Candara" panose="020E0502030303020204" pitchFamily="34" charset="0"/>
              </a:rPr>
              <a:t>Recall</a:t>
            </a:r>
          </a:p>
          <a:p>
            <a:pPr marL="627063" indent="-541338">
              <a:buClr>
                <a:srgbClr val="0033CC"/>
              </a:buClr>
              <a:buSzPct val="77000"/>
              <a:buFont typeface="Wingdings" panose="05000000000000000000" pitchFamily="2" charset="2"/>
              <a:buChar char="Ø"/>
            </a:pPr>
            <a:r>
              <a:rPr lang="en-IN" dirty="0">
                <a:latin typeface="Candara" panose="020E0502030303020204" pitchFamily="34" charset="0"/>
              </a:rPr>
              <a:t>Trade-off of P &amp;R</a:t>
            </a:r>
          </a:p>
          <a:p>
            <a:pPr marL="627063" indent="-541338">
              <a:buClr>
                <a:srgbClr val="0033CC"/>
              </a:buClr>
              <a:buSzPct val="77000"/>
              <a:buFont typeface="Wingdings" panose="05000000000000000000" pitchFamily="2" charset="2"/>
              <a:buChar char="Ø"/>
            </a:pPr>
            <a:r>
              <a:rPr lang="en-IN" dirty="0">
                <a:latin typeface="Candara" panose="020E0502030303020204" pitchFamily="34" charset="0"/>
              </a:rPr>
              <a:t>F measure</a:t>
            </a:r>
          </a:p>
          <a:p>
            <a:pPr marL="627063" indent="-541338">
              <a:buClr>
                <a:srgbClr val="0033CC"/>
              </a:buClr>
              <a:buSzPct val="77000"/>
              <a:buFont typeface="Wingdings" panose="05000000000000000000" pitchFamily="2" charset="2"/>
              <a:buChar char="Ø"/>
            </a:pPr>
            <a:r>
              <a:rPr lang="en-IN" dirty="0">
                <a:latin typeface="Candara" panose="020E0502030303020204" pitchFamily="34" charset="0"/>
              </a:rPr>
              <a:t>Accuracy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FBCCDAF-AF46-4DD6-8FF9-A70B654EAF8E}"/>
              </a:ext>
            </a:extLst>
          </p:cNvPr>
          <p:cNvCxnSpPr>
            <a:cxnSpLocks/>
          </p:cNvCxnSpPr>
          <p:nvPr/>
        </p:nvCxnSpPr>
        <p:spPr>
          <a:xfrm>
            <a:off x="76200" y="984250"/>
            <a:ext cx="9067800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37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28600"/>
            <a:ext cx="3352800" cy="71596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  <a:latin typeface="Candara" panose="020E0502030303020204" pitchFamily="34" charset="0"/>
              </a:rPr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981200"/>
            <a:ext cx="7086600" cy="3276600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Clr>
                <a:srgbClr val="C00000"/>
              </a:buClr>
              <a:buSzPct val="85000"/>
              <a:buNone/>
            </a:pPr>
            <a:r>
              <a:rPr lang="en-US" sz="2400" dirty="0">
                <a:latin typeface="Candara" panose="020E0502030303020204" pitchFamily="34" charset="0"/>
              </a:rPr>
              <a:t>User happiness</a:t>
            </a:r>
          </a:p>
          <a:p>
            <a:pPr>
              <a:spcBef>
                <a:spcPts val="1200"/>
              </a:spcBef>
              <a:buClr>
                <a:srgbClr val="C00000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sz="2400" dirty="0">
                <a:latin typeface="Candara" panose="020E0502030303020204" pitchFamily="34" charset="0"/>
              </a:rPr>
              <a:t>   Quality of results –   </a:t>
            </a:r>
          </a:p>
          <a:p>
            <a:pPr marL="0" indent="0">
              <a:spcBef>
                <a:spcPts val="1200"/>
              </a:spcBef>
              <a:buClr>
                <a:srgbClr val="C00000"/>
              </a:buClr>
              <a:buSzPct val="85000"/>
              <a:buNone/>
            </a:pPr>
            <a:r>
              <a:rPr lang="en-US" sz="2400" dirty="0">
                <a:latin typeface="Candara" panose="020E0502030303020204" pitchFamily="34" charset="0"/>
              </a:rPr>
              <a:t>                   Accuracy     ;   Diversity ;   Novelty   …        </a:t>
            </a:r>
          </a:p>
          <a:p>
            <a:pPr>
              <a:spcBef>
                <a:spcPts val="1200"/>
              </a:spcBef>
              <a:buClr>
                <a:srgbClr val="C00000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sz="2400" dirty="0">
                <a:latin typeface="Candara" panose="020E0502030303020204" pitchFamily="34" charset="0"/>
              </a:rPr>
              <a:t>   Speed of response </a:t>
            </a:r>
          </a:p>
          <a:p>
            <a:pPr>
              <a:spcBef>
                <a:spcPts val="1200"/>
              </a:spcBef>
              <a:buClr>
                <a:srgbClr val="C00000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sz="2400" dirty="0">
                <a:latin typeface="Candara" panose="020E0502030303020204" pitchFamily="34" charset="0"/>
              </a:rPr>
              <a:t>   User interface </a:t>
            </a:r>
          </a:p>
          <a:p>
            <a:pPr>
              <a:buNone/>
            </a:pPr>
            <a:r>
              <a:rPr lang="en-US" sz="2400" dirty="0"/>
              <a:t>      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C023925-D04E-4E4D-A0D7-4CCB86BD499F}"/>
              </a:ext>
            </a:extLst>
          </p:cNvPr>
          <p:cNvCxnSpPr>
            <a:cxnSpLocks/>
          </p:cNvCxnSpPr>
          <p:nvPr/>
        </p:nvCxnSpPr>
        <p:spPr>
          <a:xfrm>
            <a:off x="76200" y="1066800"/>
            <a:ext cx="9067800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E36B-3A1B-4912-87E1-760414D9DAC0}" type="slidenum">
              <a:rPr lang="en-AU"/>
              <a:pPr/>
              <a:t>3</a:t>
            </a:fld>
            <a:endParaRPr lang="en-AU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400300" y="228600"/>
            <a:ext cx="4572000" cy="75565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  <a:latin typeface="Candara" panose="020E0502030303020204" pitchFamily="34" charset="0"/>
              </a:rPr>
              <a:t>System Evaluation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01208"/>
            <a:ext cx="7696200" cy="3505200"/>
          </a:xfrm>
          <a:solidFill>
            <a:schemeClr val="bg1">
              <a:alpha val="73000"/>
            </a:schemeClr>
          </a:solidFill>
          <a:ln>
            <a:noFill/>
          </a:ln>
        </p:spPr>
        <p:txBody>
          <a:bodyPr>
            <a:no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2400" dirty="0">
                <a:latin typeface="Candara" panose="020E0502030303020204" pitchFamily="34" charset="0"/>
              </a:rPr>
              <a:t>Efficiency: time, space</a:t>
            </a:r>
          </a:p>
          <a:p>
            <a:pPr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2400" dirty="0">
                <a:latin typeface="Candara" panose="020E0502030303020204" pitchFamily="34" charset="0"/>
              </a:rPr>
              <a:t>Effectiveness: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2400" dirty="0">
                <a:latin typeface="Candara" panose="020E0502030303020204" pitchFamily="34" charset="0"/>
              </a:rPr>
              <a:t>How is a system capable of retrieving relevant documents? 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2400" dirty="0">
                <a:latin typeface="Candara" panose="020E0502030303020204" pitchFamily="34" charset="0"/>
              </a:rPr>
              <a:t>Is a system better than another one?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565F150-2B43-4D6F-A3A7-F2575DCF0E84}"/>
              </a:ext>
            </a:extLst>
          </p:cNvPr>
          <p:cNvCxnSpPr>
            <a:cxnSpLocks/>
          </p:cNvCxnSpPr>
          <p:nvPr/>
        </p:nvCxnSpPr>
        <p:spPr>
          <a:xfrm>
            <a:off x="76200" y="984250"/>
            <a:ext cx="9067800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543800" cy="79216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Candara" panose="020E0502030303020204" pitchFamily="34" charset="0"/>
              </a:rPr>
              <a:t>Kinds of efficiency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739901"/>
            <a:ext cx="4267200" cy="1219200"/>
          </a:xfrm>
        </p:spPr>
        <p:txBody>
          <a:bodyPr/>
          <a:lstStyle/>
          <a:p>
            <a:pPr marL="446088" indent="-446088">
              <a:buClr>
                <a:srgbClr val="C00000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dirty="0">
                <a:latin typeface="Candara" panose="020E0502030303020204" pitchFamily="34" charset="0"/>
              </a:rPr>
              <a:t>Unranked retrieval</a:t>
            </a:r>
          </a:p>
          <a:p>
            <a:pPr marL="446088" indent="-446088">
              <a:buClr>
                <a:srgbClr val="C00000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dirty="0">
                <a:latin typeface="Candara" panose="020E0502030303020204" pitchFamily="34" charset="0"/>
              </a:rPr>
              <a:t>Ranked retrieval</a:t>
            </a:r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FC2D8D1-CBF7-44ED-B81D-CF3EBD960C60}"/>
              </a:ext>
            </a:extLst>
          </p:cNvPr>
          <p:cNvCxnSpPr>
            <a:cxnSpLocks/>
          </p:cNvCxnSpPr>
          <p:nvPr/>
        </p:nvCxnSpPr>
        <p:spPr>
          <a:xfrm>
            <a:off x="76200" y="984250"/>
            <a:ext cx="9067800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514600"/>
            <a:ext cx="6553200" cy="76199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>
                <a:latin typeface="Candara" panose="020E0502030303020204" pitchFamily="34" charset="0"/>
              </a:rPr>
              <a:t>      </a:t>
            </a:r>
            <a:r>
              <a:rPr lang="en-US" dirty="0">
                <a:solidFill>
                  <a:srgbClr val="C00000"/>
                </a:solidFill>
                <a:latin typeface="Candara" panose="020E0502030303020204" pitchFamily="34" charset="0"/>
              </a:rPr>
              <a:t>Evaluation of unranked retrieval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28600"/>
            <a:ext cx="4876800" cy="7159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  <a:latin typeface="Candara" panose="020E0502030303020204" pitchFamily="34" charset="0"/>
              </a:rPr>
              <a:t>Evaluation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077200" cy="4525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/>
              <a:t>   </a:t>
            </a:r>
            <a:r>
              <a:rPr lang="en-US" sz="2800" dirty="0">
                <a:latin typeface="Candara" panose="020E0502030303020204" pitchFamily="34" charset="0"/>
              </a:rPr>
              <a:t>To measure ad hoc information retrieval effectiveness in the standard way, we need a test collection consisting of three things</a:t>
            </a:r>
          </a:p>
          <a:p>
            <a:pPr marL="446088" indent="-446088" algn="just">
              <a:buClr>
                <a:srgbClr val="C00000"/>
              </a:buClr>
              <a:buSzPct val="87000"/>
              <a:buFont typeface="Wingdings" panose="05000000000000000000" pitchFamily="2" charset="2"/>
              <a:buChar char="Ø"/>
            </a:pPr>
            <a:r>
              <a:rPr lang="en-US" sz="2800" dirty="0">
                <a:latin typeface="Candara" panose="020E0502030303020204" pitchFamily="34" charset="0"/>
              </a:rPr>
              <a:t>A document collection </a:t>
            </a:r>
          </a:p>
          <a:p>
            <a:pPr marL="446088" indent="-446088" algn="just">
              <a:buClr>
                <a:srgbClr val="C00000"/>
              </a:buClr>
              <a:buSzPct val="87000"/>
              <a:buFont typeface="Wingdings" panose="05000000000000000000" pitchFamily="2" charset="2"/>
              <a:buChar char="Ø"/>
            </a:pPr>
            <a:r>
              <a:rPr lang="en-US" sz="2800" dirty="0">
                <a:latin typeface="Candara" panose="020E0502030303020204" pitchFamily="34" charset="0"/>
              </a:rPr>
              <a:t>A test suite of information needs, expressible as queries </a:t>
            </a:r>
          </a:p>
          <a:p>
            <a:pPr marL="446088" indent="-446088" algn="just">
              <a:buClr>
                <a:srgbClr val="C00000"/>
              </a:buClr>
              <a:buSzPct val="87000"/>
              <a:buFont typeface="Wingdings" panose="05000000000000000000" pitchFamily="2" charset="2"/>
              <a:buChar char="Ø"/>
            </a:pPr>
            <a:r>
              <a:rPr lang="en-US" sz="2800" dirty="0">
                <a:latin typeface="Candara" panose="020E0502030303020204" pitchFamily="34" charset="0"/>
              </a:rPr>
              <a:t>A set of relevance judgments, a binary assessment of either </a:t>
            </a:r>
            <a:r>
              <a:rPr lang="en-US" sz="2800" i="1" dirty="0">
                <a:latin typeface="Candara" panose="020E0502030303020204" pitchFamily="34" charset="0"/>
              </a:rPr>
              <a:t>relevant</a:t>
            </a:r>
            <a:r>
              <a:rPr lang="en-US" sz="2800" dirty="0">
                <a:latin typeface="Candara" panose="020E0502030303020204" pitchFamily="34" charset="0"/>
              </a:rPr>
              <a:t> or </a:t>
            </a:r>
            <a:r>
              <a:rPr lang="en-US" sz="2800" i="1" dirty="0">
                <a:latin typeface="Candara" panose="020E0502030303020204" pitchFamily="34" charset="0"/>
              </a:rPr>
              <a:t>non relevant</a:t>
            </a:r>
            <a:r>
              <a:rPr lang="en-US" sz="2800" dirty="0">
                <a:latin typeface="Candara" panose="020E0502030303020204" pitchFamily="34" charset="0"/>
              </a:rPr>
              <a:t> for each query-document pair. </a:t>
            </a:r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6F597DB-E0EA-4947-8F7A-C6880331852D}"/>
              </a:ext>
            </a:extLst>
          </p:cNvPr>
          <p:cNvCxnSpPr>
            <a:cxnSpLocks/>
          </p:cNvCxnSpPr>
          <p:nvPr/>
        </p:nvCxnSpPr>
        <p:spPr>
          <a:xfrm>
            <a:off x="76200" y="984250"/>
            <a:ext cx="9067800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8F57-89AF-48C4-A148-85DA2DD4169C}" type="slidenum">
              <a:rPr lang="en-US"/>
              <a:pPr/>
              <a:t>7</a:t>
            </a:fld>
            <a:endParaRPr 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329028"/>
            <a:ext cx="4114800" cy="639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dirty="0">
                <a:solidFill>
                  <a:srgbClr val="C00000"/>
                </a:solidFill>
                <a:latin typeface="Candara" panose="020E0502030303020204" pitchFamily="34" charset="0"/>
                <a:ea typeface="ＭＳ Ｐゴシック" pitchFamily="34" charset="-128"/>
              </a:rPr>
              <a:t>Precision and Recall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2999"/>
            <a:ext cx="8229600" cy="5385967"/>
          </a:xfrm>
        </p:spPr>
        <p:txBody>
          <a:bodyPr>
            <a:noAutofit/>
          </a:bodyPr>
          <a:lstStyle/>
          <a:p>
            <a:pPr marL="0" indent="0" eaLnBrk="1" hangingPunct="1">
              <a:spcBef>
                <a:spcPts val="80"/>
              </a:spcBef>
              <a:buNone/>
            </a:pPr>
            <a:r>
              <a:rPr lang="en-US" sz="2400" b="1" dirty="0">
                <a:solidFill>
                  <a:srgbClr val="0033CC"/>
                </a:solidFill>
                <a:latin typeface="Candara" panose="020E0502030303020204" pitchFamily="34" charset="0"/>
                <a:ea typeface="ＭＳ Ｐゴシック" pitchFamily="34" charset="-128"/>
              </a:rPr>
              <a:t>Precision</a:t>
            </a:r>
          </a:p>
          <a:p>
            <a:pPr marL="0" indent="0" eaLnBrk="1" hangingPunct="1">
              <a:spcBef>
                <a:spcPts val="80"/>
              </a:spcBef>
              <a:buNone/>
            </a:pPr>
            <a:r>
              <a:rPr lang="en-US" sz="2200" dirty="0">
                <a:latin typeface="Candara" panose="020E0502030303020204" pitchFamily="34" charset="0"/>
                <a:ea typeface="ＭＳ Ｐゴシック" pitchFamily="34" charset="-128"/>
              </a:rPr>
              <a:t>Fraction of retrieved docs that are relevant = P(relevant | retrieved)</a:t>
            </a:r>
          </a:p>
          <a:p>
            <a:pPr marL="0" indent="0" eaLnBrk="1" hangingPunct="1">
              <a:spcBef>
                <a:spcPts val="200"/>
              </a:spcBef>
              <a:buNone/>
            </a:pPr>
            <a:r>
              <a:rPr lang="en-US" sz="2400" b="1" dirty="0">
                <a:solidFill>
                  <a:srgbClr val="0033CC"/>
                </a:solidFill>
                <a:latin typeface="Candara" panose="020E0502030303020204" pitchFamily="34" charset="0"/>
                <a:ea typeface="ＭＳ Ｐゴシック" pitchFamily="34" charset="-128"/>
              </a:rPr>
              <a:t>Recall</a:t>
            </a:r>
            <a:endParaRPr lang="en-US" sz="2400" dirty="0">
              <a:solidFill>
                <a:srgbClr val="0033CC"/>
              </a:solidFill>
              <a:latin typeface="Candara" panose="020E0502030303020204" pitchFamily="34" charset="0"/>
              <a:ea typeface="ＭＳ Ｐゴシック" pitchFamily="34" charset="-128"/>
            </a:endParaRPr>
          </a:p>
          <a:p>
            <a:pPr marL="0" indent="0" eaLnBrk="1" hangingPunct="1">
              <a:spcBef>
                <a:spcPts val="200"/>
              </a:spcBef>
              <a:buNone/>
            </a:pPr>
            <a:r>
              <a:rPr lang="en-US" sz="2200" dirty="0">
                <a:latin typeface="Candara" panose="020E0502030303020204" pitchFamily="34" charset="0"/>
                <a:ea typeface="ＭＳ Ｐゴシック" pitchFamily="34" charset="-128"/>
              </a:rPr>
              <a:t> Fraction of relevant docs that are retrieved = P(retrieved | relevant)</a:t>
            </a:r>
          </a:p>
          <a:p>
            <a:pPr eaLnBrk="1" hangingPunct="1"/>
            <a:endParaRPr lang="en-US" sz="2000" dirty="0">
              <a:latin typeface="Candara" panose="020E0502030303020204" pitchFamily="34" charset="0"/>
              <a:ea typeface="ＭＳ Ｐゴシック" pitchFamily="34" charset="-128"/>
            </a:endParaRPr>
          </a:p>
          <a:p>
            <a:pPr eaLnBrk="1" hangingPunct="1"/>
            <a:endParaRPr lang="en-US" sz="2000" dirty="0">
              <a:latin typeface="Candara" panose="020E0502030303020204" pitchFamily="34" charset="0"/>
              <a:ea typeface="ＭＳ Ｐゴシック" pitchFamily="34" charset="-128"/>
            </a:endParaRPr>
          </a:p>
          <a:p>
            <a:pPr eaLnBrk="1" hangingPunct="1"/>
            <a:endParaRPr lang="en-US" sz="2000" dirty="0">
              <a:latin typeface="Candara" panose="020E0502030303020204" pitchFamily="34" charset="0"/>
              <a:ea typeface="ＭＳ Ｐゴシック" pitchFamily="34" charset="-128"/>
            </a:endParaRPr>
          </a:p>
          <a:p>
            <a:pPr eaLnBrk="1" hangingPunct="1"/>
            <a:endParaRPr lang="en-US" sz="2000" dirty="0">
              <a:latin typeface="Candara" panose="020E0502030303020204" pitchFamily="34" charset="0"/>
              <a:ea typeface="ＭＳ Ｐゴシック" pitchFamily="34" charset="-128"/>
            </a:endParaRPr>
          </a:p>
          <a:p>
            <a:pPr marL="0" indent="0" eaLnBrk="1" hangingPunct="1">
              <a:buNone/>
            </a:pPr>
            <a:endParaRPr lang="en-US" sz="2000" dirty="0">
              <a:latin typeface="Candara" panose="020E0502030303020204" pitchFamily="34" charset="0"/>
              <a:ea typeface="ＭＳ Ｐゴシック" pitchFamily="34" charset="-128"/>
            </a:endParaRPr>
          </a:p>
          <a:p>
            <a:pPr algn="ctr" eaLnBrk="1" hangingPunct="1"/>
            <a:endParaRPr lang="en-US" sz="2000" dirty="0">
              <a:latin typeface="Candara" panose="020E0502030303020204" pitchFamily="34" charset="0"/>
              <a:ea typeface="ＭＳ Ｐゴシック" pitchFamily="34" charset="-128"/>
            </a:endParaRPr>
          </a:p>
          <a:p>
            <a:pPr marL="0" indent="0" algn="ctr" eaLnBrk="1" hangingPunct="1">
              <a:buNone/>
            </a:pPr>
            <a:r>
              <a:rPr lang="en-US" sz="2400" dirty="0">
                <a:latin typeface="Candara" panose="020E0502030303020204" pitchFamily="34" charset="0"/>
                <a:ea typeface="ＭＳ Ｐゴシック" pitchFamily="34" charset="-128"/>
              </a:rPr>
              <a:t>                                                                    </a:t>
            </a:r>
          </a:p>
        </p:txBody>
      </p:sp>
      <p:graphicFrame>
        <p:nvGraphicFramePr>
          <p:cNvPr id="120115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307884"/>
              </p:ext>
            </p:extLst>
          </p:nvPr>
        </p:nvGraphicFramePr>
        <p:xfrm>
          <a:off x="1362740" y="2972435"/>
          <a:ext cx="6494719" cy="1554480"/>
        </p:xfrm>
        <a:graphic>
          <a:graphicData uri="http://schemas.openxmlformats.org/drawingml/2006/table">
            <a:tbl>
              <a:tblPr/>
              <a:tblGrid>
                <a:gridCol w="2520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pitchFamily="34" charset="-128"/>
                        </a:rPr>
                        <a:t>Relevant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pitchFamily="34" charset="-128"/>
                        </a:rPr>
                        <a:t>Nonrelevant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pitchFamily="34" charset="-128"/>
                        </a:rPr>
                        <a:t>Retrieved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pitchFamily="34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AF1F6">
                        <a:alpha val="3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pitchFamily="34" charset="-128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5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pitchFamily="34" charset="-128"/>
                        </a:rPr>
                        <a:t>Not Retrieved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pitchFamily="34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AF1F6">
                        <a:alpha val="3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pitchFamily="34" charset="-128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5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FF6D2A8-6DB0-45B7-9A2A-F93FE343D7DE}"/>
              </a:ext>
            </a:extLst>
          </p:cNvPr>
          <p:cNvCxnSpPr>
            <a:cxnSpLocks/>
          </p:cNvCxnSpPr>
          <p:nvPr/>
        </p:nvCxnSpPr>
        <p:spPr>
          <a:xfrm>
            <a:off x="76200" y="984250"/>
            <a:ext cx="9067800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6420984-EBBD-4CDB-A103-71787CB86619}"/>
              </a:ext>
            </a:extLst>
          </p:cNvPr>
          <p:cNvSpPr/>
          <p:nvPr/>
        </p:nvSpPr>
        <p:spPr>
          <a:xfrm>
            <a:off x="1362740" y="5030646"/>
            <a:ext cx="3048000" cy="457188"/>
          </a:xfrm>
          <a:prstGeom prst="roundRect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  <a:latin typeface="Candara" panose="020E0502030303020204" pitchFamily="34" charset="0"/>
                <a:ea typeface="ＭＳ Ｐゴシック" pitchFamily="34" charset="-128"/>
              </a:rPr>
              <a:t>Precision  P = A/(A+B)</a:t>
            </a:r>
            <a:endParaRPr lang="en-IN" sz="2400" b="1" dirty="0">
              <a:solidFill>
                <a:srgbClr val="FFFF00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33E9EA0-7FC4-494A-8333-5A0C3CA91DDB}"/>
              </a:ext>
            </a:extLst>
          </p:cNvPr>
          <p:cNvSpPr/>
          <p:nvPr/>
        </p:nvSpPr>
        <p:spPr>
          <a:xfrm>
            <a:off x="5334000" y="5053900"/>
            <a:ext cx="2971800" cy="457200"/>
          </a:xfrm>
          <a:prstGeom prst="roundRect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 eaLnBrk="1" hangingPunct="1">
              <a:buNone/>
            </a:pPr>
            <a:r>
              <a:rPr lang="en-US" sz="2400" b="1" dirty="0">
                <a:solidFill>
                  <a:srgbClr val="FFFF00"/>
                </a:solidFill>
                <a:latin typeface="Candara" panose="020E0502030303020204" pitchFamily="34" charset="0"/>
                <a:ea typeface="ＭＳ Ｐゴシック" pitchFamily="34" charset="-128"/>
              </a:rPr>
              <a:t>Recall    R = A/(A+C)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F28C3F4-F9B6-41C0-94EB-05730E697241}"/>
              </a:ext>
            </a:extLst>
          </p:cNvPr>
          <p:cNvSpPr/>
          <p:nvPr/>
        </p:nvSpPr>
        <p:spPr>
          <a:xfrm>
            <a:off x="2667000" y="5991565"/>
            <a:ext cx="4267200" cy="463528"/>
          </a:xfrm>
          <a:prstGeom prst="roundRect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 eaLnBrk="1" hangingPunct="1">
              <a:buNone/>
            </a:pPr>
            <a:r>
              <a:rPr lang="en-US" sz="2400" b="1" dirty="0">
                <a:solidFill>
                  <a:srgbClr val="FFFF00"/>
                </a:solidFill>
                <a:latin typeface="Candara" panose="020E0502030303020204" pitchFamily="34" charset="0"/>
                <a:ea typeface="ＭＳ Ｐゴシック" pitchFamily="34" charset="-128"/>
              </a:rPr>
              <a:t>Accuracy  = (A+D) / (A+B+C+D)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170339E-8EB3-45A5-8F21-C56266CE45E9}"/>
              </a:ext>
            </a:extLst>
          </p:cNvPr>
          <p:cNvCxnSpPr/>
          <p:nvPr/>
        </p:nvCxnSpPr>
        <p:spPr>
          <a:xfrm flipH="1">
            <a:off x="3810000" y="4495800"/>
            <a:ext cx="914400" cy="5037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9A3E1C-4757-4247-A247-05FD23B50AEB}"/>
              </a:ext>
            </a:extLst>
          </p:cNvPr>
          <p:cNvCxnSpPr>
            <a:cxnSpLocks/>
          </p:cNvCxnSpPr>
          <p:nvPr/>
        </p:nvCxnSpPr>
        <p:spPr>
          <a:xfrm>
            <a:off x="4733262" y="4495800"/>
            <a:ext cx="67338" cy="14244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4164555-430E-48B1-A718-5E0C32AF3659}"/>
              </a:ext>
            </a:extLst>
          </p:cNvPr>
          <p:cNvCxnSpPr>
            <a:cxnSpLocks/>
          </p:cNvCxnSpPr>
          <p:nvPr/>
        </p:nvCxnSpPr>
        <p:spPr>
          <a:xfrm>
            <a:off x="4724400" y="4495800"/>
            <a:ext cx="1143000" cy="5269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/>
      <p:bldP spid="2" grpId="0" animBg="1"/>
      <p:bldP spid="3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52400"/>
            <a:ext cx="2819400" cy="5334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  <a:latin typeface="Candara" panose="020E0502030303020204" pitchFamily="34" charset="0"/>
              </a:rPr>
              <a:t>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68362"/>
            <a:ext cx="8382000" cy="5837238"/>
          </a:xfrm>
        </p:spPr>
        <p:txBody>
          <a:bodyPr>
            <a:normAutofit fontScale="62500" lnSpcReduction="20000"/>
          </a:bodyPr>
          <a:lstStyle/>
          <a:p>
            <a:pPr>
              <a:buNone/>
              <a:tabLst>
                <a:tab pos="8250238" algn="l"/>
              </a:tabLst>
            </a:pPr>
            <a:r>
              <a:rPr lang="en-US" dirty="0">
                <a:solidFill>
                  <a:srgbClr val="0033CC"/>
                </a:solidFill>
              </a:rPr>
              <a:t>      </a:t>
            </a:r>
            <a:r>
              <a:rPr lang="en-US" dirty="0">
                <a:solidFill>
                  <a:srgbClr val="0033CC"/>
                </a:solidFill>
                <a:latin typeface="Candara" panose="020E0502030303020204" pitchFamily="34" charset="0"/>
              </a:rPr>
              <a:t>Consider the following table of retrieval results from a collection of 16 documents, D1 through D16, for two different retrieval algorithms in response to some specific query. </a:t>
            </a:r>
          </a:p>
          <a:p>
            <a:pPr>
              <a:buNone/>
              <a:tabLst>
                <a:tab pos="8250238" algn="l"/>
              </a:tabLst>
            </a:pPr>
            <a:endParaRPr lang="en-US" dirty="0">
              <a:solidFill>
                <a:srgbClr val="0033CC"/>
              </a:solidFill>
              <a:latin typeface="Candara" panose="020E0502030303020204" pitchFamily="34" charset="0"/>
            </a:endParaRPr>
          </a:p>
          <a:p>
            <a:pPr>
              <a:buNone/>
              <a:tabLst>
                <a:tab pos="8250238" algn="l"/>
              </a:tabLst>
            </a:pPr>
            <a:r>
              <a:rPr lang="en-US" dirty="0">
                <a:latin typeface="Candara" panose="020E0502030303020204" pitchFamily="34" charset="0"/>
              </a:rPr>
              <a:t>      A 1 in each row entry for either of the algorithms indicates that the algorithm retrieved the specified document in response to the query. </a:t>
            </a:r>
          </a:p>
          <a:p>
            <a:pPr>
              <a:buNone/>
              <a:tabLst>
                <a:tab pos="8250238" algn="l"/>
              </a:tabLst>
            </a:pPr>
            <a:endParaRPr lang="en-US" dirty="0">
              <a:latin typeface="Candara" panose="020E0502030303020204" pitchFamily="34" charset="0"/>
            </a:endParaRPr>
          </a:p>
          <a:p>
            <a:pPr>
              <a:buNone/>
              <a:tabLst>
                <a:tab pos="8250238" algn="l"/>
              </a:tabLst>
            </a:pPr>
            <a:r>
              <a:rPr lang="en-US" dirty="0">
                <a:latin typeface="Candara" panose="020E0502030303020204" pitchFamily="34" charset="0"/>
              </a:rPr>
              <a:t>      </a:t>
            </a:r>
            <a:r>
              <a:rPr lang="en-US" dirty="0">
                <a:solidFill>
                  <a:srgbClr val="0033CC"/>
                </a:solidFill>
                <a:latin typeface="Candara" panose="020E0502030303020204" pitchFamily="34" charset="0"/>
              </a:rPr>
              <a:t>In the last row, a </a:t>
            </a:r>
            <a:r>
              <a:rPr lang="en-US" b="1" dirty="0">
                <a:solidFill>
                  <a:srgbClr val="0033CC"/>
                </a:solidFill>
                <a:latin typeface="Candara" panose="020E0502030303020204" pitchFamily="34" charset="0"/>
              </a:rPr>
              <a:t>y</a:t>
            </a:r>
            <a:r>
              <a:rPr lang="en-US" dirty="0">
                <a:solidFill>
                  <a:srgbClr val="0033CC"/>
                </a:solidFill>
                <a:latin typeface="Candara" panose="020E0502030303020204" pitchFamily="34" charset="0"/>
              </a:rPr>
              <a:t> indicates the actual relevance judgment that the specified document is relevant to the query (</a:t>
            </a:r>
            <a:r>
              <a:rPr lang="en-US" b="1" dirty="0">
                <a:solidFill>
                  <a:srgbClr val="0033CC"/>
                </a:solidFill>
                <a:latin typeface="Candara" panose="020E0502030303020204" pitchFamily="34" charset="0"/>
              </a:rPr>
              <a:t>n</a:t>
            </a:r>
            <a:r>
              <a:rPr lang="en-US" dirty="0">
                <a:solidFill>
                  <a:srgbClr val="0033CC"/>
                </a:solidFill>
                <a:latin typeface="Candara" panose="020E0502030303020204" pitchFamily="34" charset="0"/>
              </a:rPr>
              <a:t> means not relevant).  </a:t>
            </a:r>
            <a:r>
              <a:rPr lang="en-US" dirty="0">
                <a:latin typeface="Candara" panose="020E0502030303020204" pitchFamily="34" charset="0"/>
              </a:rPr>
              <a:t>    </a:t>
            </a:r>
          </a:p>
          <a:p>
            <a:pPr>
              <a:buNone/>
            </a:pPr>
            <a:r>
              <a:rPr lang="en-US" dirty="0"/>
              <a:t>            </a:t>
            </a:r>
          </a:p>
          <a:p>
            <a:pPr>
              <a:buNone/>
            </a:pPr>
            <a:r>
              <a:rPr lang="en-US" dirty="0"/>
              <a:t>           </a:t>
            </a:r>
            <a:r>
              <a:rPr lang="en-US" dirty="0">
                <a:solidFill>
                  <a:srgbClr val="000099"/>
                </a:solidFill>
              </a:rPr>
              <a:t> D1  D2  D3  D4  D5  D6  D7  D8  D9  D10  D11  D12  D13  D14  D15  D16 </a:t>
            </a:r>
          </a:p>
          <a:p>
            <a:pPr>
              <a:buNone/>
            </a:pPr>
            <a:r>
              <a:rPr lang="en-US" dirty="0"/>
              <a:t>             ------------------------------ -------------------------------------------------------------- </a:t>
            </a:r>
          </a:p>
          <a:p>
            <a:pPr>
              <a:buNone/>
            </a:pPr>
            <a:r>
              <a:rPr lang="en-US" dirty="0"/>
              <a:t>    Alg1  1     1     0     1     0    1     1    0     0     1        1       0      1       1       0        0 </a:t>
            </a:r>
          </a:p>
          <a:p>
            <a:pPr>
              <a:buNone/>
            </a:pPr>
            <a:r>
              <a:rPr lang="en-US" dirty="0"/>
              <a:t>    Alg2  1     0     1     1     1    1     1    1     1     1        1       1      0       1       0        1 </a:t>
            </a:r>
          </a:p>
          <a:p>
            <a:pPr>
              <a:buNone/>
            </a:pPr>
            <a:r>
              <a:rPr lang="en-US" dirty="0"/>
              <a:t>     -------------------------------------------------------------------------------------------------- </a:t>
            </a:r>
          </a:p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Relv</a:t>
            </a:r>
            <a:r>
              <a:rPr lang="en-US" dirty="0"/>
              <a:t>   </a:t>
            </a:r>
            <a:r>
              <a:rPr lang="en-US" b="1" dirty="0">
                <a:solidFill>
                  <a:srgbClr val="FF0000"/>
                </a:solidFill>
              </a:rPr>
              <a:t>y    </a:t>
            </a:r>
            <a:r>
              <a:rPr lang="en-US" b="1" dirty="0" err="1">
                <a:solidFill>
                  <a:srgbClr val="FF0000"/>
                </a:solidFill>
              </a:rPr>
              <a:t>y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/>
              <a:t>   </a:t>
            </a:r>
            <a:r>
              <a:rPr lang="en-US" b="1" dirty="0">
                <a:solidFill>
                  <a:srgbClr val="006600"/>
                </a:solidFill>
              </a:rPr>
              <a:t>n     </a:t>
            </a:r>
            <a:r>
              <a:rPr lang="en-US" b="1" dirty="0" err="1">
                <a:solidFill>
                  <a:srgbClr val="006600"/>
                </a:solidFill>
              </a:rPr>
              <a:t>n</a:t>
            </a:r>
            <a:r>
              <a:rPr lang="en-US" b="1" dirty="0">
                <a:solidFill>
                  <a:srgbClr val="006600"/>
                </a:solidFill>
              </a:rPr>
              <a:t> </a:t>
            </a:r>
            <a:r>
              <a:rPr lang="en-US" b="1" dirty="0"/>
              <a:t>   </a:t>
            </a:r>
            <a:r>
              <a:rPr lang="en-US" b="1" dirty="0">
                <a:solidFill>
                  <a:srgbClr val="FF0000"/>
                </a:solidFill>
              </a:rPr>
              <a:t> y     </a:t>
            </a:r>
            <a:r>
              <a:rPr lang="en-US" b="1" dirty="0" err="1">
                <a:solidFill>
                  <a:srgbClr val="FF0000"/>
                </a:solidFill>
              </a:rPr>
              <a:t>y</a:t>
            </a:r>
            <a:r>
              <a:rPr lang="en-US" b="1" dirty="0">
                <a:solidFill>
                  <a:srgbClr val="FF0000"/>
                </a:solidFill>
              </a:rPr>
              <a:t>     </a:t>
            </a:r>
            <a:r>
              <a:rPr lang="en-US" b="1" dirty="0" err="1">
                <a:solidFill>
                  <a:srgbClr val="FF0000"/>
                </a:solidFill>
              </a:rPr>
              <a:t>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/>
              <a:t>   </a:t>
            </a:r>
            <a:r>
              <a:rPr lang="en-US" b="1" dirty="0">
                <a:solidFill>
                  <a:srgbClr val="006600"/>
                </a:solidFill>
              </a:rPr>
              <a:t>n</a:t>
            </a:r>
            <a:r>
              <a:rPr lang="en-US" b="1" dirty="0"/>
              <a:t>     </a:t>
            </a:r>
            <a:r>
              <a:rPr lang="en-US" b="1" dirty="0">
                <a:solidFill>
                  <a:srgbClr val="FF0000"/>
                </a:solidFill>
              </a:rPr>
              <a:t>y     </a:t>
            </a:r>
            <a:r>
              <a:rPr lang="en-US" b="1" dirty="0" err="1">
                <a:solidFill>
                  <a:srgbClr val="FF0000"/>
                </a:solidFill>
              </a:rPr>
              <a:t>y</a:t>
            </a:r>
            <a:r>
              <a:rPr lang="en-US" b="1" dirty="0">
                <a:solidFill>
                  <a:srgbClr val="FF0000"/>
                </a:solidFill>
              </a:rPr>
              <a:t>        </a:t>
            </a:r>
            <a:r>
              <a:rPr lang="en-US" b="1" dirty="0" err="1">
                <a:solidFill>
                  <a:srgbClr val="FF0000"/>
                </a:solidFill>
              </a:rPr>
              <a:t>y</a:t>
            </a:r>
            <a:r>
              <a:rPr lang="en-US" b="1" dirty="0">
                <a:solidFill>
                  <a:srgbClr val="FF0000"/>
                </a:solidFill>
              </a:rPr>
              <a:t>  </a:t>
            </a:r>
            <a:r>
              <a:rPr lang="en-US" b="1" dirty="0"/>
              <a:t>    </a:t>
            </a:r>
            <a:r>
              <a:rPr lang="en-US" b="1" dirty="0">
                <a:solidFill>
                  <a:srgbClr val="006600"/>
                </a:solidFill>
              </a:rPr>
              <a:t> n      </a:t>
            </a:r>
            <a:r>
              <a:rPr lang="en-US" b="1" dirty="0" err="1">
                <a:solidFill>
                  <a:srgbClr val="006600"/>
                </a:solidFill>
              </a:rPr>
              <a:t>n</a:t>
            </a:r>
            <a:r>
              <a:rPr lang="en-US" b="1" dirty="0">
                <a:solidFill>
                  <a:srgbClr val="006600"/>
                </a:solidFill>
              </a:rPr>
              <a:t>       </a:t>
            </a:r>
            <a:r>
              <a:rPr lang="en-US" b="1" dirty="0" err="1">
                <a:solidFill>
                  <a:srgbClr val="006600"/>
                </a:solidFill>
              </a:rPr>
              <a:t>n</a:t>
            </a:r>
            <a:r>
              <a:rPr lang="en-US" b="1" dirty="0"/>
              <a:t>       </a:t>
            </a:r>
            <a:r>
              <a:rPr lang="en-US" b="1" dirty="0">
                <a:solidFill>
                  <a:srgbClr val="FF0000"/>
                </a:solidFill>
              </a:rPr>
              <a:t>y        </a:t>
            </a:r>
            <a:r>
              <a:rPr lang="en-US" b="1" dirty="0" err="1">
                <a:solidFill>
                  <a:srgbClr val="FF0000"/>
                </a:solidFill>
              </a:rPr>
              <a:t>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r>
              <a:rPr lang="en-US" dirty="0"/>
              <a:t>    </a:t>
            </a:r>
          </a:p>
          <a:p>
            <a:pPr>
              <a:buNone/>
            </a:pPr>
            <a:r>
              <a:rPr lang="en-US" dirty="0"/>
              <a:t>       Alg1 :     precision =  6 /  9   (66%)              recall =  6  /10  (60%)</a:t>
            </a:r>
          </a:p>
          <a:p>
            <a:pPr>
              <a:buNone/>
            </a:pPr>
            <a:r>
              <a:rPr lang="en-US" dirty="0"/>
              <a:t>       Alg2:      precision =     ?                                recall =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28600"/>
            <a:ext cx="3048000" cy="609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11" y="857693"/>
            <a:ext cx="8472377" cy="5771707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    The table shows how two human judges assigned documents to the class </a:t>
            </a:r>
          </a:p>
          <a:p>
            <a:pPr>
              <a:buNone/>
            </a:pPr>
            <a:r>
              <a:rPr lang="en-US" dirty="0"/>
              <a:t>     “English” (0 = is not written in English</a:t>
            </a:r>
          </a:p>
          <a:p>
            <a:pPr>
              <a:buNone/>
            </a:pPr>
            <a:r>
              <a:rPr lang="en-US" dirty="0"/>
              <a:t>                        1 = is written in English). </a:t>
            </a:r>
          </a:p>
          <a:p>
            <a:pPr>
              <a:buNone/>
            </a:pPr>
            <a:r>
              <a:rPr lang="en-US" dirty="0"/>
              <a:t>    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>
                <a:solidFill>
                  <a:srgbClr val="FF0000"/>
                </a:solidFill>
              </a:rPr>
              <a:t>docID</a:t>
            </a:r>
            <a:r>
              <a:rPr lang="en-US" dirty="0">
                <a:solidFill>
                  <a:srgbClr val="FF0000"/>
                </a:solidFill>
              </a:rPr>
              <a:t>     1   </a:t>
            </a:r>
            <a:r>
              <a:rPr lang="en-US" b="1" dirty="0">
                <a:solidFill>
                  <a:srgbClr val="00B050"/>
                </a:solidFill>
              </a:rPr>
              <a:t>2</a:t>
            </a:r>
            <a:r>
              <a:rPr lang="en-US" b="1" dirty="0">
                <a:solidFill>
                  <a:srgbClr val="0033CC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  3   4   </a:t>
            </a:r>
            <a:r>
              <a:rPr lang="en-US" b="1" dirty="0">
                <a:solidFill>
                  <a:srgbClr val="00B050"/>
                </a:solidFill>
              </a:rPr>
              <a:t>5</a:t>
            </a:r>
            <a:r>
              <a:rPr lang="en-US" dirty="0">
                <a:solidFill>
                  <a:srgbClr val="00B050"/>
                </a:solidFill>
              </a:rPr>
              <a:t>   </a:t>
            </a:r>
            <a:r>
              <a:rPr lang="en-US" b="1" dirty="0">
                <a:solidFill>
                  <a:srgbClr val="00B050"/>
                </a:solidFill>
              </a:rPr>
              <a:t>6   7   8   </a:t>
            </a:r>
            <a:r>
              <a:rPr lang="en-US" dirty="0">
                <a:solidFill>
                  <a:srgbClr val="FF0000"/>
                </a:solidFill>
              </a:rPr>
              <a:t>9  10  11  12</a:t>
            </a:r>
          </a:p>
          <a:p>
            <a:pPr>
              <a:buNone/>
            </a:pPr>
            <a:r>
              <a:rPr lang="en-US" dirty="0">
                <a:solidFill>
                  <a:srgbClr val="000099"/>
                </a:solidFill>
              </a:rPr>
              <a:t>    Judge1   0   0   1   1   1   1   1   1   0    0    1   0</a:t>
            </a:r>
          </a:p>
          <a:p>
            <a:pPr>
              <a:buNone/>
            </a:pPr>
            <a:r>
              <a:rPr lang="en-US" dirty="0">
                <a:solidFill>
                  <a:srgbClr val="000099"/>
                </a:solidFill>
              </a:rPr>
              <a:t>    Judge2   0   0   1   1   0   0   0   0   1    1    1   0</a:t>
            </a:r>
          </a:p>
          <a:p>
            <a:pPr>
              <a:buNone/>
            </a:pPr>
            <a:endParaRPr lang="en-US" dirty="0">
              <a:solidFill>
                <a:srgbClr val="000099"/>
              </a:solidFill>
            </a:endParaRPr>
          </a:p>
          <a:p>
            <a:pPr>
              <a:buNone/>
            </a:pPr>
            <a:r>
              <a:rPr lang="en-US" dirty="0"/>
              <a:t>    Let us assume that you’ve written a classifier that assigns the documents </a:t>
            </a:r>
            <a:r>
              <a:rPr lang="en-US" b="1" dirty="0">
                <a:solidFill>
                  <a:srgbClr val="00B050"/>
                </a:solidFill>
              </a:rPr>
              <a:t>{2, 5, 6, 7, 8} </a:t>
            </a:r>
            <a:r>
              <a:rPr lang="en-US" dirty="0"/>
              <a:t>to “English”.</a:t>
            </a:r>
            <a:endParaRPr lang="en-US" dirty="0">
              <a:solidFill>
                <a:srgbClr val="000099"/>
              </a:solidFill>
            </a:endParaRPr>
          </a:p>
          <a:p>
            <a:pPr>
              <a:buNone/>
            </a:pPr>
            <a:r>
              <a:rPr lang="en-US" dirty="0"/>
              <a:t>    </a:t>
            </a:r>
          </a:p>
          <a:p>
            <a:pPr>
              <a:buNone/>
            </a:pPr>
            <a:r>
              <a:rPr lang="en-US" dirty="0"/>
              <a:t>        Precision  =   0/5              Recall = 0/3 (both agree)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Precision =    4/5              Recall = 4/9  (either agree)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880</Words>
  <Application>Microsoft Office PowerPoint</Application>
  <PresentationFormat>On-screen Show (4:3)</PresentationFormat>
  <Paragraphs>131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Candara</vt:lpstr>
      <vt:lpstr>Times New Roman</vt:lpstr>
      <vt:lpstr>Wingdings</vt:lpstr>
      <vt:lpstr>Office Theme</vt:lpstr>
      <vt:lpstr>Evaluation in IR</vt:lpstr>
      <vt:lpstr>Evaluation</vt:lpstr>
      <vt:lpstr>System Evaluation</vt:lpstr>
      <vt:lpstr>Kinds of efficiency measures</vt:lpstr>
      <vt:lpstr>PowerPoint Presentation</vt:lpstr>
      <vt:lpstr>Evaluation System</vt:lpstr>
      <vt:lpstr>Precision and Recall</vt:lpstr>
      <vt:lpstr>Example 1</vt:lpstr>
      <vt:lpstr>Example 2</vt:lpstr>
      <vt:lpstr>Example 3</vt:lpstr>
      <vt:lpstr>Precision Vs Recall</vt:lpstr>
      <vt:lpstr>Trade-off between Recall and Precision</vt:lpstr>
      <vt:lpstr>A single measure</vt:lpstr>
      <vt:lpstr>PowerPoint Presentation</vt:lpstr>
      <vt:lpstr>Harmonic mean</vt:lpstr>
      <vt:lpstr>Why Accuracy is not good?</vt:lpstr>
      <vt:lpstr>Summary</vt:lpstr>
    </vt:vector>
  </TitlesOfParts>
  <Company>MyCompany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Customer</dc:creator>
  <cp:lastModifiedBy>Latha R</cp:lastModifiedBy>
  <cp:revision>144</cp:revision>
  <dcterms:created xsi:type="dcterms:W3CDTF">2013-06-10T16:49:57Z</dcterms:created>
  <dcterms:modified xsi:type="dcterms:W3CDTF">2020-09-02T09:45:43Z</dcterms:modified>
</cp:coreProperties>
</file>