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4" r:id="rId2"/>
    <p:sldId id="308" r:id="rId3"/>
    <p:sldId id="307" r:id="rId4"/>
    <p:sldId id="298" r:id="rId5"/>
    <p:sldId id="303" r:id="rId6"/>
    <p:sldId id="299" r:id="rId7"/>
    <p:sldId id="302" r:id="rId8"/>
    <p:sldId id="310" r:id="rId9"/>
    <p:sldId id="306" r:id="rId10"/>
    <p:sldId id="309" r:id="rId11"/>
    <p:sldId id="314" r:id="rId12"/>
    <p:sldId id="315" r:id="rId13"/>
    <p:sldId id="319" r:id="rId14"/>
    <p:sldId id="264" r:id="rId15"/>
    <p:sldId id="317" r:id="rId16"/>
    <p:sldId id="265" r:id="rId17"/>
    <p:sldId id="318" r:id="rId18"/>
    <p:sldId id="257" r:id="rId19"/>
    <p:sldId id="312" r:id="rId20"/>
    <p:sldId id="334" r:id="rId21"/>
    <p:sldId id="336" r:id="rId22"/>
    <p:sldId id="320" r:id="rId23"/>
    <p:sldId id="323" r:id="rId24"/>
    <p:sldId id="324" r:id="rId25"/>
    <p:sldId id="325" r:id="rId26"/>
    <p:sldId id="326" r:id="rId27"/>
    <p:sldId id="329" r:id="rId28"/>
    <p:sldId id="328" r:id="rId29"/>
    <p:sldId id="289" r:id="rId30"/>
    <p:sldId id="321" r:id="rId31"/>
    <p:sldId id="322" r:id="rId32"/>
    <p:sldId id="333" r:id="rId33"/>
    <p:sldId id="330" r:id="rId34"/>
    <p:sldId id="331" r:id="rId35"/>
    <p:sldId id="33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17EE06"/>
    <a:srgbClr val="06EC06"/>
    <a:srgbClr val="9F0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3842" autoAdjust="0"/>
  </p:normalViewPr>
  <p:slideViewPr>
    <p:cSldViewPr snapToGrid="0">
      <p:cViewPr varScale="1">
        <p:scale>
          <a:sx n="60" d="100"/>
          <a:sy n="60" d="100"/>
        </p:scale>
        <p:origin x="1068" y="56"/>
      </p:cViewPr>
      <p:guideLst/>
    </p:cSldViewPr>
  </p:slideViewPr>
  <p:outlineViewPr>
    <p:cViewPr>
      <p:scale>
        <a:sx n="33" d="100"/>
        <a:sy n="33" d="100"/>
      </p:scale>
      <p:origin x="0" y="-1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A827-0B64-469E-9872-C73B822758B5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3CE4A-A305-4317-97AD-FFD57E23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9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907BA-CEE1-4607-99C0-74271807F12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907BA-CEE1-4607-99C0-74271807F127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A3E32-9FB3-4413-8FD7-CC8A01241BC1}" type="slidenum">
              <a:rPr lang="en-US"/>
              <a:pPr/>
              <a:t>14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7820F-87E2-464C-BBF4-922A2C1AC3A8}" type="slidenum">
              <a:rPr lang="en-US"/>
              <a:pPr/>
              <a:t>16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31FCA-CD2B-4FAE-86EF-C496571CA474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3CE4A-A305-4317-97AD-FFD57E232E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7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0C6-D8BC-4B9E-83A7-14E686795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3758C-1774-4038-A715-97EBEAE0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32FF-3F4D-402F-9B47-4ABA2051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AB7B-7F72-474D-8C6B-10933729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A87B-940B-4C9A-AD27-83D54404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D53F-2339-4028-9037-31EC1C58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2CCB8-40BA-463C-9603-BDCE07AB8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C44E-7B99-42B4-99C7-D833CAE0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2C3AE-67CA-42F8-9EF3-AB552CDC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D560-1558-433F-848E-285B47D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0E312-2244-48BD-9340-37289C197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5BC5-27F4-48FF-A39E-B30F9AD2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44EE-60DC-4EA9-A018-164F1DE6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8877-B532-4504-9B01-1A0648D9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0359-D2DE-4F5D-9B6F-BFB96228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2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371600"/>
            <a:ext cx="10363200" cy="468788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900424-800C-4E29-A2B2-321EFDFDA449}" type="slidenum">
              <a:rPr lang="en-US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AF4E-EFB7-48CC-BE01-47170ED2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A4E8-966A-4649-A8F5-F8BF08FD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5EED-0237-45C2-A47A-510D0AFA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D274-955B-4B55-B5CA-A93D0960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9E38-D0EF-4097-9E08-63A175BE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6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3371-8465-4A79-AB17-DDEFA475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EB99-B120-4BE1-8FC9-F5036C7A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DC2BD-E998-4A83-84FC-3EF9E612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BEDF-3E72-4BA7-A985-D3858179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1C29-9815-4261-94C1-BA6E24C6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4C0F-9145-4A88-96EB-8B0FF77C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731F-7DA2-4222-A56F-B59539716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A94B9-151D-4613-9935-25DA6471C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2E4A0-CC29-4475-8124-D45B6694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26BB-936C-424C-B6FB-A345B247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67ED-9985-4769-A2AA-5D35563C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A9D0-F01E-4687-A937-A0B4001C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1705A-3E99-466E-924A-30D1EA10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4C733-6E04-4E68-9BCE-2191895B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1CE85-7F99-49C1-8B05-358C6308B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5439A-1103-410F-88AB-FEE8C154C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465FA-61DB-4690-86F7-EF85587F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772B5-7E23-44B2-8284-6A68CE67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FEDF2-29C2-4A63-B6A2-7D506E02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C56A-0110-4B94-9F07-222638E7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F5529-4FD4-4D84-A856-5650A337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5588C-D149-454B-BC7C-1F5C1F67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6A66B-7818-4EA1-9365-4742914D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9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A698D-FCDF-4CDA-B54A-50FC3F80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BA4CA-A80F-491E-B3FB-D3D3F0AA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14EC-C030-4315-B7D2-D6BB4C09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25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D0B7-D7AD-479A-8C8C-02E50313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C381-D6E5-4574-ADD7-8EFCFE91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13CDA-6BB2-4D09-8662-FA5648417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0FB31-8520-4571-B84C-EFD0DB40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D9AF1-ADFF-4FE4-8727-6294D050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FB59C-BF3A-4153-8C78-89D34592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93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3BE-9BCA-4673-B0B4-0905F3FB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572B1-017C-4CF6-A532-CF6C263CC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3B47C-F7EE-497B-BE81-39123668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552E6-C16F-4294-BD6D-E02C1F37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3D1E9-B1D9-4C1F-B26B-0D5C5224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63983-7FAF-4B30-9406-7A282F8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2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D182-4072-4DDD-9888-F2A1C71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70F14-96AF-40AA-BA3D-73565B5C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B81D8-FB32-4CC8-AA26-75B6B6C83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480A-8AAB-4ADC-9C85-EBFCBB09AB7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834F-8BC0-4461-AFAA-2D1C55A3D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49F0-20AC-4304-8950-2C5EAA6C6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8316F-15BB-4B3A-9D4F-8298CC47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5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8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278" y="2491410"/>
            <a:ext cx="8259417" cy="761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latin typeface="Candara" panose="020E0502030303020204" pitchFamily="34" charset="0"/>
              </a:rPr>
              <a:t>      </a:t>
            </a:r>
            <a:r>
              <a:rPr lang="en-US" sz="4400" dirty="0">
                <a:solidFill>
                  <a:srgbClr val="C00000"/>
                </a:solidFill>
                <a:latin typeface="Candara" panose="020E0502030303020204" pitchFamily="34" charset="0"/>
              </a:rPr>
              <a:t>Evaluation of ranked retrieval </a:t>
            </a:r>
          </a:p>
        </p:txBody>
      </p:sp>
    </p:spTree>
    <p:extLst>
      <p:ext uri="{BB962C8B-B14F-4D97-AF65-F5344CB8AC3E}">
        <p14:creationId xmlns:p14="http://schemas.microsoft.com/office/powerpoint/2010/main" val="42547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E7DF1BB-6963-4B09-809C-C9B68D602711}"/>
              </a:ext>
            </a:extLst>
          </p:cNvPr>
          <p:cNvSpPr txBox="1"/>
          <p:nvPr/>
        </p:nvSpPr>
        <p:spPr>
          <a:xfrm>
            <a:off x="4842345" y="5729931"/>
            <a:ext cx="78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0F4D99-287B-4148-9236-6EEAA30C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711162"/>
            <a:ext cx="5244041" cy="4336551"/>
          </a:xfrm>
          <a:prstGeom prst="rec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A7CB37D-F273-4061-A363-132268F3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850" y="323086"/>
            <a:ext cx="2743200" cy="483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PR curve</a:t>
            </a:r>
            <a:endParaRPr lang="en-IN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CC7AF4-5A75-4F25-8B85-53B5CBB5E0F7}"/>
              </a:ext>
            </a:extLst>
          </p:cNvPr>
          <p:cNvCxnSpPr>
            <a:cxnSpLocks/>
          </p:cNvCxnSpPr>
          <p:nvPr/>
        </p:nvCxnSpPr>
        <p:spPr>
          <a:xfrm flipV="1">
            <a:off x="88900" y="962015"/>
            <a:ext cx="12103100" cy="5398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C39180-85A9-4DEE-9BDC-A35DEC2016E7}"/>
              </a:ext>
            </a:extLst>
          </p:cNvPr>
          <p:cNvSpPr txBox="1"/>
          <p:nvPr/>
        </p:nvSpPr>
        <p:spPr>
          <a:xfrm>
            <a:off x="6751674" y="2828835"/>
            <a:ext cx="422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Candara" panose="020E0502030303020204" pitchFamily="34" charset="0"/>
              </a:rPr>
              <a:t>System A is worse than System B if recall is important</a:t>
            </a:r>
          </a:p>
          <a:p>
            <a:pPr marL="285750" indent="-285750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CC"/>
              </a:solidFill>
              <a:latin typeface="Candara" panose="020E0502030303020204" pitchFamily="34" charset="0"/>
            </a:endParaRPr>
          </a:p>
          <a:p>
            <a:pPr marL="285750" indent="-285750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Candara" panose="020E0502030303020204" pitchFamily="34" charset="0"/>
              </a:rPr>
              <a:t>System A is always better than C</a:t>
            </a:r>
            <a:endParaRPr lang="en-IN" dirty="0">
              <a:solidFill>
                <a:srgbClr val="0000CC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369A5-9010-44B5-925D-44394204DE53}"/>
              </a:ext>
            </a:extLst>
          </p:cNvPr>
          <p:cNvSpPr txBox="1"/>
          <p:nvPr/>
        </p:nvSpPr>
        <p:spPr>
          <a:xfrm>
            <a:off x="7060017" y="1959433"/>
            <a:ext cx="323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</a:rPr>
              <a:t>Systems comparisons</a:t>
            </a:r>
            <a:endParaRPr lang="en-IN" sz="24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7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C314-2DB4-4F68-9091-CF8D48CF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275" y="174054"/>
            <a:ext cx="4361597" cy="84952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11 point PR curve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DA1135-61BB-418D-9363-43BF175134F2}"/>
              </a:ext>
            </a:extLst>
          </p:cNvPr>
          <p:cNvCxnSpPr>
            <a:cxnSpLocks/>
          </p:cNvCxnSpPr>
          <p:nvPr/>
        </p:nvCxnSpPr>
        <p:spPr>
          <a:xfrm flipV="1">
            <a:off x="88900" y="962015"/>
            <a:ext cx="12103100" cy="5398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8F817D-53AE-413C-868E-D5CCC72C1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85521"/>
              </p:ext>
            </p:extLst>
          </p:nvPr>
        </p:nvGraphicFramePr>
        <p:xfrm>
          <a:off x="1599881" y="1493774"/>
          <a:ext cx="2418666" cy="4823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021">
                  <a:extLst>
                    <a:ext uri="{9D8B030D-6E8A-4147-A177-3AD203B41FA5}">
                      <a16:colId xmlns:a16="http://schemas.microsoft.com/office/drawing/2014/main" val="2260035476"/>
                    </a:ext>
                  </a:extLst>
                </a:gridCol>
                <a:gridCol w="653486">
                  <a:extLst>
                    <a:ext uri="{9D8B030D-6E8A-4147-A177-3AD203B41FA5}">
                      <a16:colId xmlns:a16="http://schemas.microsoft.com/office/drawing/2014/main" val="3448646934"/>
                    </a:ext>
                  </a:extLst>
                </a:gridCol>
                <a:gridCol w="967159">
                  <a:extLst>
                    <a:ext uri="{9D8B030D-6E8A-4147-A177-3AD203B41FA5}">
                      <a16:colId xmlns:a16="http://schemas.microsoft.com/office/drawing/2014/main" val="367733163"/>
                    </a:ext>
                  </a:extLst>
                </a:gridCol>
              </a:tblGrid>
              <a:tr h="384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ndara" panose="020E0502030303020204" pitchFamily="34" charset="0"/>
                        </a:rPr>
                        <a:t>Position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ndara" panose="020E0502030303020204" pitchFamily="34" charset="0"/>
                        </a:rPr>
                        <a:t>Doc id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Candara" panose="020E0502030303020204" pitchFamily="34" charset="0"/>
                        </a:rPr>
                        <a:t>Relevance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36876778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24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R (1)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3707384864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23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317834294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56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R (2)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557391471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R (3)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2109888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5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78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4046888893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6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76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R (4)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3238879363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7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34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R (5)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2748570458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8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8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1082650753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9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9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R (6)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3827061549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10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11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235427005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11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R (7)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1413641715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12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89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R (8)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4291651351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13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66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392327003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14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44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1958779495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15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33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961863686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16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17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R (9)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3789047056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17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58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157335707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18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80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1530470625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19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49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1360757044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20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  <a:latin typeface="Candara" panose="020E0502030303020204" pitchFamily="34" charset="0"/>
                        </a:rPr>
                        <a:t>29</a:t>
                      </a:r>
                      <a:endParaRPr lang="en-IN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  <a:latin typeface="Candara" panose="020E0502030303020204" pitchFamily="34" charset="0"/>
                        </a:rPr>
                        <a:t>R (10)</a:t>
                      </a:r>
                      <a:endParaRPr lang="en-IN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2646987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DB5BA2-5FA1-4C35-8B5E-1C0C99629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50778"/>
              </p:ext>
            </p:extLst>
          </p:nvPr>
        </p:nvGraphicFramePr>
        <p:xfrm>
          <a:off x="4815840" y="1493774"/>
          <a:ext cx="1393574" cy="2288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962">
                  <a:extLst>
                    <a:ext uri="{9D8B030D-6E8A-4147-A177-3AD203B41FA5}">
                      <a16:colId xmlns:a16="http://schemas.microsoft.com/office/drawing/2014/main" val="4098791123"/>
                    </a:ext>
                  </a:extLst>
                </a:gridCol>
                <a:gridCol w="710612">
                  <a:extLst>
                    <a:ext uri="{9D8B030D-6E8A-4147-A177-3AD203B41FA5}">
                      <a16:colId xmlns:a16="http://schemas.microsoft.com/office/drawing/2014/main" val="1082258559"/>
                    </a:ext>
                  </a:extLst>
                </a:gridCol>
              </a:tblGrid>
              <a:tr h="3577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 dirty="0">
                          <a:effectLst/>
                        </a:rPr>
                        <a:t>Reca</a:t>
                      </a:r>
                      <a:r>
                        <a:rPr lang="en-IN" sz="1100" dirty="0">
                          <a:effectLst/>
                          <a:latin typeface="Candara" panose="020E0502030303020204" pitchFamily="34" charset="0"/>
                        </a:rPr>
                        <a:t>l</a:t>
                      </a:r>
                      <a:r>
                        <a:rPr lang="en-IN" sz="1100" dirty="0">
                          <a:effectLst/>
                        </a:rPr>
                        <a:t>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Precision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045883"/>
                  </a:ext>
                </a:extLst>
              </a:tr>
              <a:tr h="1748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593983"/>
                  </a:ext>
                </a:extLst>
              </a:tr>
              <a:tr h="1748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620544"/>
                  </a:ext>
                </a:extLst>
              </a:tr>
              <a:tr h="1748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976090"/>
                  </a:ext>
                </a:extLst>
              </a:tr>
              <a:tr h="1748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393091"/>
                  </a:ext>
                </a:extLst>
              </a:tr>
              <a:tr h="1748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594389"/>
                  </a:ext>
                </a:extLst>
              </a:tr>
              <a:tr h="1748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0.71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45120"/>
                  </a:ext>
                </a:extLst>
              </a:tr>
              <a:tr h="1829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369646"/>
                  </a:ext>
                </a:extLst>
              </a:tr>
              <a:tr h="1748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88533"/>
                  </a:ext>
                </a:extLst>
              </a:tr>
              <a:tr h="1748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 dirty="0">
                          <a:effectLst/>
                        </a:rPr>
                        <a:t>0.67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818401"/>
                  </a:ext>
                </a:extLst>
              </a:tr>
              <a:tr h="1748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0.9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 dirty="0">
                          <a:effectLst/>
                        </a:rPr>
                        <a:t>0.56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343531"/>
                  </a:ext>
                </a:extLst>
              </a:tr>
              <a:tr h="1748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>
                          <a:effectLst/>
                        </a:rPr>
                        <a:t>1.0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IN" sz="1100" dirty="0">
                          <a:effectLst/>
                        </a:rPr>
                        <a:t>0.5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67548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E38399A-E456-46B0-9E10-BB5C014B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07" y="3190744"/>
            <a:ext cx="4253023" cy="25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2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5F098-2EEC-469C-9130-C545F37D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44" y="265814"/>
            <a:ext cx="5635256" cy="4263672"/>
          </a:xfrm>
          <a:prstGeom prst="rect">
            <a:avLst/>
          </a:prstGeom>
          <a:ln w="15875">
            <a:solidFill>
              <a:srgbClr val="0000CC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F0A119-D26A-4B62-ACC9-CCF7680FF205}"/>
              </a:ext>
            </a:extLst>
          </p:cNvPr>
          <p:cNvSpPr txBox="1"/>
          <p:nvPr/>
        </p:nvSpPr>
        <p:spPr>
          <a:xfrm>
            <a:off x="1584251" y="4795859"/>
            <a:ext cx="92822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0000CC"/>
              </a:buClr>
              <a:buSzPct val="84000"/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If the retrieved document is relevant, then both precision and recall increase, and the curve jags up and to the right. </a:t>
            </a:r>
          </a:p>
          <a:p>
            <a:pPr marL="342900" indent="-342900">
              <a:buClr>
                <a:srgbClr val="0000CC"/>
              </a:buClr>
              <a:buSzPct val="84000"/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It is often useful to remove these jiggles and the standard way to do this is with an interpolated precision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252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FD87E2-5F83-4860-8CE2-E6201F20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63" y="3136604"/>
            <a:ext cx="6534183" cy="3085922"/>
          </a:xfrm>
          <a:prstGeom prst="rect">
            <a:avLst/>
          </a:prstGeom>
          <a:solidFill>
            <a:srgbClr val="06EC06"/>
          </a:solidFill>
          <a:ln w="19050">
            <a:solidFill>
              <a:srgbClr val="0000CC"/>
            </a:solidFill>
          </a:ln>
          <a:effectLst>
            <a:outerShdw blurRad="190500" dir="1680000" algn="ctr" rotWithShape="0">
              <a:srgbClr val="C00000">
                <a:alpha val="61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B3744C-9462-4EA3-AD92-23103004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0" y="189458"/>
            <a:ext cx="5488172" cy="7725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ndara" panose="020E0502030303020204" pitchFamily="34" charset="0"/>
              </a:rPr>
              <a:t>Interpolated precision </a:t>
            </a:r>
            <a:endParaRPr lang="en-IN" sz="40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8E27F1-0D59-45E2-88D6-D54912BCDA57}"/>
              </a:ext>
            </a:extLst>
          </p:cNvPr>
          <p:cNvCxnSpPr>
            <a:cxnSpLocks/>
          </p:cNvCxnSpPr>
          <p:nvPr/>
        </p:nvCxnSpPr>
        <p:spPr>
          <a:xfrm flipV="1">
            <a:off x="88900" y="962015"/>
            <a:ext cx="12103100" cy="5398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F1D7E-480A-4DF5-9C35-7AA0F644B769}"/>
              </a:ext>
            </a:extLst>
          </p:cNvPr>
          <p:cNvSpPr txBox="1"/>
          <p:nvPr/>
        </p:nvSpPr>
        <p:spPr>
          <a:xfrm>
            <a:off x="1216983" y="1188383"/>
            <a:ext cx="91178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eaLnBrk="1" hangingPunct="1">
              <a:buClr>
                <a:srgbClr val="0000CC"/>
              </a:buClr>
              <a:buSzPct val="64000"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If locally precision increases with increasing recall, then you should get to count that…</a:t>
            </a:r>
          </a:p>
          <a:p>
            <a:pPr marL="361950" indent="-361950" eaLnBrk="1" hangingPunct="1">
              <a:buClr>
                <a:srgbClr val="0000CC"/>
              </a:buClr>
              <a:buSzPct val="64000"/>
              <a:buFont typeface="Wingdings" panose="05000000000000000000" pitchFamily="2" charset="2"/>
              <a:buChar char="Ø"/>
            </a:pPr>
            <a:endParaRPr lang="en-US" altLang="en-US" sz="240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pPr marL="342900" indent="-342900" eaLnBrk="1" hangingPunct="1">
              <a:buClr>
                <a:srgbClr val="0000CC"/>
              </a:buClr>
              <a:buSzPct val="64000"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So you take the max of precisions to right of value</a:t>
            </a:r>
          </a:p>
        </p:txBody>
      </p:sp>
    </p:spTree>
    <p:extLst>
      <p:ext uri="{BB962C8B-B14F-4D97-AF65-F5344CB8AC3E}">
        <p14:creationId xmlns:p14="http://schemas.microsoft.com/office/powerpoint/2010/main" val="63829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5408614" y="3821114"/>
            <a:ext cx="2924175" cy="402291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 dirty="0">
                <a:ea typeface="PMingLiU" pitchFamily="18" charset="-120"/>
              </a:rPr>
              <a:t>R=3/6=0.5;     P=3/4=0.75</a:t>
            </a:r>
          </a:p>
        </p:txBody>
      </p:sp>
      <p:sp>
        <p:nvSpPr>
          <p:cNvPr id="34819" name="Line 6"/>
          <p:cNvSpPr>
            <a:spLocks noChangeShapeType="1"/>
          </p:cNvSpPr>
          <p:nvPr/>
        </p:nvSpPr>
        <p:spPr bwMode="auto">
          <a:xfrm>
            <a:off x="4800600" y="3032125"/>
            <a:ext cx="609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20" name="Rectangle 9"/>
          <p:cNvSpPr>
            <a:spLocks noGrp="1" noChangeArrowheads="1"/>
          </p:cNvSpPr>
          <p:nvPr>
            <p:ph type="title"/>
          </p:nvPr>
        </p:nvSpPr>
        <p:spPr>
          <a:xfrm>
            <a:off x="2203450" y="214641"/>
            <a:ext cx="76962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200" dirty="0">
                <a:solidFill>
                  <a:srgbClr val="C00000"/>
                </a:solidFill>
                <a:ea typeface="PMingLiU" pitchFamily="18" charset="-120"/>
              </a:rPr>
              <a:t>Computing Recall/Precision Points: Example 1</a:t>
            </a:r>
          </a:p>
        </p:txBody>
      </p:sp>
      <p:graphicFrame>
        <p:nvGraphicFramePr>
          <p:cNvPr id="34821" name="Object 10"/>
          <p:cNvGraphicFramePr>
            <a:graphicFrameLocks noChangeAspect="1"/>
          </p:cNvGraphicFramePr>
          <p:nvPr/>
        </p:nvGraphicFramePr>
        <p:xfrm>
          <a:off x="2514601" y="1447801"/>
          <a:ext cx="2282825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Worksheet" r:id="rId4" imgW="2241000" imgH="4872600" progId="Excel.Sheet.8">
                  <p:embed/>
                </p:oleObj>
              </mc:Choice>
              <mc:Fallback>
                <p:oleObj name="Worksheet" r:id="rId4" imgW="2241000" imgH="4872600" progId="Excel.Sheet.8">
                  <p:embed/>
                  <p:pic>
                    <p:nvPicPr>
                      <p:cNvPr id="348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1447801"/>
                        <a:ext cx="2282825" cy="49752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11"/>
          <p:cNvSpPr txBox="1">
            <a:spLocks noChangeArrowheads="1"/>
          </p:cNvSpPr>
          <p:nvPr/>
        </p:nvSpPr>
        <p:spPr bwMode="auto">
          <a:xfrm>
            <a:off x="5410200" y="1600201"/>
            <a:ext cx="3733800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TW" sz="2000" dirty="0">
                <a:solidFill>
                  <a:srgbClr val="FF5050"/>
                </a:solidFill>
                <a:ea typeface="PMingLiU" pitchFamily="18" charset="-120"/>
              </a:rPr>
              <a:t>Let total # of relevant docs = 6</a:t>
            </a:r>
          </a:p>
          <a:p>
            <a:pPr algn="l"/>
            <a:r>
              <a:rPr kumimoji="1" lang="en-US" altLang="zh-TW" sz="2000" dirty="0">
                <a:solidFill>
                  <a:srgbClr val="FF5050"/>
                </a:solidFill>
                <a:ea typeface="PMingLiU" pitchFamily="18" charset="-120"/>
              </a:rPr>
              <a:t>Check each new recall point:</a:t>
            </a:r>
          </a:p>
        </p:txBody>
      </p:sp>
      <p:sp>
        <p:nvSpPr>
          <p:cNvPr id="34823" name="Text Box 13"/>
          <p:cNvSpPr txBox="1">
            <a:spLocks noChangeArrowheads="1"/>
          </p:cNvSpPr>
          <p:nvPr/>
        </p:nvSpPr>
        <p:spPr bwMode="auto">
          <a:xfrm>
            <a:off x="5408614" y="2589214"/>
            <a:ext cx="2771775" cy="402291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 dirty="0">
                <a:ea typeface="PMingLiU" pitchFamily="18" charset="-120"/>
              </a:rPr>
              <a:t>R=1/6=0.167;	P=1/1=1</a:t>
            </a:r>
          </a:p>
        </p:txBody>
      </p:sp>
      <p:sp>
        <p:nvSpPr>
          <p:cNvPr id="34824" name="Line 14"/>
          <p:cNvSpPr>
            <a:spLocks noChangeShapeType="1"/>
          </p:cNvSpPr>
          <p:nvPr/>
        </p:nvSpPr>
        <p:spPr bwMode="auto">
          <a:xfrm>
            <a:off x="4800600" y="1965325"/>
            <a:ext cx="6223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25" name="Text Box 16"/>
          <p:cNvSpPr txBox="1">
            <a:spLocks noChangeArrowheads="1"/>
          </p:cNvSpPr>
          <p:nvPr/>
        </p:nvSpPr>
        <p:spPr bwMode="auto">
          <a:xfrm>
            <a:off x="5408614" y="3224214"/>
            <a:ext cx="2771775" cy="402291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 dirty="0">
                <a:ea typeface="PMingLiU" pitchFamily="18" charset="-120"/>
              </a:rPr>
              <a:t>R=2/6=0.333;	P=2/2=1</a:t>
            </a:r>
          </a:p>
        </p:txBody>
      </p:sp>
      <p:sp>
        <p:nvSpPr>
          <p:cNvPr id="34826" name="Line 17"/>
          <p:cNvSpPr>
            <a:spLocks noChangeShapeType="1"/>
          </p:cNvSpPr>
          <p:nvPr/>
        </p:nvSpPr>
        <p:spPr bwMode="auto">
          <a:xfrm>
            <a:off x="4800600" y="2346325"/>
            <a:ext cx="6477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27" name="Text Box 19"/>
          <p:cNvSpPr txBox="1">
            <a:spLocks noChangeArrowheads="1"/>
          </p:cNvSpPr>
          <p:nvPr/>
        </p:nvSpPr>
        <p:spPr bwMode="auto">
          <a:xfrm>
            <a:off x="5410201" y="5775326"/>
            <a:ext cx="3063875" cy="402291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>
                <a:ea typeface="PMingLiU" pitchFamily="18" charset="-120"/>
              </a:rPr>
              <a:t>R=5/6=0.833;	p=5/13=0.38</a:t>
            </a:r>
          </a:p>
        </p:txBody>
      </p:sp>
      <p:sp>
        <p:nvSpPr>
          <p:cNvPr id="34828" name="Line 20"/>
          <p:cNvSpPr>
            <a:spLocks noChangeShapeType="1"/>
          </p:cNvSpPr>
          <p:nvPr/>
        </p:nvSpPr>
        <p:spPr bwMode="auto">
          <a:xfrm>
            <a:off x="4800600" y="6003925"/>
            <a:ext cx="60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29" name="Text Box 25"/>
          <p:cNvSpPr txBox="1">
            <a:spLocks noChangeArrowheads="1"/>
          </p:cNvSpPr>
          <p:nvPr/>
        </p:nvSpPr>
        <p:spPr bwMode="auto">
          <a:xfrm>
            <a:off x="5410200" y="4403726"/>
            <a:ext cx="3124200" cy="402291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 dirty="0">
                <a:ea typeface="PMingLiU" pitchFamily="18" charset="-120"/>
              </a:rPr>
              <a:t>R=4/6=0.667; P=4/6=0.667</a:t>
            </a:r>
          </a:p>
        </p:txBody>
      </p:sp>
      <p:sp>
        <p:nvSpPr>
          <p:cNvPr id="34830" name="Line 26"/>
          <p:cNvSpPr>
            <a:spLocks noChangeShapeType="1"/>
          </p:cNvSpPr>
          <p:nvPr/>
        </p:nvSpPr>
        <p:spPr bwMode="auto">
          <a:xfrm>
            <a:off x="4800600" y="3717925"/>
            <a:ext cx="609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1" name="Text Box 27"/>
          <p:cNvSpPr txBox="1">
            <a:spLocks noChangeArrowheads="1"/>
          </p:cNvSpPr>
          <p:nvPr/>
        </p:nvSpPr>
        <p:spPr bwMode="auto">
          <a:xfrm>
            <a:off x="9066701" y="4885335"/>
            <a:ext cx="2223599" cy="1325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000" dirty="0">
                <a:solidFill>
                  <a:srgbClr val="FF5050"/>
                </a:solidFill>
              </a:rPr>
              <a:t>Missing one </a:t>
            </a:r>
          </a:p>
          <a:p>
            <a:r>
              <a:rPr lang="en-US" sz="2000" dirty="0">
                <a:solidFill>
                  <a:srgbClr val="FF5050"/>
                </a:solidFill>
              </a:rPr>
              <a:t>relevant document.</a:t>
            </a:r>
          </a:p>
          <a:p>
            <a:r>
              <a:rPr lang="en-US" sz="2000" dirty="0">
                <a:solidFill>
                  <a:srgbClr val="FF5050"/>
                </a:solidFill>
              </a:rPr>
              <a:t>Never reach </a:t>
            </a:r>
          </a:p>
          <a:p>
            <a:r>
              <a:rPr lang="en-US" sz="2000" dirty="0">
                <a:solidFill>
                  <a:srgbClr val="FF5050"/>
                </a:solidFill>
              </a:rPr>
              <a:t>100% recall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900424-800C-4E29-A2B2-321EFDFDA449}" type="slidenum">
              <a:rPr lang="en-US" smtClean="0"/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F0FD3B-5817-4259-92C1-EDBC4B0E51B5}"/>
              </a:ext>
            </a:extLst>
          </p:cNvPr>
          <p:cNvCxnSpPr>
            <a:cxnSpLocks/>
          </p:cNvCxnSpPr>
          <p:nvPr/>
        </p:nvCxnSpPr>
        <p:spPr>
          <a:xfrm flipV="1">
            <a:off x="0" y="962021"/>
            <a:ext cx="12103100" cy="5398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19" grpId="0" animBg="1"/>
      <p:bldP spid="34820" grpId="0"/>
      <p:bldP spid="34822" grpId="0"/>
      <p:bldP spid="34823" grpId="0" animBg="1"/>
      <p:bldP spid="34824" grpId="0" animBg="1"/>
      <p:bldP spid="34826" grpId="0" animBg="1"/>
      <p:bldP spid="34827" grpId="0" animBg="1"/>
      <p:bldP spid="34828" grpId="0" animBg="1"/>
      <p:bldP spid="34829" grpId="0" animBg="1"/>
      <p:bldP spid="34830" grpId="0" animBg="1"/>
      <p:bldP spid="348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3EB483A6-EC9C-4ADB-842D-8F8C060057E6}"/>
              </a:ext>
            </a:extLst>
          </p:cNvPr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2434856" y="1510009"/>
            <a:ext cx="7968113" cy="4795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89781-69AE-4CB2-A0E6-0DDB1C52E703}"/>
              </a:ext>
            </a:extLst>
          </p:cNvPr>
          <p:cNvSpPr txBox="1"/>
          <p:nvPr/>
        </p:nvSpPr>
        <p:spPr>
          <a:xfrm>
            <a:off x="3898157" y="1808581"/>
            <a:ext cx="71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.167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82EE3-F05D-4974-8D9F-0AEB6AF9788A}"/>
              </a:ext>
            </a:extLst>
          </p:cNvPr>
          <p:cNvSpPr txBox="1"/>
          <p:nvPr/>
        </p:nvSpPr>
        <p:spPr>
          <a:xfrm>
            <a:off x="5025887" y="1855771"/>
            <a:ext cx="71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.333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EA86A-5CC0-45DE-97D0-CB03CECF523C}"/>
              </a:ext>
            </a:extLst>
          </p:cNvPr>
          <p:cNvSpPr txBox="1"/>
          <p:nvPr/>
        </p:nvSpPr>
        <p:spPr>
          <a:xfrm>
            <a:off x="6019799" y="2755730"/>
            <a:ext cx="71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.50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E0BD4-2805-418A-9308-8AF1067D7C15}"/>
              </a:ext>
            </a:extLst>
          </p:cNvPr>
          <p:cNvSpPr txBox="1"/>
          <p:nvPr/>
        </p:nvSpPr>
        <p:spPr>
          <a:xfrm>
            <a:off x="6905430" y="3059668"/>
            <a:ext cx="71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.667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D488D-CFEA-40EE-A769-9C71B80531E3}"/>
              </a:ext>
            </a:extLst>
          </p:cNvPr>
          <p:cNvSpPr txBox="1"/>
          <p:nvPr/>
        </p:nvSpPr>
        <p:spPr>
          <a:xfrm>
            <a:off x="8262478" y="4278311"/>
            <a:ext cx="71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.833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8FE0-F72B-4D0D-92E1-52984A9C79B0}"/>
              </a:ext>
            </a:extLst>
          </p:cNvPr>
          <p:cNvSpPr txBox="1"/>
          <p:nvPr/>
        </p:nvSpPr>
        <p:spPr>
          <a:xfrm>
            <a:off x="8618871" y="1476853"/>
            <a:ext cx="148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known recall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D81E6-49C8-4035-AAEC-BA18399E621D}"/>
              </a:ext>
            </a:extLst>
          </p:cNvPr>
          <p:cNvSpPr txBox="1"/>
          <p:nvPr/>
        </p:nvSpPr>
        <p:spPr>
          <a:xfrm>
            <a:off x="8594265" y="2012344"/>
            <a:ext cx="232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Interpolated precision</a:t>
            </a:r>
          </a:p>
        </p:txBody>
      </p:sp>
      <p:sp>
        <p:nvSpPr>
          <p:cNvPr id="20" name="Oval 77">
            <a:extLst>
              <a:ext uri="{FF2B5EF4-FFF2-40B4-BE49-F238E27FC236}">
                <a16:creationId xmlns:a16="http://schemas.microsoft.com/office/drawing/2014/main" id="{F0F1B848-3714-47CC-84A2-F78EFB622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680" y="1510010"/>
            <a:ext cx="228601" cy="2985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Oval 89">
            <a:extLst>
              <a:ext uri="{FF2B5EF4-FFF2-40B4-BE49-F238E27FC236}">
                <a16:creationId xmlns:a16="http://schemas.microsoft.com/office/drawing/2014/main" id="{AFE590EE-7CB5-40D3-BCED-7B9C7EC2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9" y="2047725"/>
            <a:ext cx="228601" cy="2985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EDFF2EB-B04C-4B78-B589-8B9688011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1784" y="189882"/>
            <a:ext cx="9575797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dirty="0">
                <a:solidFill>
                  <a:srgbClr val="C00000"/>
                </a:solidFill>
                <a:latin typeface="Candara" panose="020E0502030303020204" pitchFamily="34" charset="0"/>
                <a:ea typeface="PMingLiU" pitchFamily="18" charset="-120"/>
              </a:rPr>
              <a:t>Interpolating a Recall/Precision Curve: Example1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2811A2-9475-4638-B254-E77165E472E3}"/>
              </a:ext>
            </a:extLst>
          </p:cNvPr>
          <p:cNvCxnSpPr>
            <a:cxnSpLocks/>
          </p:cNvCxnSpPr>
          <p:nvPr/>
        </p:nvCxnSpPr>
        <p:spPr>
          <a:xfrm flipV="1">
            <a:off x="88900" y="962015"/>
            <a:ext cx="12103100" cy="5398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2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"/>
          <p:cNvSpPr txBox="1">
            <a:spLocks noChangeArrowheads="1"/>
          </p:cNvSpPr>
          <p:nvPr/>
        </p:nvSpPr>
        <p:spPr bwMode="auto">
          <a:xfrm>
            <a:off x="5408614" y="3821114"/>
            <a:ext cx="2924175" cy="4016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 dirty="0">
                <a:ea typeface="PMingLiU" pitchFamily="18" charset="-120"/>
              </a:rPr>
              <a:t>R=3/6=0.5;     P=3/5=0.6</a:t>
            </a:r>
          </a:p>
        </p:txBody>
      </p:sp>
      <p:sp>
        <p:nvSpPr>
          <p:cNvPr id="36867" name="Line 6"/>
          <p:cNvSpPr>
            <a:spLocks noChangeShapeType="1"/>
          </p:cNvSpPr>
          <p:nvPr/>
        </p:nvSpPr>
        <p:spPr bwMode="auto">
          <a:xfrm>
            <a:off x="4800600" y="3200401"/>
            <a:ext cx="60960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68" name="Rectangle 9"/>
          <p:cNvSpPr>
            <a:spLocks noGrp="1" noChangeArrowheads="1"/>
          </p:cNvSpPr>
          <p:nvPr>
            <p:ph type="title"/>
          </p:nvPr>
        </p:nvSpPr>
        <p:spPr>
          <a:xfrm>
            <a:off x="2209800" y="205583"/>
            <a:ext cx="7772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200" dirty="0">
                <a:solidFill>
                  <a:srgbClr val="C00000"/>
                </a:solidFill>
                <a:ea typeface="PMingLiU" pitchFamily="18" charset="-120"/>
              </a:rPr>
              <a:t>Computing Recall/Precision Points: Example2</a:t>
            </a:r>
          </a:p>
        </p:txBody>
      </p:sp>
      <p:graphicFrame>
        <p:nvGraphicFramePr>
          <p:cNvPr id="36869" name="Object 2"/>
          <p:cNvGraphicFramePr>
            <a:graphicFrameLocks noChangeAspect="1"/>
          </p:cNvGraphicFramePr>
          <p:nvPr/>
        </p:nvGraphicFramePr>
        <p:xfrm>
          <a:off x="2520950" y="1446214"/>
          <a:ext cx="229235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Worksheet" r:id="rId4" imgW="2247967" imgH="4895985" progId="Excel.Sheet.8">
                  <p:embed/>
                </p:oleObj>
              </mc:Choice>
              <mc:Fallback>
                <p:oleObj name="Worksheet" r:id="rId4" imgW="2247967" imgH="4895985" progId="Excel.Sheet.8">
                  <p:embed/>
                  <p:pic>
                    <p:nvPicPr>
                      <p:cNvPr id="3686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446214"/>
                        <a:ext cx="2292350" cy="4968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11"/>
          <p:cNvSpPr txBox="1">
            <a:spLocks noChangeArrowheads="1"/>
          </p:cNvSpPr>
          <p:nvPr/>
        </p:nvSpPr>
        <p:spPr bwMode="auto">
          <a:xfrm>
            <a:off x="5410200" y="1600201"/>
            <a:ext cx="3733800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TW" sz="2000" dirty="0">
                <a:solidFill>
                  <a:srgbClr val="FF5050"/>
                </a:solidFill>
                <a:ea typeface="PMingLiU" pitchFamily="18" charset="-120"/>
              </a:rPr>
              <a:t>Let total # of relevant docs = 6</a:t>
            </a:r>
          </a:p>
          <a:p>
            <a:pPr algn="l"/>
            <a:r>
              <a:rPr kumimoji="1" lang="en-US" altLang="zh-TW" sz="2000" dirty="0">
                <a:solidFill>
                  <a:srgbClr val="FF5050"/>
                </a:solidFill>
                <a:ea typeface="PMingLiU" pitchFamily="18" charset="-120"/>
              </a:rPr>
              <a:t>Check each new recall point:</a:t>
            </a:r>
          </a:p>
        </p:txBody>
      </p:sp>
      <p:sp>
        <p:nvSpPr>
          <p:cNvPr id="36871" name="Text Box 13"/>
          <p:cNvSpPr txBox="1">
            <a:spLocks noChangeArrowheads="1"/>
          </p:cNvSpPr>
          <p:nvPr/>
        </p:nvSpPr>
        <p:spPr bwMode="auto">
          <a:xfrm>
            <a:off x="5408614" y="2589214"/>
            <a:ext cx="2771775" cy="402291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 dirty="0">
                <a:ea typeface="PMingLiU" pitchFamily="18" charset="-120"/>
              </a:rPr>
              <a:t>R=1/6=0.167;	P=1/1=1</a:t>
            </a:r>
          </a:p>
        </p:txBody>
      </p:sp>
      <p:sp>
        <p:nvSpPr>
          <p:cNvPr id="36872" name="Line 14"/>
          <p:cNvSpPr>
            <a:spLocks noChangeShapeType="1"/>
          </p:cNvSpPr>
          <p:nvPr/>
        </p:nvSpPr>
        <p:spPr bwMode="auto">
          <a:xfrm>
            <a:off x="4800600" y="1965325"/>
            <a:ext cx="6223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3" name="Text Box 16"/>
          <p:cNvSpPr txBox="1">
            <a:spLocks noChangeArrowheads="1"/>
          </p:cNvSpPr>
          <p:nvPr/>
        </p:nvSpPr>
        <p:spPr bwMode="auto">
          <a:xfrm>
            <a:off x="5408614" y="3224214"/>
            <a:ext cx="3049587" cy="4016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 dirty="0">
                <a:ea typeface="PMingLiU" pitchFamily="18" charset="-120"/>
              </a:rPr>
              <a:t>R=2/6=0.333;	P=2/3=0.667</a:t>
            </a:r>
          </a:p>
        </p:txBody>
      </p:sp>
      <p:sp>
        <p:nvSpPr>
          <p:cNvPr id="36874" name="Line 17"/>
          <p:cNvSpPr>
            <a:spLocks noChangeShapeType="1"/>
          </p:cNvSpPr>
          <p:nvPr/>
        </p:nvSpPr>
        <p:spPr bwMode="auto">
          <a:xfrm>
            <a:off x="4800600" y="2590801"/>
            <a:ext cx="64770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5" name="Text Box 19"/>
          <p:cNvSpPr txBox="1">
            <a:spLocks noChangeArrowheads="1"/>
          </p:cNvSpPr>
          <p:nvPr/>
        </p:nvSpPr>
        <p:spPr bwMode="auto">
          <a:xfrm>
            <a:off x="5410200" y="5943600"/>
            <a:ext cx="3200400" cy="4016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 dirty="0">
                <a:ea typeface="PMingLiU" pitchFamily="18" charset="-120"/>
              </a:rPr>
              <a:t>R=6/6=1.0;	p=6/14=0.429</a:t>
            </a:r>
          </a:p>
        </p:txBody>
      </p:sp>
      <p:sp>
        <p:nvSpPr>
          <p:cNvPr id="36876" name="Line 20"/>
          <p:cNvSpPr>
            <a:spLocks noChangeShapeType="1"/>
          </p:cNvSpPr>
          <p:nvPr/>
        </p:nvSpPr>
        <p:spPr bwMode="auto">
          <a:xfrm>
            <a:off x="4800600" y="6172200"/>
            <a:ext cx="60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7" name="Text Box 25"/>
          <p:cNvSpPr txBox="1">
            <a:spLocks noChangeArrowheads="1"/>
          </p:cNvSpPr>
          <p:nvPr/>
        </p:nvSpPr>
        <p:spPr bwMode="auto">
          <a:xfrm>
            <a:off x="5410200" y="4403725"/>
            <a:ext cx="2895600" cy="4016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>
                <a:ea typeface="PMingLiU" pitchFamily="18" charset="-120"/>
              </a:rPr>
              <a:t>R=4/6=0.667; P=4/8=0.5</a:t>
            </a:r>
          </a:p>
        </p:txBody>
      </p:sp>
      <p:sp>
        <p:nvSpPr>
          <p:cNvPr id="36878" name="Line 26"/>
          <p:cNvSpPr>
            <a:spLocks noChangeShapeType="1"/>
          </p:cNvSpPr>
          <p:nvPr/>
        </p:nvSpPr>
        <p:spPr bwMode="auto">
          <a:xfrm>
            <a:off x="4800600" y="4267201"/>
            <a:ext cx="609600" cy="136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9" name="Text Box 25"/>
          <p:cNvSpPr txBox="1">
            <a:spLocks noChangeArrowheads="1"/>
          </p:cNvSpPr>
          <p:nvPr/>
        </p:nvSpPr>
        <p:spPr bwMode="auto">
          <a:xfrm>
            <a:off x="5410200" y="4953000"/>
            <a:ext cx="3124200" cy="4016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1524000" algn="l"/>
              </a:tabLst>
            </a:pPr>
            <a:r>
              <a:rPr kumimoji="1" lang="en-US" altLang="zh-TW" sz="2000" dirty="0">
                <a:ea typeface="PMingLiU" pitchFamily="18" charset="-120"/>
              </a:rPr>
              <a:t>R=5/6=0.833; P=5/9=0.556</a:t>
            </a:r>
          </a:p>
        </p:txBody>
      </p:sp>
      <p:sp>
        <p:nvSpPr>
          <p:cNvPr id="36880" name="Line 26"/>
          <p:cNvSpPr>
            <a:spLocks noChangeShapeType="1"/>
          </p:cNvSpPr>
          <p:nvPr/>
        </p:nvSpPr>
        <p:spPr bwMode="auto">
          <a:xfrm>
            <a:off x="4800600" y="4572000"/>
            <a:ext cx="6096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900424-800C-4E29-A2B2-321EFDFDA449}" type="slidenum">
              <a:rPr lang="en-US" smtClean="0"/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EC3870-CED6-40FF-A0E5-3CC96BDD2149}"/>
              </a:ext>
            </a:extLst>
          </p:cNvPr>
          <p:cNvCxnSpPr>
            <a:cxnSpLocks/>
          </p:cNvCxnSpPr>
          <p:nvPr/>
        </p:nvCxnSpPr>
        <p:spPr>
          <a:xfrm flipV="1">
            <a:off x="0" y="962021"/>
            <a:ext cx="12103100" cy="5398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EA39F965-0F67-4B44-8B79-C5B680E6A836}"/>
              </a:ext>
            </a:extLst>
          </p:cNvPr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2158409" y="1781968"/>
            <a:ext cx="7793665" cy="436445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332F8C8-2308-43EC-BBE7-A2F8084AB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1784" y="189882"/>
            <a:ext cx="9575797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dirty="0">
                <a:solidFill>
                  <a:srgbClr val="C00000"/>
                </a:solidFill>
                <a:latin typeface="Candara" panose="020E0502030303020204" pitchFamily="34" charset="0"/>
                <a:ea typeface="PMingLiU" pitchFamily="18" charset="-120"/>
              </a:rPr>
              <a:t>Interpolating a Recall/Precision Curve: Example2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895114-A0AC-43E1-AD9D-0034F08291B7}"/>
              </a:ext>
            </a:extLst>
          </p:cNvPr>
          <p:cNvCxnSpPr>
            <a:cxnSpLocks/>
          </p:cNvCxnSpPr>
          <p:nvPr/>
        </p:nvCxnSpPr>
        <p:spPr>
          <a:xfrm flipV="1">
            <a:off x="88900" y="962015"/>
            <a:ext cx="12103100" cy="5398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8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463800" y="173832"/>
            <a:ext cx="7073900" cy="715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itchFamily="34" charset="-128"/>
              </a:rPr>
              <a:t>Mean Average Precision (MAP)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331291" y="1594884"/>
            <a:ext cx="9529417" cy="430110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>
                <a:solidFill>
                  <a:srgbClr val="00B050"/>
                </a:solidFill>
                <a:latin typeface="Candara" panose="020E0502030303020204" pitchFamily="34" charset="0"/>
                <a:ea typeface="ＭＳ Ｐゴシック" pitchFamily="34" charset="-128"/>
              </a:rPr>
              <a:t>Average Precision</a:t>
            </a:r>
            <a:r>
              <a:rPr lang="en-US" sz="3000" dirty="0">
                <a:latin typeface="Candara" panose="020E0502030303020204" pitchFamily="34" charset="0"/>
                <a:ea typeface="ＭＳ Ｐゴシック" pitchFamily="34" charset="-128"/>
              </a:rPr>
              <a:t>: Average of the precision values at the points at which each relevant document is retrieved.</a:t>
            </a:r>
          </a:p>
          <a:p>
            <a:pPr lvl="1" eaLnBrk="1" hangingPunct="1"/>
            <a:r>
              <a:rPr lang="en-US" sz="3000" dirty="0">
                <a:latin typeface="Candara" panose="020E0502030303020204" pitchFamily="34" charset="0"/>
                <a:ea typeface="ＭＳ Ｐゴシック" pitchFamily="34" charset="-128"/>
              </a:rPr>
              <a:t>Ex1: (1 + 1 + 0.75 + 0.667 + 0.38 + 0)/6 = 0.633</a:t>
            </a:r>
          </a:p>
          <a:p>
            <a:pPr lvl="1" eaLnBrk="1" hangingPunct="1"/>
            <a:r>
              <a:rPr lang="en-US" sz="3000" dirty="0">
                <a:latin typeface="Candara" panose="020E0502030303020204" pitchFamily="34" charset="0"/>
                <a:ea typeface="ＭＳ Ｐゴシック" pitchFamily="34" charset="-128"/>
              </a:rPr>
              <a:t>Ex2: (1 + 0.667 + 0.6 + 0.5 + 0.556 + 0.429)/6 = 0.625</a:t>
            </a:r>
          </a:p>
          <a:p>
            <a:pPr marL="0" indent="0">
              <a:buNone/>
            </a:pPr>
            <a:endParaRPr lang="en-US" sz="3000" b="1" dirty="0">
              <a:latin typeface="Candara" panose="020E0502030303020204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z="3000" b="1" dirty="0">
                <a:solidFill>
                  <a:srgbClr val="00B050"/>
                </a:solidFill>
                <a:latin typeface="Candara" panose="020E0502030303020204" pitchFamily="34" charset="0"/>
                <a:ea typeface="ＭＳ Ｐゴシック" pitchFamily="34" charset="-128"/>
              </a:rPr>
              <a:t>Mean Average Precision</a:t>
            </a:r>
            <a:r>
              <a:rPr lang="en-US" sz="3000" dirty="0">
                <a:latin typeface="Candara" panose="020E0502030303020204" pitchFamily="34" charset="0"/>
                <a:ea typeface="ＭＳ Ｐゴシック" pitchFamily="34" charset="-128"/>
              </a:rPr>
              <a:t>: Average of the average precision value for a set of queries.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A9A67A-5863-4F7A-BB78-581AC4E4AE1C}" type="slidenum">
              <a:rPr lang="en-US"/>
              <a:pPr/>
              <a:t>18</a:t>
            </a:fld>
            <a:endParaRPr lang="en-US">
              <a:latin typeface="Times New Roman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7F7027-8A5C-4C76-919F-6D40A7A59C98}"/>
              </a:ext>
            </a:extLst>
          </p:cNvPr>
          <p:cNvCxnSpPr>
            <a:cxnSpLocks/>
          </p:cNvCxnSpPr>
          <p:nvPr/>
        </p:nvCxnSpPr>
        <p:spPr>
          <a:xfrm flipV="1">
            <a:off x="88900" y="962015"/>
            <a:ext cx="12103100" cy="5398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0E948-C5B1-4F0E-AE2D-78150FC4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122331"/>
            <a:ext cx="8745612" cy="54694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EDC383-BC0B-41A0-95EB-6AD17413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972" y="309791"/>
            <a:ext cx="6592186" cy="481419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itchFamily="34" charset="-128"/>
              </a:rPr>
              <a:t>Mean Average Precision (AP)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93A3-827D-4801-A5D4-62DB4BE68932}"/>
              </a:ext>
            </a:extLst>
          </p:cNvPr>
          <p:cNvCxnSpPr>
            <a:cxnSpLocks/>
          </p:cNvCxnSpPr>
          <p:nvPr/>
        </p:nvCxnSpPr>
        <p:spPr>
          <a:xfrm flipV="1">
            <a:off x="88900" y="987770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6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AD416F-F791-4EE0-AF69-DD5F9552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41697"/>
            <a:ext cx="9144000" cy="2774606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spcAft>
                <a:spcPts val="600"/>
              </a:spcAft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400" dirty="0">
                <a:latin typeface="Candara" panose="020E0502030303020204" pitchFamily="34" charset="0"/>
              </a:rPr>
              <a:t>Precision, recall and F measure are set based measures. They are computed for un ordered set of documents. </a:t>
            </a:r>
          </a:p>
          <a:p>
            <a:pPr>
              <a:lnSpc>
                <a:spcPct val="160000"/>
              </a:lnSpc>
              <a:spcAft>
                <a:spcPts val="600"/>
              </a:spcAft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 In search engines, (in ranked retrieval) the relevant documents are expected at the top end of the list. </a:t>
            </a:r>
          </a:p>
          <a:p>
            <a:pPr>
              <a:buClr>
                <a:srgbClr val="C00000"/>
              </a:buClr>
              <a:buSzPct val="75000"/>
              <a:buNone/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006294-1480-474D-BD9A-7616A06E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317" y="150841"/>
            <a:ext cx="4580187" cy="80769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ndara" panose="020E0502030303020204" pitchFamily="34" charset="0"/>
              </a:rPr>
              <a:t>Ranked Evaluation 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353E60-9618-4420-BE4F-83F9646DC2E1}"/>
              </a:ext>
            </a:extLst>
          </p:cNvPr>
          <p:cNvCxnSpPr>
            <a:cxnSpLocks/>
          </p:cNvCxnSpPr>
          <p:nvPr/>
        </p:nvCxnSpPr>
        <p:spPr>
          <a:xfrm flipV="1">
            <a:off x="76200" y="1028700"/>
            <a:ext cx="12103100" cy="1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7E9B-926A-499E-92F8-86FC3EEB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015" y="213163"/>
            <a:ext cx="5105400" cy="7746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Mean Reciprocal Rank</a:t>
            </a:r>
            <a:endParaRPr lang="en-IN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459C-DC3D-4A9D-8AD3-EDCD35BB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88" y="1494848"/>
            <a:ext cx="9706452" cy="1439738"/>
          </a:xfrm>
          <a:ln w="19050">
            <a:solidFill>
              <a:srgbClr val="0000CC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The Reciprocal Rank (RR) information retrieval measure calculates the reciprocal of the rank at which the first relevant document was retrieved.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“Where is the first relevant item?”.</a:t>
            </a:r>
            <a:endParaRPr lang="en-IN" sz="24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F978A-AAAC-469C-9847-A5AC0F91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14" y="3066972"/>
            <a:ext cx="9797401" cy="1797226"/>
          </a:xfrm>
          <a:prstGeom prst="rect">
            <a:avLst/>
          </a:prstGeom>
          <a:ln w="22225">
            <a:solidFill>
              <a:srgbClr val="0000CC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5A01D8-9008-455E-B1AC-96B61718EB89}"/>
              </a:ext>
            </a:extLst>
          </p:cNvPr>
          <p:cNvCxnSpPr>
            <a:cxnSpLocks/>
          </p:cNvCxnSpPr>
          <p:nvPr/>
        </p:nvCxnSpPr>
        <p:spPr>
          <a:xfrm flipV="1">
            <a:off x="88900" y="987770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F41D62A-D17D-4108-A643-04243F8B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39" y="4995472"/>
            <a:ext cx="8519222" cy="1313380"/>
          </a:xfrm>
          <a:prstGeom prst="rect">
            <a:avLst/>
          </a:prstGeom>
          <a:ln w="1905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269838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C1DB-B17C-43DE-86F5-CA661812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40870"/>
            <a:ext cx="1873103" cy="461665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Example1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409F4-CEE3-433E-9622-AA368914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15" y="737494"/>
            <a:ext cx="1724216" cy="3515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44A3C-9D23-405A-8324-8BCBA7305349}"/>
              </a:ext>
            </a:extLst>
          </p:cNvPr>
          <p:cNvSpPr txBox="1"/>
          <p:nvPr/>
        </p:nvSpPr>
        <p:spPr>
          <a:xfrm>
            <a:off x="4496130" y="1019631"/>
            <a:ext cx="619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d4, d24 and d77 are relevant documents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1B22-8804-409C-8A12-F220F62C0381}"/>
              </a:ext>
            </a:extLst>
          </p:cNvPr>
          <p:cNvSpPr txBox="1"/>
          <p:nvPr/>
        </p:nvSpPr>
        <p:spPr>
          <a:xfrm>
            <a:off x="4391800" y="1971420"/>
            <a:ext cx="329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RR of the system is 1/3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2A729-95A0-470D-99F4-38B55D1275FB}"/>
              </a:ext>
            </a:extLst>
          </p:cNvPr>
          <p:cNvSpPr txBox="1"/>
          <p:nvPr/>
        </p:nvSpPr>
        <p:spPr>
          <a:xfrm>
            <a:off x="7596075" y="1798559"/>
            <a:ext cx="406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IN" dirty="0"/>
              <a:t> </a:t>
            </a:r>
            <a:r>
              <a:rPr lang="en-IN" sz="2400" dirty="0"/>
              <a:t>,  because 3 is rank at which the first relevant document is received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A7572-239D-4829-B4CC-E137191FB596}"/>
              </a:ext>
            </a:extLst>
          </p:cNvPr>
          <p:cNvSpPr txBox="1"/>
          <p:nvPr/>
        </p:nvSpPr>
        <p:spPr>
          <a:xfrm>
            <a:off x="4332435" y="3261662"/>
            <a:ext cx="772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MRR of the system is 1/3  , since there is only one query, </a:t>
            </a:r>
          </a:p>
          <a:p>
            <a:r>
              <a:rPr lang="en-IN" sz="2400" dirty="0"/>
              <a:t>so RR and MRR are same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4CDF7F-23CC-4DEC-B234-AFF2F419A999}"/>
              </a:ext>
            </a:extLst>
          </p:cNvPr>
          <p:cNvSpPr txBox="1">
            <a:spLocks/>
          </p:cNvSpPr>
          <p:nvPr/>
        </p:nvSpPr>
        <p:spPr>
          <a:xfrm>
            <a:off x="5085021" y="4511228"/>
            <a:ext cx="2362200" cy="46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FF0000"/>
                </a:solidFill>
              </a:rPr>
              <a:t>Example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315D2-BCB3-470A-ABC8-44006BB769FE}"/>
              </a:ext>
            </a:extLst>
          </p:cNvPr>
          <p:cNvSpPr txBox="1"/>
          <p:nvPr/>
        </p:nvSpPr>
        <p:spPr>
          <a:xfrm>
            <a:off x="2094614" y="4979861"/>
            <a:ext cx="91333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(d3,  </a:t>
            </a:r>
            <a:r>
              <a:rPr lang="en-IN" sz="2400" dirty="0">
                <a:solidFill>
                  <a:srgbClr val="0000CC"/>
                </a:solidFill>
              </a:rPr>
              <a:t>d5</a:t>
            </a:r>
            <a:r>
              <a:rPr lang="en-IN" sz="2400" dirty="0"/>
              <a:t>,  d6,  d7,  d11,  d12,  </a:t>
            </a:r>
            <a:r>
              <a:rPr lang="en-IN" sz="2400" dirty="0">
                <a:solidFill>
                  <a:srgbClr val="0000CC"/>
                </a:solidFill>
              </a:rPr>
              <a:t>d23</a:t>
            </a:r>
            <a:r>
              <a:rPr lang="en-IN" sz="2400" dirty="0"/>
              <a:t>,  d1)  is the ranking, </a:t>
            </a:r>
          </a:p>
          <a:p>
            <a:r>
              <a:rPr lang="en-IN" sz="2400" dirty="0"/>
              <a:t>left is the top most result, </a:t>
            </a:r>
          </a:p>
          <a:p>
            <a:r>
              <a:rPr lang="en-IN" sz="2400" dirty="0"/>
              <a:t>the relevant documents are d5, d23,                              </a:t>
            </a:r>
            <a:r>
              <a:rPr lang="en-IN" sz="2400" dirty="0">
                <a:solidFill>
                  <a:srgbClr val="FF0000"/>
                </a:solidFill>
              </a:rPr>
              <a:t>RR  = ½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dirty="0"/>
              <a:t>                                           because at second rank the first relevant document is received</a:t>
            </a:r>
          </a:p>
        </p:txBody>
      </p:sp>
    </p:spTree>
    <p:extLst>
      <p:ext uri="{BB962C8B-B14F-4D97-AF65-F5344CB8AC3E}">
        <p14:creationId xmlns:p14="http://schemas.microsoft.com/office/powerpoint/2010/main" val="111543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986B-38F6-438A-B9D0-4C04CDD3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834" y="1340000"/>
            <a:ext cx="7699745" cy="1190847"/>
          </a:xfrm>
        </p:spPr>
        <p:txBody>
          <a:bodyPr>
            <a:normAutofit/>
          </a:bodyPr>
          <a:lstStyle/>
          <a:p>
            <a:pPr>
              <a:buClr>
                <a:srgbClr val="0000CC"/>
              </a:buClr>
              <a:buSzPct val="88000"/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andara" panose="020E0502030303020204" pitchFamily="34" charset="0"/>
                <a:ea typeface="ＭＳ Ｐゴシック" charset="0"/>
              </a:rPr>
              <a:t>  Many sources of </a:t>
            </a:r>
            <a:r>
              <a:rPr lang="en-US" i="1" dirty="0">
                <a:latin typeface="Candara" panose="020E0502030303020204" pitchFamily="34" charset="0"/>
                <a:ea typeface="ＭＳ Ｐゴシック" charset="0"/>
              </a:rPr>
              <a:t>graded relevance judgments</a:t>
            </a:r>
            <a:endParaRPr lang="en-US" dirty="0">
              <a:latin typeface="Candara" panose="020E0502030303020204" pitchFamily="34" charset="0"/>
              <a:ea typeface="ＭＳ Ｐゴシック" charset="0"/>
            </a:endParaRPr>
          </a:p>
          <a:p>
            <a:pPr marL="265113" lvl="1" indent="-265113">
              <a:buClr>
                <a:srgbClr val="0000CC"/>
              </a:buClr>
              <a:buSzPct val="88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Candara" panose="020E0502030303020204" pitchFamily="34" charset="0"/>
                <a:ea typeface="ＭＳ Ｐゴシック" charset="0"/>
              </a:rPr>
              <a:t>  Relevance judgments on an k -point scale</a:t>
            </a:r>
          </a:p>
          <a:p>
            <a:pPr marL="265113" lvl="1" indent="-265113">
              <a:buClr>
                <a:srgbClr val="0000CC"/>
              </a:buClr>
              <a:buSzPct val="88000"/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Candara" panose="020E0502030303020204" pitchFamily="34" charset="0"/>
              <a:ea typeface="ＭＳ Ｐゴシック" charset="0"/>
            </a:endParaRPr>
          </a:p>
          <a:p>
            <a:pPr marL="265113" lvl="1" indent="-265113">
              <a:buClr>
                <a:srgbClr val="0000CC"/>
              </a:buClr>
              <a:buSzPct val="88000"/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Candara" panose="020E0502030303020204" pitchFamily="34" charset="0"/>
              <a:ea typeface="ＭＳ Ｐゴシック" charset="0"/>
            </a:endParaRPr>
          </a:p>
          <a:p>
            <a:pPr marL="0" lvl="1" indent="0">
              <a:buClr>
                <a:srgbClr val="0000CC"/>
              </a:buClr>
              <a:buSzPct val="88000"/>
              <a:buNone/>
              <a:defRPr/>
            </a:pPr>
            <a:endParaRPr lang="en-US" sz="2800" dirty="0">
              <a:latin typeface="Candara" panose="020E0502030303020204" pitchFamily="34" charset="0"/>
              <a:ea typeface="ＭＳ Ｐゴシック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34421-B971-4DD2-B807-16B381C7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851" y="268056"/>
            <a:ext cx="5753986" cy="698131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Non-Binary /Graded Relevance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75171C-2C1D-4897-8B9C-27DE59E40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85944"/>
              </p:ext>
            </p:extLst>
          </p:nvPr>
        </p:nvGraphicFramePr>
        <p:xfrm>
          <a:off x="3336851" y="3562964"/>
          <a:ext cx="2658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763">
                  <a:extLst>
                    <a:ext uri="{9D8B030D-6E8A-4147-A177-3AD203B41FA5}">
                      <a16:colId xmlns:a16="http://schemas.microsoft.com/office/drawing/2014/main" val="2759722940"/>
                    </a:ext>
                  </a:extLst>
                </a:gridCol>
                <a:gridCol w="1233377">
                  <a:extLst>
                    <a:ext uri="{9D8B030D-6E8A-4147-A177-3AD203B41FA5}">
                      <a16:colId xmlns:a16="http://schemas.microsoft.com/office/drawing/2014/main" val="288456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    Doc Id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  Grade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2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  D1 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4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  D2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1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1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  D3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3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  D4 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2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7343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486390D-9333-416B-AFE6-981327132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16712"/>
              </p:ext>
            </p:extLst>
          </p:nvPr>
        </p:nvGraphicFramePr>
        <p:xfrm>
          <a:off x="6507125" y="3562964"/>
          <a:ext cx="2658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763">
                  <a:extLst>
                    <a:ext uri="{9D8B030D-6E8A-4147-A177-3AD203B41FA5}">
                      <a16:colId xmlns:a16="http://schemas.microsoft.com/office/drawing/2014/main" val="2759722940"/>
                    </a:ext>
                  </a:extLst>
                </a:gridCol>
                <a:gridCol w="1233377">
                  <a:extLst>
                    <a:ext uri="{9D8B030D-6E8A-4147-A177-3AD203B41FA5}">
                      <a16:colId xmlns:a16="http://schemas.microsoft.com/office/drawing/2014/main" val="288456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    Doc Id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  Grade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2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  D1 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4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  D3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3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1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  D4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2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  D2 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1</a:t>
                      </a:r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734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FDF7E29-27B2-4A9E-9752-2D49BDE0C509}"/>
              </a:ext>
            </a:extLst>
          </p:cNvPr>
          <p:cNvSpPr/>
          <p:nvPr/>
        </p:nvSpPr>
        <p:spPr>
          <a:xfrm>
            <a:off x="3336851" y="2854846"/>
            <a:ext cx="2658140" cy="53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Actual Ranking</a:t>
            </a:r>
            <a:endParaRPr lang="en-IN" sz="2400" dirty="0">
              <a:latin typeface="Candara" panose="020E05020303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57718-9DBD-4CB1-85E9-0ABE57FDB1D2}"/>
              </a:ext>
            </a:extLst>
          </p:cNvPr>
          <p:cNvSpPr/>
          <p:nvPr/>
        </p:nvSpPr>
        <p:spPr>
          <a:xfrm>
            <a:off x="6432697" y="2845197"/>
            <a:ext cx="2658140" cy="53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Ideal Ranking</a:t>
            </a:r>
            <a:endParaRPr lang="en-IN" sz="2400" dirty="0">
              <a:latin typeface="Candara" panose="020E0502030303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0FA01A-F523-4125-918A-458D0A85DD41}"/>
              </a:ext>
            </a:extLst>
          </p:cNvPr>
          <p:cNvCxnSpPr>
            <a:cxnSpLocks/>
          </p:cNvCxnSpPr>
          <p:nvPr/>
        </p:nvCxnSpPr>
        <p:spPr>
          <a:xfrm flipV="1">
            <a:off x="88900" y="1009036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3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CD02-CD59-40D7-B541-D7E28FEC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171" y="202571"/>
            <a:ext cx="9781953" cy="80445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  <a:latin typeface="Candara" panose="020E0502030303020204" pitchFamily="34" charset="0"/>
              </a:rPr>
              <a:t>                                    </a:t>
            </a:r>
            <a:r>
              <a:rPr lang="en-IN" dirty="0" err="1">
                <a:solidFill>
                  <a:srgbClr val="C00000"/>
                </a:solidFill>
                <a:latin typeface="Candara" panose="020E0502030303020204" pitchFamily="34" charset="0"/>
              </a:rPr>
              <a:t>nDCG</a:t>
            </a:r>
            <a:br>
              <a:rPr lang="en-IN" dirty="0">
                <a:solidFill>
                  <a:srgbClr val="C00000"/>
                </a:solidFill>
                <a:latin typeface="Candara" panose="020E0502030303020204" pitchFamily="34" charset="0"/>
              </a:rPr>
            </a:br>
            <a:r>
              <a:rPr lang="en-IN" dirty="0">
                <a:solidFill>
                  <a:srgbClr val="C00000"/>
                </a:solidFill>
                <a:latin typeface="Candara" panose="020E0502030303020204" pitchFamily="34" charset="0"/>
              </a:rPr>
              <a:t>(Normalized Discounted Cumulative 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E515-3DF1-45CA-86F1-5CEE00E8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598" y="2842681"/>
            <a:ext cx="10140803" cy="33403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C"/>
                </a:solidFill>
                <a:latin typeface="Candara" panose="020E0502030303020204" pitchFamily="34" charset="0"/>
              </a:rPr>
              <a:t>Two assumptions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</a:rPr>
              <a:t> Highly relevant documents are more useful than marginally relevant document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</a:rPr>
              <a:t>The lower the ranked position of a relevant document, the less useful it is for the user, since it is less likely to be examined</a:t>
            </a:r>
            <a:endParaRPr lang="en-IN" dirty="0">
              <a:latin typeface="Candara" panose="020E0502030303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A344DF-44A5-4F5F-B19E-1CF77E8E25BA}"/>
              </a:ext>
            </a:extLst>
          </p:cNvPr>
          <p:cNvCxnSpPr>
            <a:cxnSpLocks/>
          </p:cNvCxnSpPr>
          <p:nvPr/>
        </p:nvCxnSpPr>
        <p:spPr>
          <a:xfrm flipV="1">
            <a:off x="95697" y="1125994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EBCA58-E210-4C63-8E32-1E5A00DBA688}"/>
              </a:ext>
            </a:extLst>
          </p:cNvPr>
          <p:cNvSpPr txBox="1"/>
          <p:nvPr/>
        </p:nvSpPr>
        <p:spPr>
          <a:xfrm>
            <a:off x="1084521" y="1624643"/>
            <a:ext cx="9526772" cy="11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</a:rPr>
              <a:t>Discounted Cumulative Gain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Candara" panose="020E0502030303020204" pitchFamily="34" charset="0"/>
              </a:rPr>
              <a:t>Popular measure for evaluating web search and related tasks </a:t>
            </a:r>
          </a:p>
        </p:txBody>
      </p:sp>
    </p:spTree>
    <p:extLst>
      <p:ext uri="{BB962C8B-B14F-4D97-AF65-F5344CB8AC3E}">
        <p14:creationId xmlns:p14="http://schemas.microsoft.com/office/powerpoint/2010/main" val="262826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D633-00C6-44F3-A53B-9E249473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680" y="246841"/>
            <a:ext cx="6795977" cy="60834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C00000"/>
                </a:solidFill>
                <a:latin typeface="Candara" panose="020E0502030303020204" pitchFamily="34" charset="0"/>
              </a:rPr>
              <a:t>Discounted Cumulative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6759-D547-47AF-AED0-762702ED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545" y="1836256"/>
            <a:ext cx="10515600" cy="3561786"/>
          </a:xfrm>
        </p:spPr>
        <p:txBody>
          <a:bodyPr>
            <a:noAutofit/>
          </a:bodyPr>
          <a:lstStyle/>
          <a:p>
            <a:pPr marL="446088" indent="-446088">
              <a:lnSpc>
                <a:spcPct val="1500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Uses graded relevance as a measure of usefulness, or gain, from examining a document</a:t>
            </a:r>
          </a:p>
          <a:p>
            <a:pPr marL="446088" indent="-446088">
              <a:lnSpc>
                <a:spcPct val="1500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Gain is accumulated starting at the top of the ranking and may be reduced, or discounted, at lower ranks</a:t>
            </a:r>
          </a:p>
          <a:p>
            <a:pPr marL="446088" indent="-446088">
              <a:lnSpc>
                <a:spcPct val="1500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Typical discount is 1/log (rank)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469C53-A427-4237-8674-542A8259DF83}"/>
              </a:ext>
            </a:extLst>
          </p:cNvPr>
          <p:cNvCxnSpPr>
            <a:cxnSpLocks/>
          </p:cNvCxnSpPr>
          <p:nvPr/>
        </p:nvCxnSpPr>
        <p:spPr>
          <a:xfrm flipV="1">
            <a:off x="88900" y="987770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8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D3E3CF-B7EE-4466-87E4-DE35C2EF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680" y="246841"/>
            <a:ext cx="6795977" cy="60834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C00000"/>
                </a:solidFill>
                <a:latin typeface="Candara" panose="020E0502030303020204" pitchFamily="34" charset="0"/>
              </a:rPr>
              <a:t>Discounted Cumulative Gain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296223-7E9F-47F4-9271-EB5A61081C30}"/>
              </a:ext>
            </a:extLst>
          </p:cNvPr>
          <p:cNvCxnSpPr>
            <a:cxnSpLocks/>
          </p:cNvCxnSpPr>
          <p:nvPr/>
        </p:nvCxnSpPr>
        <p:spPr>
          <a:xfrm flipV="1">
            <a:off x="88900" y="987770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4DD7A31-E6D6-41F8-A92A-92DEB260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72" y="2675273"/>
            <a:ext cx="6312282" cy="944277"/>
          </a:xfrm>
          <a:prstGeom prst="rect">
            <a:avLst/>
          </a:prstGeom>
        </p:spPr>
      </p:pic>
      <p:sp>
        <p:nvSpPr>
          <p:cNvPr id="10" name="AutoShape 2" descr="p">
            <a:extLst>
              <a:ext uri="{FF2B5EF4-FFF2-40B4-BE49-F238E27FC236}">
                <a16:creationId xmlns:a16="http://schemas.microsoft.com/office/drawing/2014/main" id="{51DE1ED1-B69F-4A91-B01B-96E8CE699E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2758" y="15780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EF2AA3-95D2-4A51-97A1-884DD8B3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72" y="4066424"/>
            <a:ext cx="3675935" cy="1050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1EABA-017F-417D-B4CB-1BC33E946E9F}"/>
              </a:ext>
            </a:extLst>
          </p:cNvPr>
          <p:cNvSpPr txBox="1"/>
          <p:nvPr/>
        </p:nvSpPr>
        <p:spPr>
          <a:xfrm>
            <a:off x="1779095" y="1766735"/>
            <a:ext cx="589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Discounted Gain can be computed using </a:t>
            </a:r>
            <a:endParaRPr lang="en-IN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44A67F2-B36C-4564-88E2-933D64E19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38184"/>
              </p:ext>
            </p:extLst>
          </p:nvPr>
        </p:nvGraphicFramePr>
        <p:xfrm>
          <a:off x="1382234" y="1547697"/>
          <a:ext cx="3196855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6367">
                  <a:extLst>
                    <a:ext uri="{9D8B030D-6E8A-4147-A177-3AD203B41FA5}">
                      <a16:colId xmlns:a16="http://schemas.microsoft.com/office/drawing/2014/main" val="978850015"/>
                    </a:ext>
                  </a:extLst>
                </a:gridCol>
                <a:gridCol w="1630488">
                  <a:extLst>
                    <a:ext uri="{9D8B030D-6E8A-4147-A177-3AD203B41FA5}">
                      <a16:colId xmlns:a16="http://schemas.microsoft.com/office/drawing/2014/main" val="2969415959"/>
                    </a:ext>
                  </a:extLst>
                </a:gridCol>
              </a:tblGrid>
              <a:tr h="426222">
                <a:tc>
                  <a:txBody>
                    <a:bodyPr/>
                    <a:lstStyle/>
                    <a:p>
                      <a:r>
                        <a:rPr lang="en-IN" sz="2400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Relevance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17135"/>
                  </a:ext>
                </a:extLst>
              </a:tr>
              <a:tr h="48305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93481"/>
                  </a:ext>
                </a:extLst>
              </a:tr>
              <a:tr h="48305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30592"/>
                  </a:ext>
                </a:extLst>
              </a:tr>
              <a:tr h="48305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608862"/>
                  </a:ext>
                </a:extLst>
              </a:tr>
              <a:tr h="48305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43261"/>
                  </a:ext>
                </a:extLst>
              </a:tr>
              <a:tr h="48305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29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AE7BDF3-35F8-4509-9CBD-A58B4A0770CF}"/>
              </a:ext>
            </a:extLst>
          </p:cNvPr>
          <p:cNvSpPr txBox="1"/>
          <p:nvPr/>
        </p:nvSpPr>
        <p:spPr>
          <a:xfrm>
            <a:off x="5326912" y="1897630"/>
            <a:ext cx="429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andara" panose="020E0502030303020204" pitchFamily="34" charset="0"/>
              </a:rPr>
              <a:t>Gain </a:t>
            </a:r>
            <a:r>
              <a:rPr lang="en-IN" sz="2800" dirty="0">
                <a:latin typeface="Candara" panose="020E0502030303020204" pitchFamily="34" charset="0"/>
              </a:rPr>
              <a:t> :  3 ,   4 ,   2 ,   5 , 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0BA94-B723-40E2-9DDC-CF73E67E8877}"/>
              </a:ext>
            </a:extLst>
          </p:cNvPr>
          <p:cNvSpPr txBox="1"/>
          <p:nvPr/>
        </p:nvSpPr>
        <p:spPr>
          <a:xfrm>
            <a:off x="5326912" y="2805306"/>
            <a:ext cx="5124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andara" panose="020E0502030303020204" pitchFamily="34" charset="0"/>
              </a:rPr>
              <a:t>Cumulative Gain </a:t>
            </a:r>
            <a:r>
              <a:rPr lang="en-IN" sz="2800" dirty="0">
                <a:latin typeface="Candara" panose="020E0502030303020204" pitchFamily="34" charset="0"/>
              </a:rPr>
              <a:t>= 3+4+2+5+1 =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EF073-FD6A-4107-A5B2-E36BED3D8022}"/>
              </a:ext>
            </a:extLst>
          </p:cNvPr>
          <p:cNvSpPr txBox="1"/>
          <p:nvPr/>
        </p:nvSpPr>
        <p:spPr>
          <a:xfrm>
            <a:off x="4359346" y="4750810"/>
            <a:ext cx="405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Candara" panose="020E0502030303020204" pitchFamily="34" charset="0"/>
              </a:rPr>
              <a:t>Discounted Cumulative Gain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F46797-939C-4A1D-B11A-A4C797E5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96" y="5114862"/>
            <a:ext cx="3086601" cy="109490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A896A15-FE71-4EA2-A0AF-D377F4C7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680" y="246841"/>
            <a:ext cx="6795977" cy="60834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C00000"/>
                </a:solidFill>
                <a:latin typeface="Candara" panose="020E0502030303020204" pitchFamily="34" charset="0"/>
              </a:rPr>
              <a:t>Discounted Cumulative Gain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4CFBA7-8E74-42DF-BEE8-34CA07994B79}"/>
              </a:ext>
            </a:extLst>
          </p:cNvPr>
          <p:cNvCxnSpPr>
            <a:cxnSpLocks/>
          </p:cNvCxnSpPr>
          <p:nvPr/>
        </p:nvCxnSpPr>
        <p:spPr>
          <a:xfrm flipV="1">
            <a:off x="162949" y="987770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517CD-586A-4366-AF9C-1E74E2F7BFF3}"/>
                  </a:ext>
                </a:extLst>
              </p:cNvPr>
              <p:cNvSpPr txBox="1"/>
              <p:nvPr/>
            </p:nvSpPr>
            <p:spPr>
              <a:xfrm>
                <a:off x="5029197" y="5269975"/>
                <a:ext cx="6124356" cy="784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r>
                      <a:rPr lang="en-IN" sz="28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  <m:r>
                      <a:rPr lang="en-IN" sz="2800" i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den>
                    </m:f>
                    <m:r>
                      <a:rPr lang="en-IN" sz="28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func>
                      </m:den>
                    </m:f>
                    <m:r>
                      <a:rPr lang="en-IN" sz="28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func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517CD-586A-4366-AF9C-1E74E2F7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7" y="5269975"/>
                <a:ext cx="6124356" cy="784681"/>
              </a:xfrm>
              <a:prstGeom prst="rect">
                <a:avLst/>
              </a:prstGeom>
              <a:blipFill>
                <a:blip r:embed="rId3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E993317-7C18-4B17-9DC1-8371E6C1CF4B}"/>
              </a:ext>
            </a:extLst>
          </p:cNvPr>
          <p:cNvSpPr txBox="1"/>
          <p:nvPr/>
        </p:nvSpPr>
        <p:spPr>
          <a:xfrm>
            <a:off x="1656490" y="926848"/>
            <a:ext cx="264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Algorithm 1</a:t>
            </a:r>
            <a:endParaRPr lang="en-IN" sz="3200" dirty="0"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5BF18-DE7E-41CE-9A89-DF37F4871C48}"/>
              </a:ext>
            </a:extLst>
          </p:cNvPr>
          <p:cNvSpPr txBox="1"/>
          <p:nvPr/>
        </p:nvSpPr>
        <p:spPr>
          <a:xfrm>
            <a:off x="5029197" y="6209771"/>
            <a:ext cx="121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9.064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68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  <p:bldP spid="13" grpId="0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AF19FB86-14FC-49FA-A164-114EFC122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83505"/>
              </p:ext>
            </p:extLst>
          </p:nvPr>
        </p:nvGraphicFramePr>
        <p:xfrm>
          <a:off x="1107976" y="1654574"/>
          <a:ext cx="3196855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6367">
                  <a:extLst>
                    <a:ext uri="{9D8B030D-6E8A-4147-A177-3AD203B41FA5}">
                      <a16:colId xmlns:a16="http://schemas.microsoft.com/office/drawing/2014/main" val="978850015"/>
                    </a:ext>
                  </a:extLst>
                </a:gridCol>
                <a:gridCol w="1630488">
                  <a:extLst>
                    <a:ext uri="{9D8B030D-6E8A-4147-A177-3AD203B41FA5}">
                      <a16:colId xmlns:a16="http://schemas.microsoft.com/office/drawing/2014/main" val="2969415959"/>
                    </a:ext>
                  </a:extLst>
                </a:gridCol>
              </a:tblGrid>
              <a:tr h="426222">
                <a:tc>
                  <a:txBody>
                    <a:bodyPr/>
                    <a:lstStyle/>
                    <a:p>
                      <a:r>
                        <a:rPr lang="en-IN" sz="2400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Relevance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17135"/>
                  </a:ext>
                </a:extLst>
              </a:tr>
              <a:tr h="48305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93481"/>
                  </a:ext>
                </a:extLst>
              </a:tr>
              <a:tr h="48305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30592"/>
                  </a:ext>
                </a:extLst>
              </a:tr>
              <a:tr h="48305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608862"/>
                  </a:ext>
                </a:extLst>
              </a:tr>
              <a:tr h="48305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43261"/>
                  </a:ext>
                </a:extLst>
              </a:tr>
              <a:tr h="48305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299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C8A77C-C6A2-491D-B1B0-CE039A17AB02}"/>
              </a:ext>
            </a:extLst>
          </p:cNvPr>
          <p:cNvSpPr txBox="1"/>
          <p:nvPr/>
        </p:nvSpPr>
        <p:spPr>
          <a:xfrm>
            <a:off x="5326912" y="1897630"/>
            <a:ext cx="429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andara" panose="020E0502030303020204" pitchFamily="34" charset="0"/>
              </a:rPr>
              <a:t>Gain </a:t>
            </a:r>
            <a:r>
              <a:rPr lang="en-IN" sz="2800" dirty="0">
                <a:latin typeface="Candara" panose="020E0502030303020204" pitchFamily="34" charset="0"/>
              </a:rPr>
              <a:t> :  1 ,  5 ,   2 ,  4 ,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4CB45-0A3D-4D42-8347-FA7CB009A92A}"/>
              </a:ext>
            </a:extLst>
          </p:cNvPr>
          <p:cNvSpPr txBox="1"/>
          <p:nvPr/>
        </p:nvSpPr>
        <p:spPr>
          <a:xfrm>
            <a:off x="5075900" y="2801000"/>
            <a:ext cx="5124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andara" panose="020E0502030303020204" pitchFamily="34" charset="0"/>
              </a:rPr>
              <a:t>Cumulative Gain </a:t>
            </a:r>
            <a:r>
              <a:rPr lang="en-IN" sz="2800" dirty="0">
                <a:latin typeface="Candara" panose="020E0502030303020204" pitchFamily="34" charset="0"/>
              </a:rPr>
              <a:t>= 1+5+2+4+3 =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4F0B2-0EB9-4BD0-A74B-05DFFE15EA43}"/>
              </a:ext>
            </a:extLst>
          </p:cNvPr>
          <p:cNvSpPr txBox="1"/>
          <p:nvPr/>
        </p:nvSpPr>
        <p:spPr>
          <a:xfrm>
            <a:off x="4646216" y="4499921"/>
            <a:ext cx="405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Candara" panose="020E0502030303020204" pitchFamily="34" charset="0"/>
              </a:rPr>
              <a:t>Discounted Cumulative Gain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16840-46E8-47DA-B219-D58527E4DC4E}"/>
              </a:ext>
            </a:extLst>
          </p:cNvPr>
          <p:cNvSpPr txBox="1"/>
          <p:nvPr/>
        </p:nvSpPr>
        <p:spPr>
          <a:xfrm>
            <a:off x="1656490" y="926848"/>
            <a:ext cx="264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Algorithm 2</a:t>
            </a:r>
            <a:endParaRPr lang="en-IN" sz="3200" dirty="0">
              <a:latin typeface="Candara" panose="020E05020303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0F2CCA-FDD6-4ADE-BAD6-E8CD65E6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96" y="5114862"/>
            <a:ext cx="3086601" cy="1094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72482-91B1-4581-99BC-8ED98DBA3CAF}"/>
                  </a:ext>
                </a:extLst>
              </p:cNvPr>
              <p:cNvSpPr txBox="1"/>
              <p:nvPr/>
            </p:nvSpPr>
            <p:spPr>
              <a:xfrm>
                <a:off x="5029197" y="5269975"/>
                <a:ext cx="6124356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r>
                      <a:rPr lang="en-IN" sz="28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  <m:r>
                      <a:rPr lang="en-IN" sz="2800" i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den>
                    </m:f>
                    <m:r>
                      <a:rPr lang="en-IN" sz="28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func>
                      </m:den>
                    </m:f>
                    <m:r>
                      <a:rPr lang="en-IN" sz="28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func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72482-91B1-4581-99BC-8ED98DBA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7" y="5269975"/>
                <a:ext cx="6124356" cy="764825"/>
              </a:xfrm>
              <a:prstGeom prst="rect">
                <a:avLst/>
              </a:prstGeom>
              <a:blipFill>
                <a:blip r:embed="rId3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AEB627F-0209-4548-8BFF-9AFE9FA2F01A}"/>
              </a:ext>
            </a:extLst>
          </p:cNvPr>
          <p:cNvSpPr txBox="1"/>
          <p:nvPr/>
        </p:nvSpPr>
        <p:spPr>
          <a:xfrm>
            <a:off x="5029197" y="6209771"/>
            <a:ext cx="131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8.094</a:t>
            </a:r>
            <a:endParaRPr lang="en-IN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F68345-F7AB-4EB6-B869-8B21C854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680" y="246841"/>
            <a:ext cx="6795977" cy="60834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C00000"/>
                </a:solidFill>
                <a:latin typeface="Candara" panose="020E0502030303020204" pitchFamily="34" charset="0"/>
              </a:rPr>
              <a:t>Discounted Cumulative Gain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99287B-011E-4E15-A837-E66B57F61007}"/>
              </a:ext>
            </a:extLst>
          </p:cNvPr>
          <p:cNvCxnSpPr>
            <a:cxnSpLocks/>
          </p:cNvCxnSpPr>
          <p:nvPr/>
        </p:nvCxnSpPr>
        <p:spPr>
          <a:xfrm flipV="1">
            <a:off x="162949" y="987770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2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C98D836A-3D95-4652-9A60-33ACE8F94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72495"/>
              </p:ext>
            </p:extLst>
          </p:nvPr>
        </p:nvGraphicFramePr>
        <p:xfrm>
          <a:off x="726825" y="1904999"/>
          <a:ext cx="3239119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077">
                  <a:extLst>
                    <a:ext uri="{9D8B030D-6E8A-4147-A177-3AD203B41FA5}">
                      <a16:colId xmlns:a16="http://schemas.microsoft.com/office/drawing/2014/main" val="978850015"/>
                    </a:ext>
                  </a:extLst>
                </a:gridCol>
                <a:gridCol w="1652042">
                  <a:extLst>
                    <a:ext uri="{9D8B030D-6E8A-4147-A177-3AD203B41FA5}">
                      <a16:colId xmlns:a16="http://schemas.microsoft.com/office/drawing/2014/main" val="2969415959"/>
                    </a:ext>
                  </a:extLst>
                </a:gridCol>
              </a:tblGrid>
              <a:tr h="440817">
                <a:tc>
                  <a:txBody>
                    <a:bodyPr/>
                    <a:lstStyle/>
                    <a:p>
                      <a:r>
                        <a:rPr lang="en-IN" sz="2400" dirty="0"/>
                        <a:t>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Relevance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17135"/>
                  </a:ext>
                </a:extLst>
              </a:tr>
              <a:tr h="49959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93481"/>
                  </a:ext>
                </a:extLst>
              </a:tr>
              <a:tr h="49959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30592"/>
                  </a:ext>
                </a:extLst>
              </a:tr>
              <a:tr h="49959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608862"/>
                  </a:ext>
                </a:extLst>
              </a:tr>
              <a:tr h="49959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43261"/>
                  </a:ext>
                </a:extLst>
              </a:tr>
              <a:tr h="49959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299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C0178-E144-42AC-9513-85FB32DC761E}"/>
              </a:ext>
            </a:extLst>
          </p:cNvPr>
          <p:cNvSpPr txBox="1"/>
          <p:nvPr/>
        </p:nvSpPr>
        <p:spPr>
          <a:xfrm>
            <a:off x="1021806" y="1280527"/>
            <a:ext cx="261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Ideal ranking</a:t>
            </a:r>
            <a:endParaRPr lang="en-IN" sz="2400" dirty="0"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4F25E-E80D-4544-BAF0-76B3C8FC45EC}"/>
              </a:ext>
            </a:extLst>
          </p:cNvPr>
          <p:cNvSpPr txBox="1"/>
          <p:nvPr/>
        </p:nvSpPr>
        <p:spPr>
          <a:xfrm>
            <a:off x="4518455" y="1561104"/>
            <a:ext cx="5124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andara" panose="020E0502030303020204" pitchFamily="34" charset="0"/>
              </a:rPr>
              <a:t>Cumulative Gain </a:t>
            </a:r>
            <a:r>
              <a:rPr lang="en-IN" sz="2800" dirty="0">
                <a:latin typeface="Candara" panose="020E0502030303020204" pitchFamily="34" charset="0"/>
              </a:rPr>
              <a:t>= 5+4+3+2+1 = 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6C978-8E73-4256-A75F-48E7829987CD}"/>
              </a:ext>
            </a:extLst>
          </p:cNvPr>
          <p:cNvSpPr txBox="1"/>
          <p:nvPr/>
        </p:nvSpPr>
        <p:spPr>
          <a:xfrm>
            <a:off x="4518455" y="2202749"/>
            <a:ext cx="47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Candara" panose="020E0502030303020204" pitchFamily="34" charset="0"/>
              </a:rPr>
              <a:t>Ideal Discounted Cumulative Gain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4EBEA2-F2C1-4A5F-A9B2-8CBDD2BB0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78" y="2551458"/>
            <a:ext cx="2586873" cy="1332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766765-8BD4-4239-BC2D-6A57249B4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98" y="2934590"/>
            <a:ext cx="1409580" cy="566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A7451D-FE15-4972-ACDE-B167764B0EC8}"/>
                  </a:ext>
                </a:extLst>
              </p:cNvPr>
              <p:cNvSpPr txBox="1"/>
              <p:nvPr/>
            </p:nvSpPr>
            <p:spPr>
              <a:xfrm>
                <a:off x="1021806" y="5856037"/>
                <a:ext cx="4047792" cy="722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𝑛𝐷𝐶𝐺</m:t>
                          </m:r>
                        </m:e>
                        <m:sub>
                          <m:r>
                            <a:rPr lang="en-IN" sz="2000" i="0">
                              <a:latin typeface="Cambria Math" panose="02040503050406030204" pitchFamily="18" charset="0"/>
                            </a:rPr>
                            <m:t>5 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IN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IN" sz="20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IN" sz="20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IN" sz="2000" i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A7451D-FE15-4972-ACDE-B167764B0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06" y="5856037"/>
                <a:ext cx="4047792" cy="722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308D1D-D3F4-49C5-B896-1D1654851581}"/>
                  </a:ext>
                </a:extLst>
              </p:cNvPr>
              <p:cNvSpPr txBox="1"/>
              <p:nvPr/>
            </p:nvSpPr>
            <p:spPr>
              <a:xfrm>
                <a:off x="4518456" y="4040993"/>
                <a:ext cx="7147738" cy="858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𝐷𝐶𝐺</m:t>
                          </m:r>
                        </m:e>
                        <m: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5 </m:t>
                          </m:r>
                        </m:sub>
                      </m:sSub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IN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IN" sz="2400" i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  <m:r>
                        <a:rPr lang="en-IN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IN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308D1D-D3F4-49C5-B896-1D165485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456" y="4040993"/>
                <a:ext cx="7147738" cy="858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059B0858-2760-494C-ABE0-B6B085DC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61" y="264239"/>
            <a:ext cx="8253525" cy="60834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C00000"/>
                </a:solidFill>
                <a:latin typeface="Candara" panose="020E0502030303020204" pitchFamily="34" charset="0"/>
              </a:rPr>
              <a:t>Normalized Discounted Cumulative Gain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8B844C-9866-4FF1-BD5F-D13B1A96A392}"/>
              </a:ext>
            </a:extLst>
          </p:cNvPr>
          <p:cNvCxnSpPr>
            <a:cxnSpLocks/>
          </p:cNvCxnSpPr>
          <p:nvPr/>
        </p:nvCxnSpPr>
        <p:spPr>
          <a:xfrm flipV="1">
            <a:off x="88900" y="987770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96CCE3F5-BB42-42A8-8103-1C101FCE885A}"/>
              </a:ext>
            </a:extLst>
          </p:cNvPr>
          <p:cNvSpPr txBox="1">
            <a:spLocks/>
          </p:cNvSpPr>
          <p:nvPr/>
        </p:nvSpPr>
        <p:spPr>
          <a:xfrm>
            <a:off x="1372485" y="5337117"/>
            <a:ext cx="6857115" cy="608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C00000"/>
                </a:solidFill>
                <a:latin typeface="Candara" panose="020E0502030303020204" pitchFamily="34" charset="0"/>
              </a:rPr>
              <a:t>Normalized Discounted Cumulative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2D4651-198F-4CB8-89D0-D5E4813A5411}"/>
              </a:ext>
            </a:extLst>
          </p:cNvPr>
          <p:cNvSpPr txBox="1"/>
          <p:nvPr/>
        </p:nvSpPr>
        <p:spPr>
          <a:xfrm>
            <a:off x="8407143" y="5029519"/>
            <a:ext cx="131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10.272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9F170-4984-48D9-B766-FDBCBCEE5AC8}"/>
              </a:ext>
            </a:extLst>
          </p:cNvPr>
          <p:cNvSpPr txBox="1"/>
          <p:nvPr/>
        </p:nvSpPr>
        <p:spPr>
          <a:xfrm>
            <a:off x="4945487" y="5984309"/>
            <a:ext cx="131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0.882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959A6-4896-4135-8B13-6A609029EB7B}"/>
                  </a:ext>
                </a:extLst>
              </p:cNvPr>
              <p:cNvSpPr txBox="1"/>
              <p:nvPr/>
            </p:nvSpPr>
            <p:spPr>
              <a:xfrm>
                <a:off x="6418380" y="5855798"/>
                <a:ext cx="3977525" cy="722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𝑛𝐷𝐶𝐺</m:t>
                          </m:r>
                        </m:e>
                        <m:sub>
                          <m:r>
                            <a:rPr lang="en-IN" sz="2000" i="0">
                              <a:latin typeface="Cambria Math" panose="02040503050406030204" pitchFamily="18" charset="0"/>
                            </a:rPr>
                            <m:t>5 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n-IN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IN" sz="20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IN" sz="20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IN" sz="2000" i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959A6-4896-4135-8B13-6A609029E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0" y="5855798"/>
                <a:ext cx="3977525" cy="722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31AFB1-9588-44B2-948C-458473DAB9F1}"/>
              </a:ext>
            </a:extLst>
          </p:cNvPr>
          <p:cNvSpPr txBox="1"/>
          <p:nvPr/>
        </p:nvSpPr>
        <p:spPr>
          <a:xfrm>
            <a:off x="10273420" y="5963044"/>
            <a:ext cx="131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0.787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82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0" grpId="0"/>
      <p:bldP spid="22" grpId="0"/>
      <p:bldP spid="23" grpId="0"/>
      <p:bldP spid="13" grpId="0"/>
      <p:bldP spid="13" grpId="1"/>
      <p:bldP spid="2" grpId="0"/>
      <p:bldP spid="3" grpId="0"/>
      <p:bldP spid="17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219" y="111642"/>
            <a:ext cx="30480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5126" y="1108713"/>
            <a:ext cx="7921255" cy="519639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The table shows how two human judges assigned documents to the class </a:t>
            </a:r>
          </a:p>
          <a:p>
            <a:pPr>
              <a:buNone/>
            </a:pPr>
            <a:r>
              <a:rPr lang="en-US" dirty="0"/>
              <a:t>     “English” (0 = is not written in English</a:t>
            </a:r>
          </a:p>
          <a:p>
            <a:pPr>
              <a:buNone/>
            </a:pPr>
            <a:r>
              <a:rPr lang="en-US" dirty="0"/>
              <a:t>                        1 = is written in English). 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docID</a:t>
            </a:r>
            <a:r>
              <a:rPr lang="en-US" dirty="0">
                <a:solidFill>
                  <a:srgbClr val="FF0000"/>
                </a:solidFill>
              </a:rPr>
              <a:t>     1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3   4  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b="1" dirty="0">
                <a:solidFill>
                  <a:srgbClr val="00B050"/>
                </a:solidFill>
              </a:rPr>
              <a:t>6   7   8   </a:t>
            </a:r>
            <a:r>
              <a:rPr lang="en-US" dirty="0">
                <a:solidFill>
                  <a:srgbClr val="FF0000"/>
                </a:solidFill>
              </a:rPr>
              <a:t>9  10  11  12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</a:rPr>
              <a:t>    Judge1   0   0   1   1   1   1   1   1   0    0    1   0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</a:rPr>
              <a:t>    Judge2   0   0   1   1   0   0   0   0   1    1    1   0</a:t>
            </a:r>
          </a:p>
          <a:p>
            <a:pPr>
              <a:buNone/>
            </a:pPr>
            <a:endParaRPr lang="en-US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dirty="0"/>
              <a:t>    Let us assume that you’ve written a classifier that assigns the documents </a:t>
            </a:r>
            <a:r>
              <a:rPr lang="en-US" b="1" dirty="0">
                <a:solidFill>
                  <a:srgbClr val="00B050"/>
                </a:solidFill>
              </a:rPr>
              <a:t>{2, 5, 6, 7, 8} </a:t>
            </a:r>
            <a:r>
              <a:rPr lang="en-US" dirty="0"/>
              <a:t>to “English”.</a:t>
            </a:r>
            <a:endParaRPr lang="en-US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  Precision  =   0/5              Recall = 0/3 (both agree)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Precision =    4/5              Recall = 4/9  (either agree)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3300BE-BD21-419B-9335-CC362ECBFC39}"/>
              </a:ext>
            </a:extLst>
          </p:cNvPr>
          <p:cNvCxnSpPr>
            <a:cxnSpLocks/>
          </p:cNvCxnSpPr>
          <p:nvPr/>
        </p:nvCxnSpPr>
        <p:spPr>
          <a:xfrm flipV="1">
            <a:off x="227125" y="743213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BAD3-3D14-4CB3-8C70-589E3BC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317" y="150841"/>
            <a:ext cx="4749153" cy="80769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ndara" panose="020E0502030303020204" pitchFamily="34" charset="0"/>
              </a:rPr>
              <a:t>Ranked Evaluation</a:t>
            </a:r>
            <a:endParaRPr lang="en-IN" dirty="0"/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2AF45046-4A3A-4EBF-8B38-C2F98CA45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516652"/>
              </p:ext>
            </p:extLst>
          </p:nvPr>
        </p:nvGraphicFramePr>
        <p:xfrm>
          <a:off x="1492291" y="1860883"/>
          <a:ext cx="2066773" cy="40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Worksheet" r:id="rId3" imgW="2241000" imgH="4872600" progId="Excel.Sheet.8">
                  <p:embed/>
                </p:oleObj>
              </mc:Choice>
              <mc:Fallback>
                <p:oleObj name="Worksheet" r:id="rId3" imgW="2241000" imgH="4872600" progId="Excel.Sheet.8">
                  <p:embed/>
                  <p:pic>
                    <p:nvPicPr>
                      <p:cNvPr id="348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91" y="1860883"/>
                        <a:ext cx="2066773" cy="407308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870A53E-C79B-49E4-BD57-57949F218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651" y="1696060"/>
            <a:ext cx="2297677" cy="4414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3C2C5F-C207-480E-AE29-EA15D151E3BA}"/>
              </a:ext>
            </a:extLst>
          </p:cNvPr>
          <p:cNvSpPr txBox="1"/>
          <p:nvPr/>
        </p:nvSpPr>
        <p:spPr>
          <a:xfrm>
            <a:off x="3587502" y="4283424"/>
            <a:ext cx="21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= 5/14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C5A54-F6E6-499B-B386-1D9BA1EFFBB3}"/>
              </a:ext>
            </a:extLst>
          </p:cNvPr>
          <p:cNvSpPr txBox="1"/>
          <p:nvPr/>
        </p:nvSpPr>
        <p:spPr>
          <a:xfrm>
            <a:off x="3587502" y="2096960"/>
            <a:ext cx="311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zh-TW" sz="1800" dirty="0">
                <a:solidFill>
                  <a:srgbClr val="FF5050"/>
                </a:solidFill>
                <a:ea typeface="PMingLiU" pitchFamily="18" charset="-120"/>
              </a:rPr>
              <a:t>Let total # of relevant docs =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EF576-91D9-4D22-95A3-9EA05768CDEF}"/>
              </a:ext>
            </a:extLst>
          </p:cNvPr>
          <p:cNvSpPr txBox="1"/>
          <p:nvPr/>
        </p:nvSpPr>
        <p:spPr>
          <a:xfrm>
            <a:off x="3697452" y="4761040"/>
            <a:ext cx="21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Recall= 5/6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AB3CF-21A9-458A-AEE2-0C20E17ADB5F}"/>
              </a:ext>
            </a:extLst>
          </p:cNvPr>
          <p:cNvSpPr txBox="1"/>
          <p:nvPr/>
        </p:nvSpPr>
        <p:spPr>
          <a:xfrm>
            <a:off x="8948874" y="4207042"/>
            <a:ext cx="21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= 5/14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02AB1-FB42-4AC5-A988-A37BD8AABD1B}"/>
              </a:ext>
            </a:extLst>
          </p:cNvPr>
          <p:cNvSpPr txBox="1"/>
          <p:nvPr/>
        </p:nvSpPr>
        <p:spPr>
          <a:xfrm>
            <a:off x="8948874" y="4576374"/>
            <a:ext cx="21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Recall= 5/6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119A64-2A7E-4E83-B526-0574206EA05C}"/>
              </a:ext>
            </a:extLst>
          </p:cNvPr>
          <p:cNvCxnSpPr>
            <a:cxnSpLocks/>
          </p:cNvCxnSpPr>
          <p:nvPr/>
        </p:nvCxnSpPr>
        <p:spPr>
          <a:xfrm flipV="1">
            <a:off x="76200" y="1028700"/>
            <a:ext cx="12103100" cy="1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68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5FE1-40C1-43A6-A66C-C2E9CD70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19" y="224435"/>
            <a:ext cx="10313581" cy="910781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Kappa measure for inter-judge (dis)agreement</a:t>
            </a:r>
            <a:endParaRPr lang="en-IN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1850C-3564-46FD-97C8-3243324F8DA2}"/>
              </a:ext>
            </a:extLst>
          </p:cNvPr>
          <p:cNvSpPr txBox="1"/>
          <p:nvPr/>
        </p:nvSpPr>
        <p:spPr>
          <a:xfrm>
            <a:off x="1630326" y="1167115"/>
            <a:ext cx="9723474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ndara" panose="020E0502030303020204" pitchFamily="34" charset="0"/>
              </a:rPr>
              <a:t>Kappa measure</a:t>
            </a:r>
          </a:p>
          <a:p>
            <a:pPr marL="914400" lvl="1" indent="-457200" eaLnBrk="1" hangingPunct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ndara" panose="020E0502030303020204" pitchFamily="34" charset="0"/>
              </a:rPr>
              <a:t>Agreement measure among judges</a:t>
            </a:r>
          </a:p>
          <a:p>
            <a:pPr marL="914400" lvl="1" indent="-457200" eaLnBrk="1" hangingPunct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ndara" panose="020E0502030303020204" pitchFamily="34" charset="0"/>
              </a:rPr>
              <a:t>Designed for categorical judgments</a:t>
            </a:r>
          </a:p>
          <a:p>
            <a:pPr marL="914400" lvl="1" indent="-457200" eaLnBrk="1" hangingPunct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ndara" panose="020E0502030303020204" pitchFamily="34" charset="0"/>
              </a:rPr>
              <a:t>Corrects for chance agreement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ndara" panose="020E0502030303020204" pitchFamily="34" charset="0"/>
              </a:rPr>
              <a:t>Kappa = [ P(A) – P(E) ] / [ 1 – P(E) ]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ndara" panose="020E0502030303020204" pitchFamily="34" charset="0"/>
              </a:rPr>
              <a:t>P(A) – proportion of time judges agree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ndara" panose="020E0502030303020204" pitchFamily="34" charset="0"/>
              </a:rPr>
              <a:t>P(E) – what agreement would be by chance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ndara" panose="020E0502030303020204" pitchFamily="34" charset="0"/>
              </a:rPr>
              <a:t>Kappa = 0 for chance agreement, 1 for total agreement</a:t>
            </a:r>
            <a:r>
              <a:rPr lang="en-US" altLang="en-US" sz="2400" dirty="0"/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08A151-9584-46A4-8DF8-18EAAC770435}"/>
              </a:ext>
            </a:extLst>
          </p:cNvPr>
          <p:cNvCxnSpPr>
            <a:cxnSpLocks/>
          </p:cNvCxnSpPr>
          <p:nvPr/>
        </p:nvCxnSpPr>
        <p:spPr>
          <a:xfrm flipV="1">
            <a:off x="88900" y="1009036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73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B4DDE-1720-440C-B382-C49634654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05343"/>
              </p:ext>
            </p:extLst>
          </p:nvPr>
        </p:nvGraphicFramePr>
        <p:xfrm>
          <a:off x="706244" y="1776032"/>
          <a:ext cx="4256610" cy="242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766">
                  <a:extLst>
                    <a:ext uri="{9D8B030D-6E8A-4147-A177-3AD203B41FA5}">
                      <a16:colId xmlns:a16="http://schemas.microsoft.com/office/drawing/2014/main" val="3471948320"/>
                    </a:ext>
                  </a:extLst>
                </a:gridCol>
                <a:gridCol w="1351552">
                  <a:extLst>
                    <a:ext uri="{9D8B030D-6E8A-4147-A177-3AD203B41FA5}">
                      <a16:colId xmlns:a16="http://schemas.microsoft.com/office/drawing/2014/main" val="2195034784"/>
                    </a:ext>
                  </a:extLst>
                </a:gridCol>
                <a:gridCol w="1547292">
                  <a:extLst>
                    <a:ext uri="{9D8B030D-6E8A-4147-A177-3AD203B41FA5}">
                      <a16:colId xmlns:a16="http://schemas.microsoft.com/office/drawing/2014/main" val="2833734527"/>
                    </a:ext>
                  </a:extLst>
                </a:gridCol>
              </a:tblGrid>
              <a:tr h="892536">
                <a:tc>
                  <a:txBody>
                    <a:bodyPr/>
                    <a:lstStyle/>
                    <a:p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ndara" panose="020E0502030303020204" pitchFamily="34" charset="0"/>
                        </a:rPr>
                        <a:t>Relevant</a:t>
                      </a:r>
                    </a:p>
                    <a:p>
                      <a:endParaRPr lang="en-IN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Candara" panose="020E0502030303020204" pitchFamily="34" charset="0"/>
                        </a:rPr>
                        <a:t>Non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562680"/>
                  </a:ext>
                </a:extLst>
              </a:tr>
              <a:tr h="642856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Candara" panose="020E0502030303020204" pitchFamily="34" charset="0"/>
                        </a:rPr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CC"/>
                          </a:solidFill>
                          <a:latin typeface="Candara" panose="020E0502030303020204" pitchFamily="34" charset="0"/>
                        </a:rPr>
                        <a:t> 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  <a:latin typeface="Candara" panose="020E0502030303020204" pitchFamily="34" charset="0"/>
                        </a:rPr>
                        <a:t>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90554"/>
                  </a:ext>
                </a:extLst>
              </a:tr>
              <a:tr h="892536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Candara" panose="020E0502030303020204" pitchFamily="34" charset="0"/>
                        </a:rPr>
                        <a:t>Non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B050"/>
                          </a:solidFill>
                          <a:latin typeface="Candara" panose="020E0502030303020204" pitchFamily="34" charset="0"/>
                        </a:rPr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CC"/>
                          </a:solidFill>
                          <a:latin typeface="Candara" panose="020E0502030303020204" pitchFamily="34" charset="0"/>
                        </a:rPr>
                        <a:t>  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61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EF34F5-AC40-46BE-960A-8E72DA3A0119}"/>
              </a:ext>
            </a:extLst>
          </p:cNvPr>
          <p:cNvSpPr txBox="1"/>
          <p:nvPr/>
        </p:nvSpPr>
        <p:spPr>
          <a:xfrm>
            <a:off x="2085608" y="1166512"/>
            <a:ext cx="139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JUDGE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8DC0B-A85A-4A95-B0BE-268AD46404CB}"/>
              </a:ext>
            </a:extLst>
          </p:cNvPr>
          <p:cNvSpPr txBox="1"/>
          <p:nvPr/>
        </p:nvSpPr>
        <p:spPr>
          <a:xfrm rot="16200000">
            <a:off x="-304509" y="2848409"/>
            <a:ext cx="1417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JUDGE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3718E-28CF-4910-861C-9F7850773E92}"/>
              </a:ext>
            </a:extLst>
          </p:cNvPr>
          <p:cNvSpPr txBox="1"/>
          <p:nvPr/>
        </p:nvSpPr>
        <p:spPr>
          <a:xfrm>
            <a:off x="4872635" y="2634300"/>
            <a:ext cx="935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C00000"/>
                </a:solidFill>
                <a:latin typeface="Candara" panose="020E0502030303020204" pitchFamily="34" charset="0"/>
              </a:rPr>
              <a:t>320</a:t>
            </a:r>
          </a:p>
          <a:p>
            <a:pPr algn="ctr"/>
            <a:endParaRPr lang="en-IN" sz="2400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algn="ctr"/>
            <a:r>
              <a:rPr lang="en-IN" sz="2400" dirty="0">
                <a:solidFill>
                  <a:srgbClr val="C00000"/>
                </a:solidFill>
                <a:latin typeface="Candara" panose="020E0502030303020204" pitchFamily="34" charset="0"/>
              </a:rPr>
              <a:t>80</a:t>
            </a:r>
          </a:p>
          <a:p>
            <a:pPr algn="ctr"/>
            <a:endParaRPr lang="en-IN" sz="2400" dirty="0"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6CB8A-DC61-4E42-9583-1820BBB6495E}"/>
              </a:ext>
            </a:extLst>
          </p:cNvPr>
          <p:cNvSpPr txBox="1"/>
          <p:nvPr/>
        </p:nvSpPr>
        <p:spPr>
          <a:xfrm>
            <a:off x="2514712" y="4162471"/>
            <a:ext cx="351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Candara" panose="020E0502030303020204" pitchFamily="34" charset="0"/>
              </a:rPr>
              <a:t>310               90 </a:t>
            </a:r>
            <a:r>
              <a:rPr lang="en-IN" sz="2400" dirty="0">
                <a:latin typeface="Candara" panose="020E0502030303020204" pitchFamily="34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5915C-A57D-4965-8D37-7A71FD1AD886}"/>
              </a:ext>
            </a:extLst>
          </p:cNvPr>
          <p:cNvSpPr txBox="1"/>
          <p:nvPr/>
        </p:nvSpPr>
        <p:spPr>
          <a:xfrm>
            <a:off x="4891804" y="4120982"/>
            <a:ext cx="87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1F40B-B0C0-41E0-BF82-42608C02D6F8}"/>
              </a:ext>
            </a:extLst>
          </p:cNvPr>
          <p:cNvSpPr txBox="1"/>
          <p:nvPr/>
        </p:nvSpPr>
        <p:spPr>
          <a:xfrm>
            <a:off x="6239958" y="3281535"/>
            <a:ext cx="5542156" cy="4616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Candara" panose="020E0502030303020204" pitchFamily="34" charset="0"/>
              </a:rPr>
              <a:t>Kappa = (0.925 – 0.665)/(1-0.665) = 0.776</a:t>
            </a:r>
            <a:endParaRPr lang="en-US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18730-70A6-437D-A651-69124BCAF7AF}"/>
              </a:ext>
            </a:extLst>
          </p:cNvPr>
          <p:cNvSpPr txBox="1"/>
          <p:nvPr/>
        </p:nvSpPr>
        <p:spPr>
          <a:xfrm>
            <a:off x="6941447" y="1371521"/>
            <a:ext cx="3164945" cy="4616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Candara" panose="020E0502030303020204" pitchFamily="34" charset="0"/>
              </a:rPr>
              <a:t>P(A) = 370/400 = 0.925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B43D12-BC7D-42AF-A341-30A84EDBB974}"/>
              </a:ext>
            </a:extLst>
          </p:cNvPr>
          <p:cNvSpPr txBox="1"/>
          <p:nvPr/>
        </p:nvSpPr>
        <p:spPr>
          <a:xfrm>
            <a:off x="6239958" y="2113957"/>
            <a:ext cx="5422887" cy="830997"/>
          </a:xfrm>
          <a:prstGeom prst="rect">
            <a:avLst/>
          </a:prstGeom>
          <a:noFill/>
          <a:ln w="158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712788" indent="-712788" eaLnBrk="1" hangingPunct="1"/>
            <a:r>
              <a:rPr lang="en-US" altLang="en-US" sz="2400" dirty="0">
                <a:latin typeface="Candara" panose="020E0502030303020204" pitchFamily="34" charset="0"/>
              </a:rPr>
              <a:t>P(E) = ((320*310)+(80*90)) / (400*400)  = 0.665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9C309AF-B782-40B3-ADF1-8E9B507F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19" y="224435"/>
            <a:ext cx="10313581" cy="910781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Kappa measure for inter-judge (dis)agreement</a:t>
            </a:r>
            <a:endParaRPr lang="en-IN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900560-5F64-453B-A037-33C5EC68C775}"/>
              </a:ext>
            </a:extLst>
          </p:cNvPr>
          <p:cNvCxnSpPr>
            <a:cxnSpLocks/>
          </p:cNvCxnSpPr>
          <p:nvPr/>
        </p:nvCxnSpPr>
        <p:spPr>
          <a:xfrm flipV="1">
            <a:off x="88900" y="1009036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F6CA4ACD-6B01-404E-A4B2-A4201E87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546" y="4393303"/>
            <a:ext cx="3794745" cy="2345696"/>
          </a:xfrm>
          <a:prstGeom prst="rect">
            <a:avLst/>
          </a:prstGeom>
          <a:noFill/>
          <a:ln w="1905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81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CA26B2-BF41-4D09-A65D-41B407A939A1}"/>
              </a:ext>
            </a:extLst>
          </p:cNvPr>
          <p:cNvSpPr>
            <a:spLocks noGrp="1"/>
          </p:cNvSpPr>
          <p:nvPr/>
        </p:nvSpPr>
        <p:spPr>
          <a:xfrm>
            <a:off x="4182139" y="228389"/>
            <a:ext cx="2743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Candara" panose="020E0502030303020204" pitchFamily="34" charset="0"/>
              </a:rPr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07C09E-5DBF-4DEC-8996-516A92EFBDE4}"/>
              </a:ext>
            </a:extLst>
          </p:cNvPr>
          <p:cNvSpPr>
            <a:spLocks noGrp="1"/>
          </p:cNvSpPr>
          <p:nvPr/>
        </p:nvSpPr>
        <p:spPr>
          <a:xfrm>
            <a:off x="1714500" y="1360063"/>
            <a:ext cx="8152514" cy="4806821"/>
          </a:xfrm>
          <a:prstGeom prst="rect">
            <a:avLst/>
          </a:prstGeom>
          <a:ln w="25400">
            <a:solidFill>
              <a:srgbClr val="0000CC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457200">
              <a:buClr>
                <a:srgbClr val="C00000"/>
              </a:buClr>
              <a:buSzPct val="69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Metrics for unranked retrieval</a:t>
            </a:r>
          </a:p>
          <a:p>
            <a:pPr marL="989013" indent="-446088">
              <a:buClr>
                <a:srgbClr val="0000CC"/>
              </a:buClr>
              <a:buSzPct val="69000"/>
              <a:buFont typeface="Wingdings" panose="05000000000000000000" pitchFamily="2" charset="2"/>
              <a:buChar char="§"/>
            </a:pPr>
            <a:r>
              <a:rPr lang="en-IN" dirty="0" err="1">
                <a:latin typeface="Candara" panose="020E0502030303020204" pitchFamily="34" charset="0"/>
              </a:rPr>
              <a:t>Precision@k</a:t>
            </a:r>
            <a:endParaRPr lang="en-IN" dirty="0">
              <a:latin typeface="Candara" panose="020E0502030303020204" pitchFamily="34" charset="0"/>
            </a:endParaRPr>
          </a:p>
          <a:p>
            <a:pPr marL="989013" indent="-446088">
              <a:buClr>
                <a:srgbClr val="0000CC"/>
              </a:buClr>
              <a:buSzPct val="69000"/>
              <a:buFont typeface="Wingdings" panose="05000000000000000000" pitchFamily="2" charset="2"/>
              <a:buChar char="§"/>
            </a:pPr>
            <a:r>
              <a:rPr lang="en-IN" dirty="0" err="1">
                <a:latin typeface="Candara" panose="020E0502030303020204" pitchFamily="34" charset="0"/>
              </a:rPr>
              <a:t>Recall@k</a:t>
            </a:r>
            <a:endParaRPr lang="en-IN" dirty="0">
              <a:latin typeface="Candara" panose="020E0502030303020204" pitchFamily="34" charset="0"/>
            </a:endParaRPr>
          </a:p>
          <a:p>
            <a:pPr marL="989013" indent="-446088">
              <a:buClr>
                <a:srgbClr val="0000CC"/>
              </a:buClr>
              <a:buSzPct val="69000"/>
              <a:buFont typeface="Wingdings" panose="05000000000000000000" pitchFamily="2" charset="2"/>
              <a:buChar char="§"/>
            </a:pPr>
            <a:r>
              <a:rPr lang="en-IN" dirty="0" err="1">
                <a:latin typeface="Candara" panose="020E0502030303020204" pitchFamily="34" charset="0"/>
              </a:rPr>
              <a:t>Precision@R</a:t>
            </a:r>
            <a:endParaRPr lang="en-IN" dirty="0">
              <a:latin typeface="Candara" panose="020E0502030303020204" pitchFamily="34" charset="0"/>
            </a:endParaRPr>
          </a:p>
          <a:p>
            <a:pPr marL="989013" indent="-446088">
              <a:buClr>
                <a:srgbClr val="0000CC"/>
              </a:buClr>
              <a:buSzPct val="69000"/>
              <a:buFont typeface="Wingdings" panose="05000000000000000000" pitchFamily="2" charset="2"/>
              <a:buChar char="§"/>
            </a:pPr>
            <a:r>
              <a:rPr lang="en-IN" dirty="0">
                <a:latin typeface="Candara" panose="020E0502030303020204" pitchFamily="34" charset="0"/>
              </a:rPr>
              <a:t>PR Curve</a:t>
            </a:r>
          </a:p>
          <a:p>
            <a:pPr marL="989013" indent="-446088">
              <a:buClr>
                <a:srgbClr val="0000CC"/>
              </a:buClr>
              <a:buSzPct val="69000"/>
              <a:buFont typeface="Wingdings" panose="05000000000000000000" pitchFamily="2" charset="2"/>
              <a:buChar char="§"/>
            </a:pPr>
            <a:r>
              <a:rPr lang="en-IN" dirty="0">
                <a:latin typeface="Candara" panose="020E0502030303020204" pitchFamily="34" charset="0"/>
              </a:rPr>
              <a:t>Mean Average Precision</a:t>
            </a:r>
          </a:p>
          <a:p>
            <a:pPr marL="542925" indent="-457200">
              <a:buClr>
                <a:srgbClr val="C00000"/>
              </a:buClr>
              <a:buSzPct val="69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Metrics for non Binary/Graded Relevance</a:t>
            </a:r>
          </a:p>
          <a:p>
            <a:pPr marL="989013" indent="-446088">
              <a:buClr>
                <a:srgbClr val="0000CC"/>
              </a:buClr>
              <a:buSzPct val="69000"/>
              <a:buFont typeface="Wingdings" panose="05000000000000000000" pitchFamily="2" charset="2"/>
              <a:buChar char="§"/>
            </a:pPr>
            <a:r>
              <a:rPr lang="en-IN" dirty="0" err="1">
                <a:latin typeface="Candara" panose="020E0502030303020204" pitchFamily="34" charset="0"/>
              </a:rPr>
              <a:t>nDCG</a:t>
            </a:r>
            <a:endParaRPr lang="en-IN" dirty="0">
              <a:latin typeface="Candara" panose="020E0502030303020204" pitchFamily="34" charset="0"/>
            </a:endParaRPr>
          </a:p>
          <a:p>
            <a:pPr marL="542925" indent="-457200">
              <a:buClr>
                <a:srgbClr val="C00000"/>
              </a:buClr>
              <a:buSzPct val="69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Kappa Statistic</a:t>
            </a:r>
          </a:p>
          <a:p>
            <a:pPr marL="85725" indent="0">
              <a:buClr>
                <a:srgbClr val="0033CC"/>
              </a:buClr>
              <a:buSzPct val="77000"/>
              <a:buNone/>
            </a:pPr>
            <a:endParaRPr lang="en-IN" dirty="0">
              <a:latin typeface="Candara" panose="020E05020303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74A23C-C6F4-4DF2-96C2-FD7D7DE93516}"/>
              </a:ext>
            </a:extLst>
          </p:cNvPr>
          <p:cNvCxnSpPr>
            <a:cxnSpLocks/>
          </p:cNvCxnSpPr>
          <p:nvPr/>
        </p:nvCxnSpPr>
        <p:spPr>
          <a:xfrm flipV="1">
            <a:off x="88900" y="1009036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45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F20CE-ED71-413A-AF66-1D2524E6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64" y="2538030"/>
            <a:ext cx="8309596" cy="2405715"/>
          </a:xfrm>
          <a:prstGeom prst="rect">
            <a:avLst/>
          </a:prstGeom>
          <a:solidFill>
            <a:srgbClr val="17EE06"/>
          </a:solidFill>
          <a:ln w="19050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2E746-CC4B-4EFB-8BCC-11A12677F9DE}"/>
              </a:ext>
            </a:extLst>
          </p:cNvPr>
          <p:cNvSpPr txBox="1"/>
          <p:nvPr/>
        </p:nvSpPr>
        <p:spPr>
          <a:xfrm>
            <a:off x="748200" y="1150551"/>
            <a:ext cx="1063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CC"/>
                </a:solidFill>
                <a:latin typeface="Candara" panose="020E0502030303020204" pitchFamily="34" charset="0"/>
              </a:rPr>
              <a:t>Consider the following document collection with the relevance information for a query and answer the questions given below:</a:t>
            </a:r>
          </a:p>
          <a:p>
            <a:r>
              <a:rPr lang="en-IN" sz="2400" dirty="0">
                <a:solidFill>
                  <a:srgbClr val="0000CC"/>
                </a:solidFill>
                <a:latin typeface="Candara" panose="020E0502030303020204" pitchFamily="34" charset="0"/>
              </a:rPr>
              <a:t>              </a:t>
            </a:r>
            <a:r>
              <a:rPr lang="en-IN" sz="2000" dirty="0">
                <a:solidFill>
                  <a:srgbClr val="C00000"/>
                </a:solidFill>
                <a:latin typeface="Candara" panose="020E0502030303020204" pitchFamily="34" charset="0"/>
              </a:rPr>
              <a:t>Consider the grades  for </a:t>
            </a:r>
            <a:r>
              <a:rPr lang="en-IN" sz="2000" dirty="0" err="1">
                <a:solidFill>
                  <a:srgbClr val="C00000"/>
                </a:solidFill>
                <a:latin typeface="Candara" panose="020E0502030303020204" pitchFamily="34" charset="0"/>
              </a:rPr>
              <a:t>nDCG</a:t>
            </a:r>
            <a:r>
              <a:rPr lang="en-IN" sz="2000" dirty="0">
                <a:solidFill>
                  <a:srgbClr val="C00000"/>
                </a:solidFill>
                <a:latin typeface="Candara" panose="020E0502030303020204" pitchFamily="34" charset="0"/>
              </a:rPr>
              <a:t>    3: highly relevant;     2: relevant;    1 : non-relevant)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40833-E215-41C5-B735-315FFFB567EA}"/>
              </a:ext>
            </a:extLst>
          </p:cNvPr>
          <p:cNvSpPr txBox="1"/>
          <p:nvPr/>
        </p:nvSpPr>
        <p:spPr>
          <a:xfrm>
            <a:off x="1327634" y="5213021"/>
            <a:ext cx="9879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CC"/>
                </a:solidFill>
                <a:latin typeface="Candara" panose="020E0502030303020204" pitchFamily="34" charset="0"/>
              </a:rPr>
              <a:t>A1:   </a:t>
            </a:r>
            <a:r>
              <a:rPr lang="en-US" sz="2800" b="0" i="0" u="none" strike="noStrike" baseline="0" dirty="0">
                <a:solidFill>
                  <a:srgbClr val="C00000"/>
                </a:solidFill>
                <a:latin typeface="Candara" panose="020E0502030303020204" pitchFamily="34" charset="0"/>
              </a:rPr>
              <a:t>{ d2, d5, d6, d9, d10}           </a:t>
            </a:r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</a:rPr>
              <a:t>A2:</a:t>
            </a: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   {d3, d7, d8, d2, d9, d4, d5}</a:t>
            </a:r>
            <a:endParaRPr lang="en-IN" sz="2000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F6331-53DA-48FE-915D-FCA0AD780CC3}"/>
              </a:ext>
            </a:extLst>
          </p:cNvPr>
          <p:cNvSpPr txBox="1"/>
          <p:nvPr/>
        </p:nvSpPr>
        <p:spPr>
          <a:xfrm>
            <a:off x="557154" y="6066060"/>
            <a:ext cx="10823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CC"/>
                </a:solidFill>
                <a:latin typeface="Candara" panose="020E0502030303020204" pitchFamily="34" charset="0"/>
              </a:rPr>
              <a:t>Precision at rank 5 ;    Recall at rank 5 ;   </a:t>
            </a:r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A</a:t>
            </a:r>
            <a:r>
              <a:rPr lang="en-US" sz="2400" b="0" i="0" u="none" strike="noStrike" baseline="0" dirty="0">
                <a:solidFill>
                  <a:srgbClr val="0000CC"/>
                </a:solidFill>
                <a:latin typeface="Candara" panose="020E0502030303020204" pitchFamily="34" charset="0"/>
              </a:rPr>
              <a:t>verage precision ;    R-precision;   nDCG5</a:t>
            </a:r>
            <a:endParaRPr lang="en-IN" sz="2400" dirty="0">
              <a:solidFill>
                <a:srgbClr val="0000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05C54-21FB-4ABE-A329-D2159F43D230}"/>
              </a:ext>
            </a:extLst>
          </p:cNvPr>
          <p:cNvSpPr txBox="1"/>
          <p:nvPr/>
        </p:nvSpPr>
        <p:spPr>
          <a:xfrm>
            <a:off x="5016794" y="310067"/>
            <a:ext cx="215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ndara" panose="020E0502030303020204" pitchFamily="34" charset="0"/>
              </a:rPr>
              <a:t>Exercise 1</a:t>
            </a:r>
            <a:endParaRPr lang="en-IN" sz="36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BBE024-1093-494F-861D-F536CE37931B}"/>
              </a:ext>
            </a:extLst>
          </p:cNvPr>
          <p:cNvCxnSpPr>
            <a:cxnSpLocks/>
          </p:cNvCxnSpPr>
          <p:nvPr/>
        </p:nvCxnSpPr>
        <p:spPr>
          <a:xfrm flipV="1">
            <a:off x="131430" y="934608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C67C6-AA90-44D8-8571-DE25690D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328700"/>
            <a:ext cx="10115550" cy="36136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1EF5C-9912-4055-B448-E1316B7B937D}"/>
              </a:ext>
            </a:extLst>
          </p:cNvPr>
          <p:cNvSpPr txBox="1"/>
          <p:nvPr/>
        </p:nvSpPr>
        <p:spPr>
          <a:xfrm>
            <a:off x="4776676" y="254716"/>
            <a:ext cx="263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ndara" panose="020E0502030303020204" pitchFamily="34" charset="0"/>
              </a:rPr>
              <a:t>Exercise 2</a:t>
            </a:r>
            <a:endParaRPr lang="en-IN" sz="36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F282F9-F652-41BE-94FF-2CF68C3E4C42}"/>
              </a:ext>
            </a:extLst>
          </p:cNvPr>
          <p:cNvCxnSpPr>
            <a:cxnSpLocks/>
          </p:cNvCxnSpPr>
          <p:nvPr/>
        </p:nvCxnSpPr>
        <p:spPr>
          <a:xfrm flipV="1">
            <a:off x="88900" y="1009036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776E7C-2422-416A-B994-27D762A751AE}"/>
              </a:ext>
            </a:extLst>
          </p:cNvPr>
          <p:cNvSpPr txBox="1"/>
          <p:nvPr/>
        </p:nvSpPr>
        <p:spPr>
          <a:xfrm>
            <a:off x="1038225" y="4942323"/>
            <a:ext cx="3161635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Find MRR for the queries</a:t>
            </a:r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51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7470-8E98-4877-A312-3ABF6A25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882" y="2098343"/>
            <a:ext cx="9773093" cy="3448124"/>
          </a:xfrm>
          <a:solidFill>
            <a:srgbClr val="FFFFFF"/>
          </a:solidFill>
          <a:ln w="22225">
            <a:solidFill>
              <a:srgbClr val="0000CC"/>
            </a:solidFill>
          </a:ln>
        </p:spPr>
        <p:txBody>
          <a:bodyPr/>
          <a:lstStyle/>
          <a:p>
            <a:pPr marL="361950" indent="-361950" algn="just">
              <a:buClr>
                <a:srgbClr val="C00000"/>
              </a:buClr>
              <a:buSzPct val="64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Why doing normalization in the vector space model makes sense? Is it always a good Idea? </a:t>
            </a:r>
          </a:p>
          <a:p>
            <a:pPr marL="361950" indent="-361950" algn="just">
              <a:buClr>
                <a:srgbClr val="C00000"/>
              </a:buClr>
              <a:buSzPct val="64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What is the idea of TF-IDF? What motivates its use?</a:t>
            </a:r>
          </a:p>
          <a:p>
            <a:pPr marL="361950" indent="-361950" algn="just">
              <a:buClr>
                <a:srgbClr val="C00000"/>
              </a:buClr>
              <a:buSzPct val="64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 Explain the assumptions of the vector space model that do not hold in general.</a:t>
            </a:r>
          </a:p>
          <a:p>
            <a:pPr marL="361950" indent="-361950" algn="just">
              <a:buClr>
                <a:srgbClr val="C00000"/>
              </a:buClr>
              <a:buSzPct val="64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Compare IDF of a term in VSM and </a:t>
            </a:r>
            <a:r>
              <a:rPr lang="en-US" dirty="0" err="1">
                <a:latin typeface="Candara" panose="020E0502030303020204" pitchFamily="34" charset="0"/>
              </a:rPr>
              <a:t>trk</a:t>
            </a:r>
            <a:r>
              <a:rPr lang="en-US" dirty="0">
                <a:latin typeface="Candara" panose="020E0502030303020204" pitchFamily="34" charset="0"/>
              </a:rPr>
              <a:t> of a term in BIM.</a:t>
            </a:r>
          </a:p>
          <a:p>
            <a:pPr marL="361950" indent="-361950" algn="just">
              <a:buClr>
                <a:srgbClr val="C00000"/>
              </a:buClr>
              <a:buSzPct val="64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Justify : P(R) is directly proportional to O(R)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396A1-CB3F-4A50-A7AB-6DF09B5D00E0}"/>
              </a:ext>
            </a:extLst>
          </p:cNvPr>
          <p:cNvSpPr txBox="1"/>
          <p:nvPr/>
        </p:nvSpPr>
        <p:spPr>
          <a:xfrm>
            <a:off x="4795284" y="297793"/>
            <a:ext cx="2158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ndara" panose="020E0502030303020204" pitchFamily="34" charset="0"/>
              </a:rPr>
              <a:t>Exercise 3</a:t>
            </a:r>
            <a:endParaRPr lang="en-IN" sz="32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87C433-7DB8-4210-B229-0BC5BB489305}"/>
              </a:ext>
            </a:extLst>
          </p:cNvPr>
          <p:cNvCxnSpPr>
            <a:cxnSpLocks/>
          </p:cNvCxnSpPr>
          <p:nvPr/>
        </p:nvCxnSpPr>
        <p:spPr>
          <a:xfrm flipV="1">
            <a:off x="88900" y="1009036"/>
            <a:ext cx="11866101" cy="696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4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2661" y="2316642"/>
            <a:ext cx="6924261" cy="1006307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solidFill>
                  <a:srgbClr val="000099"/>
                </a:solidFill>
                <a:latin typeface="Candara" panose="020E0502030303020204" pitchFamily="34" charset="0"/>
              </a:rPr>
              <a:t>How many good results are in the first page</a:t>
            </a:r>
          </a:p>
          <a:p>
            <a:pPr>
              <a:buClr>
                <a:srgbClr val="C00000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solidFill>
                  <a:srgbClr val="000099"/>
                </a:solidFill>
                <a:latin typeface="Candara" panose="020E0502030303020204" pitchFamily="34" charset="0"/>
              </a:rPr>
              <a:t>Number of relevant documents in the top k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3DC955-AE08-474D-BA6C-1BEE8919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317" y="150841"/>
            <a:ext cx="4580187" cy="80769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ndara" panose="020E0502030303020204" pitchFamily="34" charset="0"/>
              </a:rPr>
              <a:t>Ranked Evaluation 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619520-095A-4692-9CD1-ABC8CC10845B}"/>
              </a:ext>
            </a:extLst>
          </p:cNvPr>
          <p:cNvCxnSpPr>
            <a:cxnSpLocks/>
          </p:cNvCxnSpPr>
          <p:nvPr/>
        </p:nvCxnSpPr>
        <p:spPr>
          <a:xfrm flipV="1">
            <a:off x="76200" y="1028700"/>
            <a:ext cx="12103100" cy="1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A572FE-C786-4FC4-AFC7-AA5628FE4CB4}"/>
              </a:ext>
            </a:extLst>
          </p:cNvPr>
          <p:cNvSpPr txBox="1"/>
          <p:nvPr/>
        </p:nvSpPr>
        <p:spPr>
          <a:xfrm>
            <a:off x="926090" y="1294141"/>
            <a:ext cx="2902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Precision at k </a:t>
            </a:r>
            <a:endParaRPr lang="en-IN" sz="3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6F380-06F0-4914-A479-18CA9E1244F4}"/>
              </a:ext>
            </a:extLst>
          </p:cNvPr>
          <p:cNvSpPr txBox="1"/>
          <p:nvPr/>
        </p:nvSpPr>
        <p:spPr>
          <a:xfrm>
            <a:off x="1282148" y="4040690"/>
            <a:ext cx="2703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F0982"/>
                </a:solidFill>
                <a:latin typeface="Candara" panose="020E0502030303020204" pitchFamily="34" charset="0"/>
              </a:rPr>
              <a:t>Precision@10</a:t>
            </a:r>
            <a:endParaRPr lang="en-IN" sz="2800" b="1" dirty="0">
              <a:solidFill>
                <a:srgbClr val="9F098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64119-A7EB-40E8-B5F5-63CF1A23E00A}"/>
              </a:ext>
            </a:extLst>
          </p:cNvPr>
          <p:cNvSpPr txBox="1"/>
          <p:nvPr/>
        </p:nvSpPr>
        <p:spPr>
          <a:xfrm>
            <a:off x="1282148" y="3498574"/>
            <a:ext cx="8666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F0982"/>
                </a:solidFill>
                <a:latin typeface="Candara" panose="020E0502030303020204" pitchFamily="34" charset="0"/>
              </a:rPr>
              <a:t>Advantage: does not require the size of the relevant documents</a:t>
            </a:r>
            <a:endParaRPr lang="en-IN" sz="2400" dirty="0">
              <a:solidFill>
                <a:srgbClr val="9F098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441192" y="222308"/>
            <a:ext cx="2262809" cy="6188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err="1">
                <a:solidFill>
                  <a:srgbClr val="C00000"/>
                </a:solidFill>
                <a:latin typeface="Candara" panose="020E0502030303020204" pitchFamily="34" charset="0"/>
                <a:ea typeface="ＭＳ Ｐゴシック" pitchFamily="1" charset="-128"/>
              </a:rPr>
              <a:t>Precision@k</a:t>
            </a:r>
            <a:endParaRPr lang="en-US" sz="3200" dirty="0">
              <a:solidFill>
                <a:srgbClr val="C00000"/>
              </a:solidFill>
              <a:latin typeface="Candara" panose="020E0502030303020204" pitchFamily="34" charset="0"/>
              <a:ea typeface="ＭＳ Ｐゴシック" pitchFamily="1" charset="-128"/>
            </a:endParaRP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63756" y="1139681"/>
            <a:ext cx="8822635" cy="463842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sz="2400" dirty="0">
                <a:ea typeface="ＭＳ Ｐゴシック" pitchFamily="1" charset="-128"/>
              </a:rPr>
              <a:t>   </a:t>
            </a:r>
            <a:r>
              <a:rPr lang="en-US" sz="2400" dirty="0">
                <a:latin typeface="Candara" panose="020E0502030303020204" pitchFamily="34" charset="0"/>
                <a:ea typeface="ＭＳ Ｐゴシック" pitchFamily="1" charset="-128"/>
              </a:rPr>
              <a:t>Precision at the k </a:t>
            </a:r>
            <a:r>
              <a:rPr lang="en-US" sz="2400" dirty="0" err="1">
                <a:latin typeface="Candara" panose="020E0502030303020204" pitchFamily="34" charset="0"/>
                <a:ea typeface="ＭＳ Ｐゴシック" pitchFamily="1" charset="-128"/>
              </a:rPr>
              <a:t>th</a:t>
            </a:r>
            <a:r>
              <a:rPr lang="en-US" sz="2400" dirty="0">
                <a:latin typeface="Candara" panose="020E0502030303020204" pitchFamily="34" charset="0"/>
                <a:ea typeface="ＭＳ Ｐゴシック" pitchFamily="1" charset="-128"/>
              </a:rPr>
              <a:t> position in the ranking of results for a query. </a:t>
            </a:r>
          </a:p>
        </p:txBody>
      </p:sp>
      <p:graphicFrame>
        <p:nvGraphicFramePr>
          <p:cNvPr id="5120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286710"/>
              </p:ext>
            </p:extLst>
          </p:nvPr>
        </p:nvGraphicFramePr>
        <p:xfrm>
          <a:off x="2392017" y="1941444"/>
          <a:ext cx="161925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Worksheet" r:id="rId4" imgW="2247900" imgH="4876800" progId="Excel.Sheet.8">
                  <p:embed/>
                </p:oleObj>
              </mc:Choice>
              <mc:Fallback>
                <p:oleObj name="Worksheet" r:id="rId4" imgW="2247900" imgH="4876800" progId="Excel.Sheet.8">
                  <p:embed/>
                  <p:pic>
                    <p:nvPicPr>
                      <p:cNvPr id="5120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017" y="1941444"/>
                        <a:ext cx="1619250" cy="35274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CC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1029"/>
          <p:cNvSpPr>
            <a:spLocks noChangeArrowheads="1"/>
          </p:cNvSpPr>
          <p:nvPr/>
        </p:nvSpPr>
        <p:spPr bwMode="auto">
          <a:xfrm>
            <a:off x="4306304" y="3611198"/>
            <a:ext cx="69952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TW" sz="2400" dirty="0">
                <a:solidFill>
                  <a:srgbClr val="FF5050"/>
                </a:solidFill>
                <a:ea typeface="PMingLiU" pitchFamily="18" charset="-120"/>
              </a:rPr>
              <a:t>k=8 </a:t>
            </a:r>
          </a:p>
        </p:txBody>
      </p:sp>
      <p:sp>
        <p:nvSpPr>
          <p:cNvPr id="51206" name="Line 1030"/>
          <p:cNvSpPr>
            <a:spLocks noChangeShapeType="1"/>
          </p:cNvSpPr>
          <p:nvPr/>
        </p:nvSpPr>
        <p:spPr bwMode="auto">
          <a:xfrm>
            <a:off x="2392017" y="4064534"/>
            <a:ext cx="2286000" cy="0"/>
          </a:xfrm>
          <a:prstGeom prst="line">
            <a:avLst/>
          </a:prstGeom>
          <a:noFill/>
          <a:ln w="3175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07" name="Text Box 1031"/>
          <p:cNvSpPr txBox="1">
            <a:spLocks noChangeArrowheads="1"/>
          </p:cNvSpPr>
          <p:nvPr/>
        </p:nvSpPr>
        <p:spPr bwMode="auto">
          <a:xfrm>
            <a:off x="5171660" y="2819421"/>
            <a:ext cx="3213037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dirty="0" err="1">
                <a:solidFill>
                  <a:srgbClr val="0000CC"/>
                </a:solidFill>
                <a:latin typeface="Candara" panose="020E0502030303020204" pitchFamily="34" charset="0"/>
              </a:rPr>
              <a:t>Precision@k</a:t>
            </a:r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 = 4/8 = 0.5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011F2-4BF1-47EC-8D1D-05A3108515D6}"/>
              </a:ext>
            </a:extLst>
          </p:cNvPr>
          <p:cNvCxnSpPr>
            <a:cxnSpLocks/>
          </p:cNvCxnSpPr>
          <p:nvPr/>
        </p:nvCxnSpPr>
        <p:spPr>
          <a:xfrm flipV="1">
            <a:off x="76200" y="1028700"/>
            <a:ext cx="12103100" cy="1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57" y="2465291"/>
            <a:ext cx="10074965" cy="2365219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  <a:spcBef>
                <a:spcPts val="600"/>
              </a:spcBef>
              <a:spcAft>
                <a:spcPts val="600"/>
              </a:spcAft>
              <a:buClr>
                <a:srgbClr val="9F0982"/>
              </a:buClr>
              <a:buSzPct val="81000"/>
              <a:buFont typeface="Wingdings" panose="05000000000000000000" pitchFamily="2" charset="2"/>
              <a:buChar char="Ø"/>
            </a:pPr>
            <a:r>
              <a:rPr lang="en-US" dirty="0"/>
              <a:t>    </a:t>
            </a:r>
            <a:r>
              <a:rPr lang="en-US" dirty="0">
                <a:latin typeface="Candara" panose="020E0502030303020204" pitchFamily="34" charset="0"/>
              </a:rPr>
              <a:t> Precision of the top-relevant documents returned.</a:t>
            </a:r>
          </a:p>
          <a:p>
            <a:pPr marL="536575" indent="-5365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9F0982"/>
              </a:buClr>
              <a:buSzPct val="81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I</a:t>
            </a:r>
            <a:r>
              <a:rPr lang="en-US" dirty="0">
                <a:latin typeface="Candara" panose="020E0502030303020204" pitchFamily="34" charset="0"/>
                <a:ea typeface="ＭＳ Ｐゴシック" charset="-128"/>
              </a:rPr>
              <a:t>f we have a known set of relevant documents of size </a:t>
            </a:r>
            <a:r>
              <a:rPr lang="en-US" i="1" dirty="0">
                <a:latin typeface="Candara" panose="020E0502030303020204" pitchFamily="34" charset="0"/>
                <a:ea typeface="ＭＳ Ｐゴシック" charset="-128"/>
              </a:rPr>
              <a:t>Rel, </a:t>
            </a:r>
            <a:r>
              <a:rPr lang="en-US" dirty="0">
                <a:latin typeface="Candara" panose="020E0502030303020204" pitchFamily="34" charset="0"/>
                <a:ea typeface="ＭＳ Ｐゴシック" charset="-128"/>
              </a:rPr>
              <a:t>then  calculate precision of the top </a:t>
            </a:r>
            <a:r>
              <a:rPr lang="en-US" i="1" dirty="0">
                <a:latin typeface="Candara" panose="020E0502030303020204" pitchFamily="34" charset="0"/>
                <a:ea typeface="ＭＳ Ｐゴシック" charset="-128"/>
              </a:rPr>
              <a:t>Rel </a:t>
            </a:r>
            <a:r>
              <a:rPr lang="en-US" dirty="0">
                <a:latin typeface="Candara" panose="020E0502030303020204" pitchFamily="34" charset="0"/>
                <a:ea typeface="ＭＳ Ｐゴシック" charset="-128"/>
              </a:rPr>
              <a:t>docs returned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13DB46-1411-4988-8A2A-B2EAC3AD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317" y="150841"/>
            <a:ext cx="4580187" cy="80769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ndara" panose="020E0502030303020204" pitchFamily="34" charset="0"/>
              </a:rPr>
              <a:t>Ranked Evaluation 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CA29FE-681D-4BB9-828B-68BB9C03E792}"/>
              </a:ext>
            </a:extLst>
          </p:cNvPr>
          <p:cNvCxnSpPr>
            <a:cxnSpLocks/>
          </p:cNvCxnSpPr>
          <p:nvPr/>
        </p:nvCxnSpPr>
        <p:spPr>
          <a:xfrm flipV="1">
            <a:off x="76200" y="1028700"/>
            <a:ext cx="12103100" cy="1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06262F-64F7-4D9E-9836-51D5FF65BF6B}"/>
              </a:ext>
            </a:extLst>
          </p:cNvPr>
          <p:cNvSpPr txBox="1"/>
          <p:nvPr/>
        </p:nvSpPr>
        <p:spPr>
          <a:xfrm>
            <a:off x="1371600" y="1423830"/>
            <a:ext cx="2643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R – Precision</a:t>
            </a:r>
            <a:endParaRPr lang="en-IN" sz="3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AD35D-76D9-48D7-AE26-67510A0CF429}"/>
              </a:ext>
            </a:extLst>
          </p:cNvPr>
          <p:cNvSpPr txBox="1"/>
          <p:nvPr/>
        </p:nvSpPr>
        <p:spPr>
          <a:xfrm>
            <a:off x="4293704" y="151965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R </a:t>
            </a:r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total number of relevant documents</a:t>
            </a:r>
            <a:endParaRPr lang="en-IN" sz="2400" dirty="0">
              <a:solidFill>
                <a:srgbClr val="0000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21A39-E058-4EB0-B9CE-FE79EADBB8B9}"/>
              </a:ext>
            </a:extLst>
          </p:cNvPr>
          <p:cNvSpPr txBox="1"/>
          <p:nvPr/>
        </p:nvSpPr>
        <p:spPr>
          <a:xfrm>
            <a:off x="3071191" y="5076736"/>
            <a:ext cx="4909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  <a:ea typeface="ＭＳ Ｐゴシック" charset="-128"/>
              </a:rPr>
              <a:t>Perfect system could score 1.0</a:t>
            </a: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charset="-128"/>
              </a:rPr>
              <a:t>. 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A99FD1-C109-43D4-8624-0623DCFB173B}" type="slidenum">
              <a:rPr lang="en-US"/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430815" y="210927"/>
            <a:ext cx="2706741" cy="65437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itchFamily="1" charset="-128"/>
              </a:rPr>
              <a:t>R- Precision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9431" y="1242857"/>
            <a:ext cx="8020707" cy="806458"/>
          </a:xfrm>
          <a:ln>
            <a:solidFill>
              <a:srgbClr val="0000CC"/>
            </a:solidFill>
          </a:ln>
        </p:spPr>
        <p:txBody>
          <a:bodyPr/>
          <a:lstStyle/>
          <a:p>
            <a:pPr eaLnBrk="1" hangingPunct="1">
              <a:buNone/>
            </a:pPr>
            <a:r>
              <a:rPr lang="en-US" dirty="0">
                <a:ea typeface="ＭＳ Ｐゴシック" pitchFamily="1" charset="-128"/>
              </a:rPr>
              <a:t>   </a:t>
            </a:r>
            <a:r>
              <a:rPr lang="en-US" sz="2000" dirty="0">
                <a:latin typeface="Candara" panose="020E0502030303020204" pitchFamily="34" charset="0"/>
                <a:ea typeface="ＭＳ Ｐゴシック" pitchFamily="1" charset="-128"/>
              </a:rPr>
              <a:t>Precision at the R-</a:t>
            </a:r>
            <a:r>
              <a:rPr lang="en-US" sz="2000" dirty="0" err="1">
                <a:latin typeface="Candara" panose="020E0502030303020204" pitchFamily="34" charset="0"/>
                <a:ea typeface="ＭＳ Ｐゴシック" pitchFamily="1" charset="-128"/>
              </a:rPr>
              <a:t>th</a:t>
            </a:r>
            <a:r>
              <a:rPr lang="en-US" sz="2000" dirty="0">
                <a:latin typeface="Candara" panose="020E0502030303020204" pitchFamily="34" charset="0"/>
                <a:ea typeface="ＭＳ Ｐゴシック" pitchFamily="1" charset="-128"/>
              </a:rPr>
              <a:t> position in the ranking of results for a query that has R relevant documents</a:t>
            </a:r>
            <a:r>
              <a:rPr lang="en-US" sz="2400" dirty="0">
                <a:latin typeface="Candara" panose="020E0502030303020204" pitchFamily="34" charset="0"/>
                <a:ea typeface="ＭＳ Ｐゴシック" pitchFamily="1" charset="-128"/>
              </a:rPr>
              <a:t>.</a:t>
            </a:r>
          </a:p>
        </p:txBody>
      </p:sp>
      <p:graphicFrame>
        <p:nvGraphicFramePr>
          <p:cNvPr id="5120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4242"/>
              </p:ext>
            </p:extLst>
          </p:nvPr>
        </p:nvGraphicFramePr>
        <p:xfrm>
          <a:off x="3003003" y="2501339"/>
          <a:ext cx="161925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Worksheet" r:id="rId4" imgW="2247900" imgH="4876800" progId="Excel.Sheet.8">
                  <p:embed/>
                </p:oleObj>
              </mc:Choice>
              <mc:Fallback>
                <p:oleObj name="Worksheet" r:id="rId4" imgW="2247900" imgH="4876800" progId="Excel.Sheet.8">
                  <p:embed/>
                  <p:pic>
                    <p:nvPicPr>
                      <p:cNvPr id="5120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003" y="2501339"/>
                        <a:ext cx="1619250" cy="35274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00CC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1029"/>
          <p:cNvSpPr>
            <a:spLocks noChangeArrowheads="1"/>
          </p:cNvSpPr>
          <p:nvPr/>
        </p:nvSpPr>
        <p:spPr bwMode="auto">
          <a:xfrm>
            <a:off x="5547870" y="2922112"/>
            <a:ext cx="343264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TW" sz="2400" dirty="0">
                <a:solidFill>
                  <a:srgbClr val="FF5050"/>
                </a:solidFill>
                <a:latin typeface="Candara" panose="020E0502030303020204" pitchFamily="34" charset="0"/>
                <a:ea typeface="PMingLiU" pitchFamily="18" charset="-120"/>
              </a:rPr>
              <a:t>R = # of relevant docs = 6</a:t>
            </a:r>
          </a:p>
        </p:txBody>
      </p:sp>
      <p:sp>
        <p:nvSpPr>
          <p:cNvPr id="51206" name="Line 1030"/>
          <p:cNvSpPr>
            <a:spLocks noChangeShapeType="1"/>
          </p:cNvSpPr>
          <p:nvPr/>
        </p:nvSpPr>
        <p:spPr bwMode="auto">
          <a:xfrm>
            <a:off x="3003003" y="4165662"/>
            <a:ext cx="2286000" cy="0"/>
          </a:xfrm>
          <a:prstGeom prst="line">
            <a:avLst/>
          </a:prstGeom>
          <a:noFill/>
          <a:ln w="3175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07" name="Text Box 1031"/>
          <p:cNvSpPr txBox="1">
            <a:spLocks noChangeArrowheads="1"/>
          </p:cNvSpPr>
          <p:nvPr/>
        </p:nvSpPr>
        <p:spPr bwMode="auto">
          <a:xfrm>
            <a:off x="5547870" y="3776156"/>
            <a:ext cx="3179373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R-Precision = 4/6 = 0.67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552A69-DD22-4AF2-90BA-1837A4E8183B}"/>
              </a:ext>
            </a:extLst>
          </p:cNvPr>
          <p:cNvCxnSpPr>
            <a:cxnSpLocks/>
          </p:cNvCxnSpPr>
          <p:nvPr/>
        </p:nvCxnSpPr>
        <p:spPr>
          <a:xfrm flipV="1">
            <a:off x="76200" y="1028700"/>
            <a:ext cx="12103100" cy="1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7778CB-D1AB-44CC-8584-44D65E6BC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502" y="1496016"/>
            <a:ext cx="7616995" cy="4351338"/>
          </a:xfrm>
          <a:prstGeom prst="rect">
            <a:avLst/>
          </a:prstGeom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D5DFB137-595A-4F4A-9599-32163FA0D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30815" y="210927"/>
            <a:ext cx="3554236" cy="65437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itchFamily="1" charset="-128"/>
              </a:rPr>
              <a:t> Precision/Recall @K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20A2EE-5B42-41CC-9074-A50DFB626A8A}"/>
              </a:ext>
            </a:extLst>
          </p:cNvPr>
          <p:cNvCxnSpPr>
            <a:cxnSpLocks/>
          </p:cNvCxnSpPr>
          <p:nvPr/>
        </p:nvCxnSpPr>
        <p:spPr>
          <a:xfrm flipV="1">
            <a:off x="76200" y="1028700"/>
            <a:ext cx="12103100" cy="1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6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7FDE-42A0-BEE3-4DB6DE0F2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PR curve</a:t>
            </a:r>
            <a:endParaRPr lang="en-IN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A09CBA-1027-42C0-A958-551CA403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70" y="2190750"/>
            <a:ext cx="4073525" cy="27051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040F8E1C-2E1E-43FD-A7B5-992456D47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214" y="5216008"/>
            <a:ext cx="96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TW" sz="2400" dirty="0">
                <a:latin typeface="Candara" panose="020E0502030303020204" pitchFamily="34" charset="0"/>
                <a:ea typeface="PMingLiU" pitchFamily="18" charset="-120"/>
              </a:rPr>
              <a:t>Recall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2058EFD4-CD2B-46D7-90B1-A6575509C7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17675" y="3198168"/>
            <a:ext cx="1362874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TW" sz="2400" dirty="0">
                <a:latin typeface="Candara" panose="020E0502030303020204" pitchFamily="34" charset="0"/>
                <a:ea typeface="PMingLiU" pitchFamily="18" charset="-120"/>
              </a:rPr>
              <a:t>Precision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5AB2F81-972A-4812-A2BE-CCC948421929}"/>
              </a:ext>
            </a:extLst>
          </p:cNvPr>
          <p:cNvSpPr>
            <a:spLocks/>
          </p:cNvSpPr>
          <p:nvPr/>
        </p:nvSpPr>
        <p:spPr bwMode="auto">
          <a:xfrm>
            <a:off x="3990032" y="2311400"/>
            <a:ext cx="3606800" cy="2463800"/>
          </a:xfrm>
          <a:custGeom>
            <a:avLst/>
            <a:gdLst>
              <a:gd name="T0" fmla="*/ 0 w 1296"/>
              <a:gd name="T1" fmla="*/ 0 h 816"/>
              <a:gd name="T2" fmla="*/ 2147483647 w 1296"/>
              <a:gd name="T3" fmla="*/ 2147483647 h 816"/>
              <a:gd name="T4" fmla="*/ 2147483647 w 1296"/>
              <a:gd name="T5" fmla="*/ 2147483647 h 816"/>
              <a:gd name="T6" fmla="*/ 2147483647 w 1296"/>
              <a:gd name="T7" fmla="*/ 2147483647 h 816"/>
              <a:gd name="T8" fmla="*/ 2147483647 w 1296"/>
              <a:gd name="T9" fmla="*/ 2147483647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816"/>
              <a:gd name="T17" fmla="*/ 1296 w 1296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816">
                <a:moveTo>
                  <a:pt x="0" y="0"/>
                </a:moveTo>
                <a:cubicBezTo>
                  <a:pt x="13" y="64"/>
                  <a:pt x="16" y="270"/>
                  <a:pt x="77" y="386"/>
                </a:cubicBezTo>
                <a:cubicBezTo>
                  <a:pt x="138" y="502"/>
                  <a:pt x="241" y="629"/>
                  <a:pt x="366" y="697"/>
                </a:cubicBezTo>
                <a:cubicBezTo>
                  <a:pt x="491" y="765"/>
                  <a:pt x="670" y="774"/>
                  <a:pt x="825" y="794"/>
                </a:cubicBezTo>
                <a:cubicBezTo>
                  <a:pt x="980" y="814"/>
                  <a:pt x="1198" y="812"/>
                  <a:pt x="1296" y="816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A5AAC9-626B-4DC5-BBB8-45461461D87B}"/>
              </a:ext>
            </a:extLst>
          </p:cNvPr>
          <p:cNvCxnSpPr>
            <a:cxnSpLocks/>
          </p:cNvCxnSpPr>
          <p:nvPr/>
        </p:nvCxnSpPr>
        <p:spPr>
          <a:xfrm flipV="1">
            <a:off x="88900" y="962015"/>
            <a:ext cx="12103100" cy="53985"/>
          </a:xfrm>
          <a:prstGeom prst="line">
            <a:avLst/>
          </a:prstGeom>
          <a:ln w="41275">
            <a:solidFill>
              <a:srgbClr val="00B05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342C488-2DF8-424D-B686-E1C3B6186148}"/>
              </a:ext>
            </a:extLst>
          </p:cNvPr>
          <p:cNvSpPr txBox="1">
            <a:spLocks/>
          </p:cNvSpPr>
          <p:nvPr/>
        </p:nvSpPr>
        <p:spPr>
          <a:xfrm>
            <a:off x="4768850" y="323086"/>
            <a:ext cx="2743200" cy="48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  <a:latin typeface="Candara" panose="020E0502030303020204" pitchFamily="34" charset="0"/>
              </a:rPr>
              <a:t>PR curve</a:t>
            </a:r>
            <a:endParaRPr lang="en-IN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1671</Words>
  <Application>Microsoft Office PowerPoint</Application>
  <PresentationFormat>Widescreen</PresentationFormat>
  <Paragraphs>361</Paragraphs>
  <Slides>35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Cambria Math</vt:lpstr>
      <vt:lpstr>Candara</vt:lpstr>
      <vt:lpstr>Georgia</vt:lpstr>
      <vt:lpstr>medium-content-serif-font</vt:lpstr>
      <vt:lpstr>Times New Roman</vt:lpstr>
      <vt:lpstr>Wingdings</vt:lpstr>
      <vt:lpstr>Office Theme</vt:lpstr>
      <vt:lpstr>Worksheet</vt:lpstr>
      <vt:lpstr>PowerPoint Presentation</vt:lpstr>
      <vt:lpstr>Ranked Evaluation </vt:lpstr>
      <vt:lpstr>Ranked Evaluation</vt:lpstr>
      <vt:lpstr>Ranked Evaluation </vt:lpstr>
      <vt:lpstr>Precision@k</vt:lpstr>
      <vt:lpstr>Ranked Evaluation </vt:lpstr>
      <vt:lpstr>R- Precision</vt:lpstr>
      <vt:lpstr> Precision/Recall @K</vt:lpstr>
      <vt:lpstr>PR curve</vt:lpstr>
      <vt:lpstr>PR curve</vt:lpstr>
      <vt:lpstr>11 point PR curve</vt:lpstr>
      <vt:lpstr>PowerPoint Presentation</vt:lpstr>
      <vt:lpstr>Interpolated precision </vt:lpstr>
      <vt:lpstr>Computing Recall/Precision Points: Example 1</vt:lpstr>
      <vt:lpstr>Interpolating a Recall/Precision Curve: Example1</vt:lpstr>
      <vt:lpstr>Computing Recall/Precision Points: Example2</vt:lpstr>
      <vt:lpstr>Interpolating a Recall/Precision Curve: Example2</vt:lpstr>
      <vt:lpstr>Mean Average Precision (MAP)</vt:lpstr>
      <vt:lpstr>Mean Average Precision (AP)</vt:lpstr>
      <vt:lpstr>Mean Reciprocal Rank</vt:lpstr>
      <vt:lpstr>Example1</vt:lpstr>
      <vt:lpstr>Non-Binary /Graded Relevance</vt:lpstr>
      <vt:lpstr>                                    nDCG (Normalized Discounted Cumulative Gain)</vt:lpstr>
      <vt:lpstr>Discounted Cumulative Gain</vt:lpstr>
      <vt:lpstr>Discounted Cumulative Gain</vt:lpstr>
      <vt:lpstr>Discounted Cumulative Gain</vt:lpstr>
      <vt:lpstr>Discounted Cumulative Gain</vt:lpstr>
      <vt:lpstr>Normalized Discounted Cumulative Gain</vt:lpstr>
      <vt:lpstr>Example 2</vt:lpstr>
      <vt:lpstr>Kappa measure for inter-judge (dis)agreement</vt:lpstr>
      <vt:lpstr>Kappa measure for inter-judge (dis)agreement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 R</dc:creator>
  <cp:lastModifiedBy>Latha R</cp:lastModifiedBy>
  <cp:revision>142</cp:revision>
  <dcterms:created xsi:type="dcterms:W3CDTF">2020-08-20T14:10:58Z</dcterms:created>
  <dcterms:modified xsi:type="dcterms:W3CDTF">2020-12-12T03:00:26Z</dcterms:modified>
</cp:coreProperties>
</file>