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1" r:id="rId5"/>
    <p:sldId id="262" r:id="rId6"/>
    <p:sldId id="263" r:id="rId7"/>
    <p:sldId id="264" r:id="rId8"/>
    <p:sldId id="265" r:id="rId9"/>
    <p:sldId id="272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9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6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5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1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8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41DB-1298-4CBD-BE76-A49BE17AE3C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FD8F-0DF0-4FDC-873F-8A7C94C2E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1059" y="2924271"/>
            <a:ext cx="5656729" cy="65264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Duplicate Detection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124744"/>
            <a:ext cx="8398216" cy="43924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1704" y="332656"/>
            <a:ext cx="5112568" cy="562074"/>
          </a:xfrm>
        </p:spPr>
        <p:txBody>
          <a:bodyPr>
            <a:noAutofit/>
          </a:bodyPr>
          <a:lstStyle/>
          <a:p>
            <a:r>
              <a:rPr lang="en-IN" sz="3200" dirty="0" err="1"/>
              <a:t>MinHash</a:t>
            </a:r>
            <a:r>
              <a:rPr lang="en-IN" sz="3200" dirty="0"/>
              <a:t>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485" y="6099360"/>
            <a:ext cx="809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There are four documents S1, S2, S3 and S4 and 7 Shingles A, B, C through G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196753"/>
            <a:ext cx="7760140" cy="39055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1704" y="332656"/>
            <a:ext cx="5112568" cy="562074"/>
          </a:xfrm>
        </p:spPr>
        <p:txBody>
          <a:bodyPr>
            <a:noAutofit/>
          </a:bodyPr>
          <a:lstStyle/>
          <a:p>
            <a:r>
              <a:rPr lang="en-IN" sz="3200" dirty="0" err="1"/>
              <a:t>MinHash</a:t>
            </a:r>
            <a:r>
              <a:rPr lang="en-IN" sz="3200" dirty="0"/>
              <a:t>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718" y="6113007"/>
            <a:ext cx="809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There are four documents S1, S2, S3 and S4 and 7 Shingles A, B, C through G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168" y="1196753"/>
            <a:ext cx="7369833" cy="46683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1704" y="332656"/>
            <a:ext cx="5112568" cy="562074"/>
          </a:xfrm>
        </p:spPr>
        <p:txBody>
          <a:bodyPr>
            <a:noAutofit/>
          </a:bodyPr>
          <a:lstStyle/>
          <a:p>
            <a:r>
              <a:rPr lang="en-IN" sz="3200" dirty="0" err="1"/>
              <a:t>MinHash</a:t>
            </a:r>
            <a:r>
              <a:rPr lang="en-IN" sz="3200" dirty="0"/>
              <a:t>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1021" y="6263133"/>
            <a:ext cx="809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There are four documents S1, S2, S3 and S4 and 7 Shingles A, B, C through G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332656"/>
            <a:ext cx="8307247" cy="5756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8441" y="6304075"/>
            <a:ext cx="809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There are four documents S1, S2, S3 and S4 and 7 Shingles A, B, C through G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CF7C8-A5A6-4B5F-A661-3338FF14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175" y="261519"/>
            <a:ext cx="4685692" cy="5040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C0099"/>
                </a:solidFill>
              </a:rPr>
              <a:t>Duplicate documents</a:t>
            </a:r>
            <a:endParaRPr lang="en-IN" dirty="0">
              <a:solidFill>
                <a:srgbClr val="CC009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3FC93F-CCB4-4046-9B24-8A2B13F6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32" y="1375854"/>
            <a:ext cx="8456563" cy="48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238525"/>
            <a:ext cx="9740153" cy="63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DC9808-A254-444A-8470-E3829857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77" y="153668"/>
            <a:ext cx="5305647" cy="56207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C0099"/>
                </a:solidFill>
              </a:rPr>
              <a:t>Near-duplicates and Shingling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62C8C-54C8-4AC0-9628-6981D061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29" y="5111869"/>
            <a:ext cx="10465971" cy="1409955"/>
          </a:xfrm>
        </p:spPr>
        <p:txBody>
          <a:bodyPr>
            <a:noAutofit/>
          </a:bodyPr>
          <a:lstStyle/>
          <a:p>
            <a:pPr algn="l">
              <a:buClr>
                <a:srgbClr val="1E890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ndara" panose="020E0502030303020204" pitchFamily="34" charset="0"/>
              </a:rPr>
              <a:t>two </a:t>
            </a:r>
            <a:r>
              <a:rPr lang="en-US" dirty="0">
                <a:latin typeface="Candara" panose="020E0502030303020204" pitchFamily="34" charset="0"/>
              </a:rPr>
              <a:t>documents are near duplicates if the sets of shingles generated from them are nearly the same  </a:t>
            </a:r>
          </a:p>
          <a:p>
            <a:pPr marL="0" indent="0">
              <a:buClr>
                <a:srgbClr val="1E8905"/>
              </a:buClr>
              <a:buNone/>
            </a:pPr>
            <a:r>
              <a:rPr lang="en-IN" dirty="0">
                <a:latin typeface="Palatino-Roman"/>
              </a:rPr>
              <a:t>     </a:t>
            </a:r>
            <a:r>
              <a:rPr lang="en-IN" sz="2400" dirty="0"/>
              <a:t>Jaccard Similarity(S(d1),S(d2))= |</a:t>
            </a:r>
            <a:r>
              <a:rPr lang="en-IN" sz="2400" i="1" dirty="0"/>
              <a:t>S</a:t>
            </a:r>
            <a:r>
              <a:rPr lang="en-IN" sz="2400" dirty="0"/>
              <a:t>(</a:t>
            </a:r>
            <a:r>
              <a:rPr lang="en-IN" sz="2400" i="1" dirty="0"/>
              <a:t>d1</a:t>
            </a:r>
            <a:r>
              <a:rPr lang="en-IN" sz="2400" dirty="0"/>
              <a:t>) ∩ </a:t>
            </a:r>
            <a:r>
              <a:rPr lang="en-IN" sz="2400" i="1" dirty="0"/>
              <a:t>S</a:t>
            </a:r>
            <a:r>
              <a:rPr lang="en-IN" sz="2400" dirty="0"/>
              <a:t>(</a:t>
            </a:r>
            <a:r>
              <a:rPr lang="en-IN" sz="2400" i="1" dirty="0"/>
              <a:t>d2</a:t>
            </a:r>
            <a:r>
              <a:rPr lang="en-IN" sz="2400" dirty="0"/>
              <a:t>)|/|</a:t>
            </a:r>
            <a:r>
              <a:rPr lang="en-IN" sz="2400" i="1" dirty="0"/>
              <a:t>S</a:t>
            </a:r>
            <a:r>
              <a:rPr lang="en-IN" sz="2400" dirty="0"/>
              <a:t>(</a:t>
            </a:r>
            <a:r>
              <a:rPr lang="en-IN" sz="2400" i="1" dirty="0"/>
              <a:t>d1</a:t>
            </a:r>
            <a:r>
              <a:rPr lang="en-IN" sz="2400" dirty="0"/>
              <a:t>) ∪ </a:t>
            </a:r>
            <a:r>
              <a:rPr lang="en-IN" sz="2400" i="1" dirty="0"/>
              <a:t>S</a:t>
            </a:r>
            <a:r>
              <a:rPr lang="en-IN" sz="2400" dirty="0"/>
              <a:t>(</a:t>
            </a:r>
            <a:r>
              <a:rPr lang="en-IN" sz="2400" i="1" dirty="0"/>
              <a:t>d2</a:t>
            </a:r>
            <a:r>
              <a:rPr lang="en-IN" sz="2400" dirty="0" smtClean="0"/>
              <a:t>)|</a:t>
            </a:r>
            <a:r>
              <a:rPr lang="en-IN" dirty="0" smtClean="0"/>
              <a:t> </a:t>
            </a:r>
            <a:r>
              <a:rPr lang="en-IN" dirty="0" smtClean="0">
                <a:latin typeface="Palatino-Roman"/>
              </a:rPr>
              <a:t>                                                   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2764" y="909269"/>
            <a:ext cx="89064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E8905"/>
              </a:buClr>
            </a:pPr>
            <a:r>
              <a:rPr lang="en-IN" sz="2800" dirty="0">
                <a:solidFill>
                  <a:srgbClr val="0070C0"/>
                </a:solidFill>
                <a:latin typeface="Candara" panose="020E0502030303020204" pitchFamily="34" charset="0"/>
              </a:rPr>
              <a:t>Fingerprint – Edit Distance</a:t>
            </a:r>
            <a:r>
              <a:rPr lang="en-IN" sz="2800" dirty="0">
                <a:latin typeface="Candara" panose="020E0502030303020204" pitchFamily="34" charset="0"/>
              </a:rPr>
              <a:t> – minimal number of operations to edit A into B – example: spelling correction – mathematically elegant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1810" y="2405713"/>
            <a:ext cx="4105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andara" panose="020E0502030303020204" pitchFamily="34" charset="0"/>
              </a:rPr>
              <a:t>Near duplicates - </a:t>
            </a:r>
            <a:r>
              <a:rPr lang="en-IN" sz="2800" i="1" dirty="0">
                <a:solidFill>
                  <a:srgbClr val="FF0000"/>
                </a:solidFill>
                <a:latin typeface="Candara" panose="020E0502030303020204" pitchFamily="34" charset="0"/>
              </a:rPr>
              <a:t>shingling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4031" y="3112460"/>
            <a:ext cx="101201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E8905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ndara" panose="020E0502030303020204" pitchFamily="34" charset="0"/>
              </a:rPr>
              <a:t>.</a:t>
            </a:r>
            <a:r>
              <a:rPr lang="en-IN" sz="2400" dirty="0">
                <a:latin typeface="Candara" panose="020E0502030303020204" pitchFamily="34" charset="0"/>
              </a:rPr>
              <a:t> </a:t>
            </a:r>
            <a:r>
              <a:rPr lang="en-IN" sz="2800" i="1" dirty="0">
                <a:latin typeface="Candara" panose="020E0502030303020204" pitchFamily="34" charset="0"/>
              </a:rPr>
              <a:t>k</a:t>
            </a:r>
            <a:r>
              <a:rPr lang="en-IN" sz="2800" dirty="0">
                <a:latin typeface="Candara" panose="020E0502030303020204" pitchFamily="34" charset="0"/>
              </a:rPr>
              <a:t>-shingles of a document d is the </a:t>
            </a:r>
            <a:r>
              <a:rPr lang="en-US" sz="2800" dirty="0">
                <a:latin typeface="Candara" panose="020E0502030303020204" pitchFamily="34" charset="0"/>
              </a:rPr>
              <a:t>set of all </a:t>
            </a:r>
            <a:r>
              <a:rPr lang="en-US" sz="2800" dirty="0" smtClean="0">
                <a:latin typeface="Candara" panose="020E0502030303020204" pitchFamily="34" charset="0"/>
              </a:rPr>
              <a:t>consecutive   </a:t>
            </a:r>
          </a:p>
          <a:p>
            <a:pPr>
              <a:buClr>
                <a:srgbClr val="1E8905"/>
              </a:buClr>
            </a:pP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smtClean="0">
                <a:latin typeface="Candara" panose="020E0502030303020204" pitchFamily="34" charset="0"/>
              </a:rPr>
              <a:t>  sequences </a:t>
            </a:r>
            <a:r>
              <a:rPr lang="en-US" sz="2800" dirty="0">
                <a:latin typeface="Candara" panose="020E0502030303020204" pitchFamily="34" charset="0"/>
              </a:rPr>
              <a:t>of </a:t>
            </a:r>
            <a:r>
              <a:rPr lang="en-US" sz="2800" i="1" dirty="0">
                <a:latin typeface="Candara" panose="020E0502030303020204" pitchFamily="34" charset="0"/>
              </a:rPr>
              <a:t>k </a:t>
            </a:r>
            <a:r>
              <a:rPr lang="en-US" sz="2800" dirty="0" smtClean="0">
                <a:latin typeface="Candara" panose="020E0502030303020204" pitchFamily="34" charset="0"/>
              </a:rPr>
              <a:t>terms </a:t>
            </a:r>
            <a:r>
              <a:rPr lang="en-US" sz="2800" dirty="0">
                <a:latin typeface="Candara" panose="020E0502030303020204" pitchFamily="34" charset="0"/>
              </a:rPr>
              <a:t>in </a:t>
            </a:r>
            <a:r>
              <a:rPr lang="en-US" sz="2800" i="1" dirty="0">
                <a:latin typeface="Candara" panose="020E0502030303020204" pitchFamily="34" charset="0"/>
              </a:rPr>
              <a:t>d</a:t>
            </a:r>
            <a:endParaRPr lang="en-US" sz="2800" dirty="0">
              <a:latin typeface="Candara" panose="020E0502030303020204" pitchFamily="34" charset="0"/>
            </a:endParaRPr>
          </a:p>
          <a:p>
            <a:pPr>
              <a:buClr>
                <a:srgbClr val="CC0099"/>
              </a:buClr>
            </a:pPr>
            <a:r>
              <a:rPr lang="en-US" sz="2800" b="1" dirty="0">
                <a:solidFill>
                  <a:srgbClr val="1E8905"/>
                </a:solidFill>
                <a:latin typeface="Candara" panose="020E0502030303020204" pitchFamily="34" charset="0"/>
              </a:rPr>
              <a:t>      Example : a rose is a rose is a </a:t>
            </a:r>
            <a:r>
              <a:rPr lang="en-US" sz="2800" b="1" dirty="0" smtClean="0">
                <a:solidFill>
                  <a:srgbClr val="1E8905"/>
                </a:solidFill>
                <a:latin typeface="Candara" panose="020E0502030303020204" pitchFamily="34" charset="0"/>
              </a:rPr>
              <a:t>rose</a:t>
            </a:r>
          </a:p>
          <a:p>
            <a:pPr>
              <a:buClr>
                <a:srgbClr val="CC0099"/>
              </a:buClr>
            </a:pPr>
            <a:r>
              <a:rPr lang="en-US" sz="2800" dirty="0" smtClean="0">
                <a:solidFill>
                  <a:srgbClr val="CC0099"/>
                </a:solidFill>
                <a:latin typeface="Arial" panose="020B0604020202020204" pitchFamily="34" charset="0"/>
              </a:rPr>
              <a:t>           </a:t>
            </a:r>
            <a:r>
              <a:rPr lang="en-US" sz="2800" dirty="0">
                <a:solidFill>
                  <a:srgbClr val="CC0099"/>
                </a:solidFill>
                <a:latin typeface="Arial" panose="020B0604020202020204" pitchFamily="34" charset="0"/>
              </a:rPr>
              <a:t>a rose is a</a:t>
            </a:r>
            <a:r>
              <a:rPr lang="en-US" sz="2800" dirty="0">
                <a:solidFill>
                  <a:srgbClr val="CC0099"/>
                </a:solidFill>
                <a:latin typeface="Palatino-Roman"/>
              </a:rPr>
              <a:t>,      </a:t>
            </a:r>
            <a:r>
              <a:rPr lang="en-US" sz="2800" dirty="0">
                <a:solidFill>
                  <a:srgbClr val="CC0099"/>
                </a:solidFill>
                <a:latin typeface="Arial" panose="020B0604020202020204" pitchFamily="34" charset="0"/>
              </a:rPr>
              <a:t>rose is a rose  , is a rose is</a:t>
            </a:r>
            <a:r>
              <a:rPr lang="en-US" sz="2800" b="1" dirty="0">
                <a:solidFill>
                  <a:srgbClr val="CC0099"/>
                </a:solidFill>
                <a:latin typeface="Candara" panose="020E0502030303020204" pitchFamily="34" charset="0"/>
              </a:rPr>
              <a:t>  </a:t>
            </a:r>
            <a:r>
              <a:rPr lang="en-US" sz="2800" b="1" dirty="0" smtClean="0">
                <a:solidFill>
                  <a:srgbClr val="CC0099"/>
                </a:solidFill>
                <a:latin typeface="Candara" panose="020E0502030303020204" pitchFamily="34" charset="0"/>
              </a:rPr>
              <a:t>….</a:t>
            </a:r>
            <a:endParaRPr lang="en-US" sz="2800" b="1" dirty="0">
              <a:solidFill>
                <a:srgbClr val="CC00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764705"/>
            <a:ext cx="7776864" cy="54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692696"/>
            <a:ext cx="845975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764704"/>
            <a:ext cx="751283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792" y="332656"/>
            <a:ext cx="3250704" cy="56207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MinHash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54" y="1470169"/>
            <a:ext cx="9016579" cy="46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023" y="190314"/>
            <a:ext cx="3895165" cy="49548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MinHash</a:t>
            </a:r>
            <a:r>
              <a:rPr lang="en-IN" dirty="0" smtClean="0"/>
              <a:t> 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4" y="1054474"/>
            <a:ext cx="246697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6" y="1675559"/>
            <a:ext cx="2667000" cy="3381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619" y="1548372"/>
            <a:ext cx="1390650" cy="332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31" y="2831402"/>
            <a:ext cx="676275" cy="676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951" y="5071988"/>
            <a:ext cx="542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982" y="5063023"/>
            <a:ext cx="5619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0504" y="5076470"/>
            <a:ext cx="504825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1845" y="5094399"/>
            <a:ext cx="533400" cy="420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6532" y="2083758"/>
            <a:ext cx="26193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2244" y="2463637"/>
            <a:ext cx="2647950" cy="428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9138" y="2942408"/>
            <a:ext cx="2609850" cy="39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1769" y="3383079"/>
            <a:ext cx="26289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3085" y="3814505"/>
            <a:ext cx="2619375" cy="428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1988" y="4287954"/>
            <a:ext cx="2657475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01232" y="4751876"/>
            <a:ext cx="2661677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39834" y="1776968"/>
            <a:ext cx="2688006" cy="3228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55907" y="3039610"/>
            <a:ext cx="489112" cy="428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55582" y="1646168"/>
            <a:ext cx="2600325" cy="4000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13976" y="6235837"/>
            <a:ext cx="809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There are four documents S1, S2, S3 and S4 and 7 Shingles A, B, C through G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227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Palatino-Roman</vt:lpstr>
      <vt:lpstr>Wingdings</vt:lpstr>
      <vt:lpstr>Office Theme</vt:lpstr>
      <vt:lpstr>Duplicate Detection</vt:lpstr>
      <vt:lpstr>Duplicate documents</vt:lpstr>
      <vt:lpstr>PowerPoint Presentation</vt:lpstr>
      <vt:lpstr>Near-duplicates and Shingling</vt:lpstr>
      <vt:lpstr>PowerPoint Presentation</vt:lpstr>
      <vt:lpstr>PowerPoint Presentation</vt:lpstr>
      <vt:lpstr>PowerPoint Presentation</vt:lpstr>
      <vt:lpstr>MinHash</vt:lpstr>
      <vt:lpstr>MinHash Example</vt:lpstr>
      <vt:lpstr>MinHash Example</vt:lpstr>
      <vt:lpstr>MinHash Example</vt:lpstr>
      <vt:lpstr>MinHash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Detection</dc:title>
  <dc:creator>latha</dc:creator>
  <cp:lastModifiedBy>latha</cp:lastModifiedBy>
  <cp:revision>17</cp:revision>
  <dcterms:created xsi:type="dcterms:W3CDTF">2024-03-01T03:47:59Z</dcterms:created>
  <dcterms:modified xsi:type="dcterms:W3CDTF">2024-03-06T05:34:49Z</dcterms:modified>
</cp:coreProperties>
</file>