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78" r:id="rId2"/>
    <p:sldId id="410" r:id="rId3"/>
    <p:sldId id="449" r:id="rId4"/>
    <p:sldId id="450" r:id="rId5"/>
    <p:sldId id="451" r:id="rId6"/>
    <p:sldId id="452" r:id="rId7"/>
    <p:sldId id="413" r:id="rId8"/>
    <p:sldId id="453" r:id="rId9"/>
    <p:sldId id="426" r:id="rId10"/>
    <p:sldId id="454" r:id="rId11"/>
    <p:sldId id="416" r:id="rId12"/>
    <p:sldId id="455" r:id="rId13"/>
    <p:sldId id="457" r:id="rId14"/>
    <p:sldId id="458" r:id="rId15"/>
    <p:sldId id="459" r:id="rId16"/>
    <p:sldId id="461" r:id="rId17"/>
    <p:sldId id="436" r:id="rId18"/>
    <p:sldId id="373" r:id="rId19"/>
    <p:sldId id="469" r:id="rId20"/>
    <p:sldId id="470" r:id="rId21"/>
    <p:sldId id="380" r:id="rId22"/>
    <p:sldId id="462" r:id="rId23"/>
    <p:sldId id="463" r:id="rId24"/>
    <p:sldId id="464" r:id="rId25"/>
    <p:sldId id="465" r:id="rId26"/>
    <p:sldId id="444" r:id="rId27"/>
    <p:sldId id="466" r:id="rId28"/>
    <p:sldId id="467" r:id="rId29"/>
    <p:sldId id="472" r:id="rId30"/>
    <p:sldId id="438" r:id="rId31"/>
    <p:sldId id="445" r:id="rId32"/>
    <p:sldId id="318" r:id="rId33"/>
    <p:sldId id="409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03EB"/>
    <a:srgbClr val="CC0099"/>
    <a:srgbClr val="28723B"/>
    <a:srgbClr val="993300"/>
    <a:srgbClr val="FF99FF"/>
    <a:srgbClr val="CCFF99"/>
    <a:srgbClr val="C6CB8B"/>
    <a:srgbClr val="3F0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8" autoAdjust="0"/>
    <p:restoredTop sz="89535" autoAdjust="0"/>
  </p:normalViewPr>
  <p:slideViewPr>
    <p:cSldViewPr>
      <p:cViewPr varScale="1">
        <p:scale>
          <a:sx n="63" d="100"/>
          <a:sy n="63" d="100"/>
        </p:scale>
        <p:origin x="17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67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B4CD9-F50B-4693-8528-C0AB5DD3C5B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5F41EA-6FAB-4157-A315-86A833BFD76B}">
      <dgm:prSet phldrT="[Text]" custT="1"/>
      <dgm:spPr>
        <a:solidFill>
          <a:srgbClr val="599806"/>
        </a:solidFill>
      </dgm:spPr>
      <dgm:t>
        <a:bodyPr/>
        <a:lstStyle/>
        <a:p>
          <a:r>
            <a: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Score Prediction </a:t>
          </a:r>
          <a:endParaRPr lang="en-IN" sz="24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92A2FAD-9BB3-48FC-93C6-57F9B90149B5}" type="parTrans" cxnId="{7AA7F169-4EFC-41CC-98A4-C27EF12B7350}">
      <dgm:prSet/>
      <dgm:spPr/>
      <dgm:t>
        <a:bodyPr/>
        <a:lstStyle/>
        <a:p>
          <a:endParaRPr lang="en-IN"/>
        </a:p>
      </dgm:t>
    </dgm:pt>
    <dgm:pt modelId="{EEFB177D-CC11-4FF0-B527-3D2720CD6C05}" type="sibTrans" cxnId="{7AA7F169-4EFC-41CC-98A4-C27EF12B7350}">
      <dgm:prSet/>
      <dgm:spPr/>
      <dgm:t>
        <a:bodyPr/>
        <a:lstStyle/>
        <a:p>
          <a:endParaRPr lang="en-IN"/>
        </a:p>
      </dgm:t>
    </dgm:pt>
    <dgm:pt modelId="{7645CB08-A77B-44BC-BB73-C833D045BA44}">
      <dgm:prSet phldrT="[Text]" custT="1"/>
      <dgm:spPr>
        <a:solidFill>
          <a:srgbClr val="599806"/>
        </a:solidFill>
      </dgm:spPr>
      <dgm:t>
        <a:bodyPr/>
        <a:lstStyle/>
        <a:p>
          <a:r>
            <a: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Top K recommendations</a:t>
          </a:r>
          <a:endParaRPr lang="en-IN" sz="24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3C204DA-CC83-4BF3-BA2B-E06AE1520E26}" type="parTrans" cxnId="{998A5C3F-7EDC-4908-828D-1DC3BAE68DDC}">
      <dgm:prSet/>
      <dgm:spPr/>
      <dgm:t>
        <a:bodyPr/>
        <a:lstStyle/>
        <a:p>
          <a:endParaRPr lang="en-IN"/>
        </a:p>
      </dgm:t>
    </dgm:pt>
    <dgm:pt modelId="{A43F450F-3937-4983-A9A1-F334E2D2CB60}" type="sibTrans" cxnId="{998A5C3F-7EDC-4908-828D-1DC3BAE68DDC}">
      <dgm:prSet/>
      <dgm:spPr/>
      <dgm:t>
        <a:bodyPr/>
        <a:lstStyle/>
        <a:p>
          <a:endParaRPr lang="en-IN"/>
        </a:p>
      </dgm:t>
    </dgm:pt>
    <dgm:pt modelId="{CFF130B6-3CA7-4FEE-9B15-AB1F3B6AC448}">
      <dgm:prSet phldrT="[Text]" custT="1"/>
      <dgm:spPr>
        <a:solidFill>
          <a:srgbClr val="599806"/>
        </a:solidFill>
      </dgm:spPr>
      <dgm:t>
        <a:bodyPr/>
        <a:lstStyle/>
        <a:p>
          <a:r>
            <a: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Explainable recommendations</a:t>
          </a:r>
          <a:endParaRPr lang="en-IN" sz="24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E69E77B-FA2D-4437-B57D-2CBBA8345B40}" type="parTrans" cxnId="{A04F18E8-ADC7-4ED1-851D-E356FE5FEDB0}">
      <dgm:prSet/>
      <dgm:spPr/>
      <dgm:t>
        <a:bodyPr/>
        <a:lstStyle/>
        <a:p>
          <a:endParaRPr lang="en-IN"/>
        </a:p>
      </dgm:t>
    </dgm:pt>
    <dgm:pt modelId="{5960B135-FDF5-40C2-AA8A-7111F35177B8}" type="sibTrans" cxnId="{A04F18E8-ADC7-4ED1-851D-E356FE5FEDB0}">
      <dgm:prSet/>
      <dgm:spPr/>
      <dgm:t>
        <a:bodyPr/>
        <a:lstStyle/>
        <a:p>
          <a:endParaRPr lang="en-IN"/>
        </a:p>
      </dgm:t>
    </dgm:pt>
    <dgm:pt modelId="{6D776F2C-67C3-40A2-9A21-AE1157EF7598}" type="pres">
      <dgm:prSet presAssocID="{FDAB4CD9-F50B-4693-8528-C0AB5DD3C5B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4CF94C8-7F42-4FFE-825C-0B9D4AE81E9D}" type="pres">
      <dgm:prSet presAssocID="{745F41EA-6FAB-4157-A315-86A833BFD76B}" presName="parentLin" presStyleCnt="0"/>
      <dgm:spPr/>
    </dgm:pt>
    <dgm:pt modelId="{B1430D10-7C7D-48C6-92B8-CC01CBB065A0}" type="pres">
      <dgm:prSet presAssocID="{745F41EA-6FAB-4157-A315-86A833BFD76B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09A73FAA-E445-481C-B5CC-C13221ED28B4}" type="pres">
      <dgm:prSet presAssocID="{745F41EA-6FAB-4157-A315-86A833BFD76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C56D80-DCDF-4750-977C-37F77BA89806}" type="pres">
      <dgm:prSet presAssocID="{745F41EA-6FAB-4157-A315-86A833BFD76B}" presName="negativeSpace" presStyleCnt="0"/>
      <dgm:spPr/>
    </dgm:pt>
    <dgm:pt modelId="{46BE1AA1-F5A7-470E-8A16-13909334C03F}" type="pres">
      <dgm:prSet presAssocID="{745F41EA-6FAB-4157-A315-86A833BFD76B}" presName="childText" presStyleLbl="conFgAcc1" presStyleIdx="0" presStyleCnt="3">
        <dgm:presLayoutVars>
          <dgm:bulletEnabled val="1"/>
        </dgm:presLayoutVars>
      </dgm:prSet>
      <dgm:spPr/>
    </dgm:pt>
    <dgm:pt modelId="{751E95E5-A368-4AED-A4FA-139580679D7C}" type="pres">
      <dgm:prSet presAssocID="{EEFB177D-CC11-4FF0-B527-3D2720CD6C05}" presName="spaceBetweenRectangles" presStyleCnt="0"/>
      <dgm:spPr/>
    </dgm:pt>
    <dgm:pt modelId="{8D5095A9-BF33-4497-BAB0-AC9ABF2503CB}" type="pres">
      <dgm:prSet presAssocID="{7645CB08-A77B-44BC-BB73-C833D045BA44}" presName="parentLin" presStyleCnt="0"/>
      <dgm:spPr/>
    </dgm:pt>
    <dgm:pt modelId="{37598D7F-155F-4D7D-9F4B-50097BB467C5}" type="pres">
      <dgm:prSet presAssocID="{7645CB08-A77B-44BC-BB73-C833D045BA44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F0D0B9EE-98FB-4B89-AD4B-E31561ACC004}" type="pres">
      <dgm:prSet presAssocID="{7645CB08-A77B-44BC-BB73-C833D045BA4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268C92-3560-42C6-ABB9-5C35D628951C}" type="pres">
      <dgm:prSet presAssocID="{7645CB08-A77B-44BC-BB73-C833D045BA44}" presName="negativeSpace" presStyleCnt="0"/>
      <dgm:spPr/>
    </dgm:pt>
    <dgm:pt modelId="{C9C8E33B-715C-43C2-92B8-DF0E3C681EA9}" type="pres">
      <dgm:prSet presAssocID="{7645CB08-A77B-44BC-BB73-C833D045BA44}" presName="childText" presStyleLbl="conFgAcc1" presStyleIdx="1" presStyleCnt="3">
        <dgm:presLayoutVars>
          <dgm:bulletEnabled val="1"/>
        </dgm:presLayoutVars>
      </dgm:prSet>
      <dgm:spPr/>
    </dgm:pt>
    <dgm:pt modelId="{8E2DD708-8212-42C7-B2AD-DFEDE692ABA5}" type="pres">
      <dgm:prSet presAssocID="{A43F450F-3937-4983-A9A1-F334E2D2CB60}" presName="spaceBetweenRectangles" presStyleCnt="0"/>
      <dgm:spPr/>
    </dgm:pt>
    <dgm:pt modelId="{55FF014C-963E-4E8A-A764-AB4E71485318}" type="pres">
      <dgm:prSet presAssocID="{CFF130B6-3CA7-4FEE-9B15-AB1F3B6AC448}" presName="parentLin" presStyleCnt="0"/>
      <dgm:spPr/>
    </dgm:pt>
    <dgm:pt modelId="{D64CC8B8-10A4-4258-A2E1-51FD8A544D13}" type="pres">
      <dgm:prSet presAssocID="{CFF130B6-3CA7-4FEE-9B15-AB1F3B6AC448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EF1592C7-D9A0-4CC9-8C8A-D0ADC3C874A5}" type="pres">
      <dgm:prSet presAssocID="{CFF130B6-3CA7-4FEE-9B15-AB1F3B6AC44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8C8546-8B25-40FD-9F53-C78342E9CA0B}" type="pres">
      <dgm:prSet presAssocID="{CFF130B6-3CA7-4FEE-9B15-AB1F3B6AC448}" presName="negativeSpace" presStyleCnt="0"/>
      <dgm:spPr/>
    </dgm:pt>
    <dgm:pt modelId="{D5C7EB4E-567B-4958-8068-79C7F957CCA2}" type="pres">
      <dgm:prSet presAssocID="{CFF130B6-3CA7-4FEE-9B15-AB1F3B6AC44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AA7F169-4EFC-41CC-98A4-C27EF12B7350}" srcId="{FDAB4CD9-F50B-4693-8528-C0AB5DD3C5B1}" destId="{745F41EA-6FAB-4157-A315-86A833BFD76B}" srcOrd="0" destOrd="0" parTransId="{892A2FAD-9BB3-48FC-93C6-57F9B90149B5}" sibTransId="{EEFB177D-CC11-4FF0-B527-3D2720CD6C05}"/>
    <dgm:cxn modelId="{9D9E7CE7-7AD9-47EC-BFCA-CD19A52697E5}" type="presOf" srcId="{CFF130B6-3CA7-4FEE-9B15-AB1F3B6AC448}" destId="{D64CC8B8-10A4-4258-A2E1-51FD8A544D13}" srcOrd="0" destOrd="0" presId="urn:microsoft.com/office/officeart/2005/8/layout/list1"/>
    <dgm:cxn modelId="{9C6430BB-0F4D-4652-BDFC-7B761FC0490D}" type="presOf" srcId="{745F41EA-6FAB-4157-A315-86A833BFD76B}" destId="{B1430D10-7C7D-48C6-92B8-CC01CBB065A0}" srcOrd="0" destOrd="0" presId="urn:microsoft.com/office/officeart/2005/8/layout/list1"/>
    <dgm:cxn modelId="{6E9BF7AC-C794-4E72-8D31-DA4A7DE59C63}" type="presOf" srcId="{CFF130B6-3CA7-4FEE-9B15-AB1F3B6AC448}" destId="{EF1592C7-D9A0-4CC9-8C8A-D0ADC3C874A5}" srcOrd="1" destOrd="0" presId="urn:microsoft.com/office/officeart/2005/8/layout/list1"/>
    <dgm:cxn modelId="{998A5C3F-7EDC-4908-828D-1DC3BAE68DDC}" srcId="{FDAB4CD9-F50B-4693-8528-C0AB5DD3C5B1}" destId="{7645CB08-A77B-44BC-BB73-C833D045BA44}" srcOrd="1" destOrd="0" parTransId="{B3C204DA-CC83-4BF3-BA2B-E06AE1520E26}" sibTransId="{A43F450F-3937-4983-A9A1-F334E2D2CB60}"/>
    <dgm:cxn modelId="{5A9C83D8-CC82-4B7F-875A-873A53C4FFBD}" type="presOf" srcId="{7645CB08-A77B-44BC-BB73-C833D045BA44}" destId="{37598D7F-155F-4D7D-9F4B-50097BB467C5}" srcOrd="0" destOrd="0" presId="urn:microsoft.com/office/officeart/2005/8/layout/list1"/>
    <dgm:cxn modelId="{8AD0B7C6-4633-49A6-ADD4-FC312951412A}" type="presOf" srcId="{7645CB08-A77B-44BC-BB73-C833D045BA44}" destId="{F0D0B9EE-98FB-4B89-AD4B-E31561ACC004}" srcOrd="1" destOrd="0" presId="urn:microsoft.com/office/officeart/2005/8/layout/list1"/>
    <dgm:cxn modelId="{B110D80E-6A99-4BA2-8CEE-622009D990D9}" type="presOf" srcId="{FDAB4CD9-F50B-4693-8528-C0AB5DD3C5B1}" destId="{6D776F2C-67C3-40A2-9A21-AE1157EF7598}" srcOrd="0" destOrd="0" presId="urn:microsoft.com/office/officeart/2005/8/layout/list1"/>
    <dgm:cxn modelId="{A04F18E8-ADC7-4ED1-851D-E356FE5FEDB0}" srcId="{FDAB4CD9-F50B-4693-8528-C0AB5DD3C5B1}" destId="{CFF130B6-3CA7-4FEE-9B15-AB1F3B6AC448}" srcOrd="2" destOrd="0" parTransId="{6E69E77B-FA2D-4437-B57D-2CBBA8345B40}" sibTransId="{5960B135-FDF5-40C2-AA8A-7111F35177B8}"/>
    <dgm:cxn modelId="{07BAF591-D05C-49A9-9359-64BF3CD10A50}" type="presOf" srcId="{745F41EA-6FAB-4157-A315-86A833BFD76B}" destId="{09A73FAA-E445-481C-B5CC-C13221ED28B4}" srcOrd="1" destOrd="0" presId="urn:microsoft.com/office/officeart/2005/8/layout/list1"/>
    <dgm:cxn modelId="{55E76DA8-2830-48DC-B175-A3E9F1199ECD}" type="presParOf" srcId="{6D776F2C-67C3-40A2-9A21-AE1157EF7598}" destId="{44CF94C8-7F42-4FFE-825C-0B9D4AE81E9D}" srcOrd="0" destOrd="0" presId="urn:microsoft.com/office/officeart/2005/8/layout/list1"/>
    <dgm:cxn modelId="{78DCE4BD-1488-4428-9D15-7ED0153D03C0}" type="presParOf" srcId="{44CF94C8-7F42-4FFE-825C-0B9D4AE81E9D}" destId="{B1430D10-7C7D-48C6-92B8-CC01CBB065A0}" srcOrd="0" destOrd="0" presId="urn:microsoft.com/office/officeart/2005/8/layout/list1"/>
    <dgm:cxn modelId="{0C863C58-FCFC-4C47-B4AA-4EDA5EB32CC8}" type="presParOf" srcId="{44CF94C8-7F42-4FFE-825C-0B9D4AE81E9D}" destId="{09A73FAA-E445-481C-B5CC-C13221ED28B4}" srcOrd="1" destOrd="0" presId="urn:microsoft.com/office/officeart/2005/8/layout/list1"/>
    <dgm:cxn modelId="{D0B89657-8C9A-4521-976A-2CD73239B4F0}" type="presParOf" srcId="{6D776F2C-67C3-40A2-9A21-AE1157EF7598}" destId="{93C56D80-DCDF-4750-977C-37F77BA89806}" srcOrd="1" destOrd="0" presId="urn:microsoft.com/office/officeart/2005/8/layout/list1"/>
    <dgm:cxn modelId="{305570A4-731E-49EE-9AF3-E2BB4F3B365C}" type="presParOf" srcId="{6D776F2C-67C3-40A2-9A21-AE1157EF7598}" destId="{46BE1AA1-F5A7-470E-8A16-13909334C03F}" srcOrd="2" destOrd="0" presId="urn:microsoft.com/office/officeart/2005/8/layout/list1"/>
    <dgm:cxn modelId="{D653782D-1A96-4D10-9604-1EB97B418846}" type="presParOf" srcId="{6D776F2C-67C3-40A2-9A21-AE1157EF7598}" destId="{751E95E5-A368-4AED-A4FA-139580679D7C}" srcOrd="3" destOrd="0" presId="urn:microsoft.com/office/officeart/2005/8/layout/list1"/>
    <dgm:cxn modelId="{F2293EF3-6D50-4971-A334-A363980EBDEC}" type="presParOf" srcId="{6D776F2C-67C3-40A2-9A21-AE1157EF7598}" destId="{8D5095A9-BF33-4497-BAB0-AC9ABF2503CB}" srcOrd="4" destOrd="0" presId="urn:microsoft.com/office/officeart/2005/8/layout/list1"/>
    <dgm:cxn modelId="{3D849F1E-4024-4CA3-834D-139AB3EF389B}" type="presParOf" srcId="{8D5095A9-BF33-4497-BAB0-AC9ABF2503CB}" destId="{37598D7F-155F-4D7D-9F4B-50097BB467C5}" srcOrd="0" destOrd="0" presId="urn:microsoft.com/office/officeart/2005/8/layout/list1"/>
    <dgm:cxn modelId="{E281F7C3-00D3-4233-8828-BBD7522D0CFB}" type="presParOf" srcId="{8D5095A9-BF33-4497-BAB0-AC9ABF2503CB}" destId="{F0D0B9EE-98FB-4B89-AD4B-E31561ACC004}" srcOrd="1" destOrd="0" presId="urn:microsoft.com/office/officeart/2005/8/layout/list1"/>
    <dgm:cxn modelId="{EF93162A-8E8E-46AD-92A7-BCA423DD819D}" type="presParOf" srcId="{6D776F2C-67C3-40A2-9A21-AE1157EF7598}" destId="{C7268C92-3560-42C6-ABB9-5C35D628951C}" srcOrd="5" destOrd="0" presId="urn:microsoft.com/office/officeart/2005/8/layout/list1"/>
    <dgm:cxn modelId="{FD4AA8A5-0A89-4F2F-8BA7-324B3D9D19E6}" type="presParOf" srcId="{6D776F2C-67C3-40A2-9A21-AE1157EF7598}" destId="{C9C8E33B-715C-43C2-92B8-DF0E3C681EA9}" srcOrd="6" destOrd="0" presId="urn:microsoft.com/office/officeart/2005/8/layout/list1"/>
    <dgm:cxn modelId="{A9EF1E1C-DEC1-4182-9F9E-8C36D89A9819}" type="presParOf" srcId="{6D776F2C-67C3-40A2-9A21-AE1157EF7598}" destId="{8E2DD708-8212-42C7-B2AD-DFEDE692ABA5}" srcOrd="7" destOrd="0" presId="urn:microsoft.com/office/officeart/2005/8/layout/list1"/>
    <dgm:cxn modelId="{7E61B81E-F982-4DB5-ACC2-4302ED5D1507}" type="presParOf" srcId="{6D776F2C-67C3-40A2-9A21-AE1157EF7598}" destId="{55FF014C-963E-4E8A-A764-AB4E71485318}" srcOrd="8" destOrd="0" presId="urn:microsoft.com/office/officeart/2005/8/layout/list1"/>
    <dgm:cxn modelId="{B5466E4D-026B-40C0-9CD0-F72E83803FC8}" type="presParOf" srcId="{55FF014C-963E-4E8A-A764-AB4E71485318}" destId="{D64CC8B8-10A4-4258-A2E1-51FD8A544D13}" srcOrd="0" destOrd="0" presId="urn:microsoft.com/office/officeart/2005/8/layout/list1"/>
    <dgm:cxn modelId="{D164BBFC-6795-4F15-8F29-424AB6CEA34E}" type="presParOf" srcId="{55FF014C-963E-4E8A-A764-AB4E71485318}" destId="{EF1592C7-D9A0-4CC9-8C8A-D0ADC3C874A5}" srcOrd="1" destOrd="0" presId="urn:microsoft.com/office/officeart/2005/8/layout/list1"/>
    <dgm:cxn modelId="{DA186A9C-9D8A-4A8F-A209-6D9BB7916291}" type="presParOf" srcId="{6D776F2C-67C3-40A2-9A21-AE1157EF7598}" destId="{1A8C8546-8B25-40FD-9F53-C78342E9CA0B}" srcOrd="9" destOrd="0" presId="urn:microsoft.com/office/officeart/2005/8/layout/list1"/>
    <dgm:cxn modelId="{C46A5B30-EEB5-4CA7-8FD8-945677F2D177}" type="presParOf" srcId="{6D776F2C-67C3-40A2-9A21-AE1157EF7598}" destId="{D5C7EB4E-567B-4958-8068-79C7F957CCA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979C2CA-1390-4927-917E-B30272B2ED11}" type="datetimeFigureOut">
              <a:rPr lang="en-US"/>
              <a:pPr>
                <a:defRPr/>
              </a:pPr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5936863-A9F8-4589-AF67-02AF8E16A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7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recommender system</a:t>
            </a:r>
            <a:r>
              <a:rPr lang="en-US" baseline="0" dirty="0"/>
              <a:t> identifies set of items that would be </a:t>
            </a:r>
          </a:p>
          <a:p>
            <a:r>
              <a:rPr lang="en-US" baseline="0" dirty="0"/>
              <a:t>interesting to the user by using a variety of information  recourses</a:t>
            </a:r>
          </a:p>
          <a:p>
            <a:r>
              <a:rPr lang="en-US" baseline="0" dirty="0"/>
              <a:t>about users and items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77233-9372-42AE-AAA8-95F2A4953F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1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936863-A9F8-4589-AF67-02AF8E16ABF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Recommender systems are useful for</a:t>
            </a:r>
            <a:r>
              <a:rPr lang="en-US" baseline="0" dirty="0"/>
              <a:t> both service providers and users</a:t>
            </a:r>
          </a:p>
          <a:p>
            <a:endParaRPr lang="en-US" baseline="0" dirty="0"/>
          </a:p>
          <a:p>
            <a:pPr marL="457200" indent="-457200" algn="just">
              <a:buFont typeface="Wingdings" pitchFamily="2" charset="2"/>
              <a:buNone/>
            </a:pPr>
            <a:r>
              <a:rPr lang="en-IN" sz="1200" dirty="0"/>
              <a:t>Electronic service providers use recommender systems as they increase 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IN" sz="1200" dirty="0"/>
              <a:t>the number of items sold, 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IN" sz="1200" dirty="0"/>
              <a:t>sell more diverse items, 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IN" sz="1200" dirty="0"/>
              <a:t>increase user satisfaction and fidelity 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IN" sz="1200" dirty="0"/>
              <a:t>and better understand what the user wants</a:t>
            </a:r>
          </a:p>
          <a:p>
            <a:pPr marL="457200" indent="-457200" algn="just">
              <a:buNone/>
            </a:pPr>
            <a:r>
              <a:rPr lang="en-IN" sz="1200" dirty="0"/>
              <a:t>     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IN" sz="1200" dirty="0"/>
              <a:t>User community adopts recommender systems as they help them to find 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IN" sz="1200" dirty="0"/>
              <a:t>all interesting and appropriate products, 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IN" sz="1200" dirty="0"/>
              <a:t>locate novel and diversified list of products 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IN" sz="1200" dirty="0"/>
              <a:t>and fulfil its personal/unique needs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77233-9372-42AE-AAA8-95F2A4953F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 approaches</a:t>
            </a:r>
            <a:r>
              <a:rPr lang="en-US" baseline="0" dirty="0"/>
              <a:t> are broadly classified into</a:t>
            </a:r>
          </a:p>
          <a:p>
            <a:r>
              <a:rPr lang="en-US" baseline="0" dirty="0"/>
              <a:t>CF, CB and a combination of the two namely hybrid approaches</a:t>
            </a:r>
          </a:p>
          <a:p>
            <a:endParaRPr lang="en-US" baseline="0" dirty="0"/>
          </a:p>
          <a:p>
            <a:r>
              <a:rPr lang="en-US" baseline="0" dirty="0"/>
              <a:t>CF approaches are further classified into model based </a:t>
            </a:r>
          </a:p>
          <a:p>
            <a:r>
              <a:rPr lang="en-US" baseline="0" dirty="0"/>
              <a:t>and memory based approaches. </a:t>
            </a:r>
          </a:p>
          <a:p>
            <a:endParaRPr lang="en-US" baseline="0" dirty="0"/>
          </a:p>
          <a:p>
            <a:r>
              <a:rPr lang="en-US" baseline="0" dirty="0"/>
              <a:t>Some of the model based approaches are </a:t>
            </a:r>
          </a:p>
          <a:p>
            <a:r>
              <a:rPr lang="en-US" baseline="0" dirty="0"/>
              <a:t>clustering techniques,</a:t>
            </a:r>
          </a:p>
          <a:p>
            <a:r>
              <a:rPr lang="en-US" baseline="0" dirty="0"/>
              <a:t>Association techniques</a:t>
            </a:r>
          </a:p>
          <a:p>
            <a:r>
              <a:rPr lang="en-US" baseline="0" dirty="0"/>
              <a:t>Bayesian network</a:t>
            </a:r>
          </a:p>
          <a:p>
            <a:r>
              <a:rPr lang="en-US" baseline="0" dirty="0"/>
              <a:t>Neural network</a:t>
            </a:r>
          </a:p>
          <a:p>
            <a:endParaRPr lang="en-US" baseline="0" dirty="0"/>
          </a:p>
          <a:p>
            <a:r>
              <a:rPr lang="en-US" baseline="0" dirty="0"/>
              <a:t>Memory based approaches can be  </a:t>
            </a:r>
          </a:p>
          <a:p>
            <a:r>
              <a:rPr lang="en-US" baseline="0" dirty="0"/>
              <a:t>User-based collaborative filtering</a:t>
            </a:r>
          </a:p>
          <a:p>
            <a:r>
              <a:rPr lang="en-US" baseline="0" dirty="0"/>
              <a:t>Item based collaborative filtering</a:t>
            </a:r>
          </a:p>
          <a:p>
            <a:r>
              <a:rPr lang="en-US" baseline="0" dirty="0"/>
              <a:t>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77233-9372-42AE-AAA8-95F2A4953F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28AB4C-DE3B-4849-8813-D959A0B1D50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17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</a:t>
            </a:r>
            <a:r>
              <a:rPr lang="en-US" baseline="0" dirty="0"/>
              <a:t> is the pseudo code for item based CF</a:t>
            </a:r>
          </a:p>
          <a:p>
            <a:endParaRPr lang="en-US" baseline="0" dirty="0"/>
          </a:p>
          <a:p>
            <a:r>
              <a:rPr lang="en-US" baseline="0" dirty="0"/>
              <a:t>The first step is to compute the pair wise similarity between items of the data set.</a:t>
            </a:r>
          </a:p>
          <a:p>
            <a:endParaRPr lang="en-US" baseline="0" dirty="0"/>
          </a:p>
          <a:p>
            <a:r>
              <a:rPr lang="en-US" baseline="0" dirty="0"/>
              <a:t>Next, select top k </a:t>
            </a:r>
            <a:r>
              <a:rPr lang="en-US" baseline="0" dirty="0" err="1"/>
              <a:t>neighbours</a:t>
            </a:r>
            <a:r>
              <a:rPr lang="en-US" baseline="0" dirty="0"/>
              <a:t> of the target item.</a:t>
            </a:r>
          </a:p>
          <a:p>
            <a:endParaRPr lang="en-US" baseline="0" dirty="0"/>
          </a:p>
          <a:p>
            <a:r>
              <a:rPr lang="en-US" baseline="0" dirty="0"/>
              <a:t>And then compute prediction as the weighted average of the </a:t>
            </a:r>
          </a:p>
          <a:p>
            <a:r>
              <a:rPr lang="en-US" baseline="0" dirty="0"/>
              <a:t>ratings provided by the active user for those items.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77233-9372-42AE-AAA8-95F2A4953FB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77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state of the art collaborative filtering techniques</a:t>
            </a:r>
            <a:r>
              <a:rPr lang="en-US" baseline="0" dirty="0"/>
              <a:t> are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Nearest Neighbour approaches</a:t>
            </a:r>
          </a:p>
          <a:p>
            <a:pPr marL="682625" indent="115888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Item based approaches</a:t>
            </a:r>
          </a:p>
          <a:p>
            <a:pPr marL="682625" indent="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User based approaches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Slope one Predictors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Matrix Factorization approaches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77233-9372-42AE-AAA8-95F2A4953FB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85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6075" marR="0" lvl="0" indent="-3460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Tx/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To measure accuracy of the predictions, two statistical measures ,  </a:t>
            </a:r>
          </a:p>
          <a:p>
            <a:pPr marL="346075" marR="0" lvl="0" indent="-3460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Tx/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MAE (Mean Absolute Error), RMSE (Root Mean Square Error) </a:t>
            </a:r>
          </a:p>
          <a:p>
            <a:pPr marL="346075" marR="0" lvl="0" indent="-3460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Tx/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and a decision theoretic metric F1 are used</a:t>
            </a:r>
          </a:p>
          <a:p>
            <a:pPr marL="346075" lvl="0" indent="-346075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tabLst>
                <a:tab pos="685800" algn="l"/>
              </a:tabLs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77233-9372-42AE-AAA8-95F2A4953FB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DA6A0-ACBB-4CE1-875D-C5B96D54428B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09858-F998-40D0-A5D0-E2217B228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62455-78D3-42F8-8DDA-D9950C49D755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DF07B-5726-4972-B79D-9C43E2101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EE4CA-78AA-4711-A34B-62C7F1459189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81831-AB57-4963-A2B9-833EC04BA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5C4A1-DD22-489C-8727-6400F88714C1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D66E6-3C51-4634-8F3A-A5964F6B9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A27F8-BA7C-4E87-8C1C-1A091EDF0DC7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8FC7F-7A43-4F10-B35B-819C7A16C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9C50C-D50E-4B85-A0E9-A70222E6A23F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C53A7-5B67-4F2E-A01A-E0C4F25E6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8EA46-E854-4E0B-8BA1-84CBAB848BF9}" type="datetime1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53FCF-AC3F-4619-996F-EDE6222F9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BD0F6-AC4E-489F-AD5B-E9559EA4AD1C}" type="datetime1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CF182-E3E8-4046-9B8E-7BD034860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0A137-C5FE-4BCB-919E-9C72B8C8E84F}" type="datetime1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7F567-637A-4AFC-B207-6F81045C28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A984B-3ADB-419E-8A54-70B74408FBBF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D3384-BF46-40D8-A7B1-658180919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A33C5-B3D9-4968-A3AF-01695B161E3C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AA6A5-025D-47A7-8ED9-E11B78781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D38A3-4567-4198-A16B-CA312924CF60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E816DD-D1A5-4330-A5DB-CC4FE6D46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79189" y="2133600"/>
            <a:ext cx="6240811" cy="769441"/>
          </a:xfrm>
        </p:spPr>
        <p:txBody>
          <a:bodyPr wrap="none"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anose="030F0702030302020204" pitchFamily="66" charset="0"/>
              </a:rPr>
              <a:t>Recommender Systems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D66E6-3C51-4634-8F3A-A5964F6B951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33400" y="1262103"/>
            <a:ext cx="5562600" cy="2776497"/>
          </a:xfrm>
          <a:ln w="12700">
            <a:solidFill>
              <a:srgbClr val="00B050"/>
            </a:solidFill>
          </a:ln>
        </p:spPr>
        <p:txBody>
          <a:bodyPr/>
          <a:lstStyle/>
          <a:p>
            <a:pPr marL="270272" indent="-270272" eaLnBrk="1" hangingPunct="1">
              <a:buClr>
                <a:srgbClr val="C00000"/>
              </a:buClr>
              <a:buSzPct val="71000"/>
              <a:buFont typeface="Wingdings" panose="05000000000000000000" pitchFamily="2" charset="2"/>
              <a:buChar char="Ø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Netflix challenge</a:t>
            </a:r>
          </a:p>
          <a:p>
            <a:pPr marL="270272" indent="-270272" eaLnBrk="1" hangingPunct="1">
              <a:buClr>
                <a:srgbClr val="C00000"/>
              </a:buClr>
              <a:buSzPct val="71000"/>
              <a:buFont typeface="Wingdings" panose="05000000000000000000" pitchFamily="2" charset="2"/>
              <a:buChar char="Ø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$1M prize competition</a:t>
            </a:r>
          </a:p>
          <a:p>
            <a:pPr marL="270272" indent="-270272" eaLnBrk="1" hangingPunct="1">
              <a:buClr>
                <a:srgbClr val="C00000"/>
              </a:buClr>
              <a:buSzPct val="71000"/>
              <a:buFont typeface="Wingdings" panose="05000000000000000000" pitchFamily="2" charset="2"/>
              <a:buChar char="Ø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 : huge training data set</a:t>
            </a:r>
          </a:p>
          <a:p>
            <a:pPr marL="270272" indent="-270272" eaLnBrk="1" hangingPunct="1">
              <a:buClr>
                <a:srgbClr val="C00000"/>
              </a:buClr>
              <a:buSzPct val="71000"/>
              <a:buFont typeface="Wingdings" panose="05000000000000000000" pitchFamily="2" charset="2"/>
              <a:buChar char="Ø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Goal: reduce prediction error rate by 10%</a:t>
            </a:r>
          </a:p>
          <a:p>
            <a:pPr marL="270272" indent="-270272" eaLnBrk="1" hangingPunct="1">
              <a:buClr>
                <a:srgbClr val="C00000"/>
              </a:buClr>
              <a:buSzPct val="71000"/>
              <a:buFont typeface="Wingdings" panose="05000000000000000000" pitchFamily="2" charset="2"/>
              <a:buChar char="Ø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186 countries</a:t>
            </a:r>
          </a:p>
          <a:p>
            <a:pPr marL="270272" indent="-270272" eaLnBrk="1" hangingPunct="1">
              <a:buClr>
                <a:srgbClr val="C00000"/>
              </a:buClr>
              <a:buSzPct val="71000"/>
              <a:buFont typeface="Wingdings" panose="05000000000000000000" pitchFamily="2" charset="2"/>
              <a:buChar char="Ø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Begins in 2006 , Winners in 2009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262102"/>
            <a:ext cx="2590800" cy="2776497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B2062FE2-7498-41B8-9FDD-6452CFD7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114815"/>
            <a:ext cx="3921011" cy="43367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Netflix Challenge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09325CB2-B56F-4876-8E17-0C352389C256}"/>
              </a:ext>
            </a:extLst>
          </p:cNvPr>
          <p:cNvCxnSpPr/>
          <p:nvPr/>
        </p:nvCxnSpPr>
        <p:spPr>
          <a:xfrm>
            <a:off x="258418" y="626499"/>
            <a:ext cx="8885582" cy="0"/>
          </a:xfrm>
          <a:prstGeom prst="line">
            <a:avLst/>
          </a:prstGeom>
          <a:ln w="28575" cap="rnd">
            <a:solidFill>
              <a:srgbClr val="28723B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D66E6-3C51-4634-8F3A-A5964F6B95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240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 txBox="1">
            <a:spLocks/>
          </p:cNvSpPr>
          <p:nvPr/>
        </p:nvSpPr>
        <p:spPr>
          <a:xfrm>
            <a:off x="1219166" y="121272"/>
            <a:ext cx="6705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74320" indent="-274320" algn="ctr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en-US" sz="2800" spc="50" dirty="0">
                <a:ln w="11430"/>
                <a:solidFill>
                  <a:srgbClr val="C00000"/>
                </a:solidFill>
                <a:latin typeface="Comic Sans MS" panose="030F0702030302020204" pitchFamily="66" charset="0"/>
                <a:ea typeface="Verdana" pitchFamily="34" charset="0"/>
                <a:cs typeface="Verdana" pitchFamily="34" charset="0"/>
              </a:rPr>
              <a:t>Recommendation Approaches</a:t>
            </a:r>
          </a:p>
        </p:txBody>
      </p: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1066800" y="1295400"/>
            <a:ext cx="7391752" cy="5029200"/>
            <a:chOff x="1323" y="1917"/>
            <a:chExt cx="9169" cy="6905"/>
          </a:xfrm>
          <a:solidFill>
            <a:srgbClr val="FFFFFF"/>
          </a:solidFill>
        </p:grpSpPr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1323" y="1917"/>
              <a:ext cx="9169" cy="690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2F2F2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AutoShape 21"/>
            <p:cNvSpPr>
              <a:spLocks noChangeShapeType="1"/>
            </p:cNvSpPr>
            <p:nvPr/>
          </p:nvSpPr>
          <p:spPr bwMode="auto">
            <a:xfrm>
              <a:off x="5484" y="2842"/>
              <a:ext cx="0" cy="56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7" name="AutoShape 20"/>
            <p:cNvSpPr>
              <a:spLocks noChangeShapeType="1"/>
            </p:cNvSpPr>
            <p:nvPr/>
          </p:nvSpPr>
          <p:spPr bwMode="auto">
            <a:xfrm>
              <a:off x="2901" y="3347"/>
              <a:ext cx="1" cy="407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" name="AutoShape 19"/>
            <p:cNvSpPr>
              <a:spLocks noChangeShapeType="1"/>
            </p:cNvSpPr>
            <p:nvPr/>
          </p:nvSpPr>
          <p:spPr bwMode="auto">
            <a:xfrm>
              <a:off x="7851" y="3372"/>
              <a:ext cx="1" cy="407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" name="AutoShape 18"/>
            <p:cNvSpPr>
              <a:spLocks noChangeShapeType="1"/>
            </p:cNvSpPr>
            <p:nvPr/>
          </p:nvSpPr>
          <p:spPr bwMode="auto">
            <a:xfrm>
              <a:off x="7750" y="5056"/>
              <a:ext cx="0" cy="451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0" name="AutoShape 17"/>
            <p:cNvSpPr>
              <a:spLocks noChangeArrowheads="1"/>
            </p:cNvSpPr>
            <p:nvPr/>
          </p:nvSpPr>
          <p:spPr bwMode="auto">
            <a:xfrm>
              <a:off x="4394" y="2110"/>
              <a:ext cx="2309" cy="869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3366F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Recommender System</a:t>
              </a:r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1881" y="3723"/>
              <a:ext cx="2309" cy="1169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3366F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Content Based Filtering Technique</a:t>
              </a:r>
            </a:p>
          </p:txBody>
        </p:sp>
        <p:sp>
          <p:nvSpPr>
            <p:cNvPr id="22" name="AutoShape 15"/>
            <p:cNvSpPr>
              <a:spLocks noChangeArrowheads="1"/>
            </p:cNvSpPr>
            <p:nvPr/>
          </p:nvSpPr>
          <p:spPr bwMode="auto">
            <a:xfrm>
              <a:off x="4394" y="3617"/>
              <a:ext cx="2309" cy="1169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3366F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Collaborative Filtering Technique</a:t>
              </a:r>
            </a:p>
          </p:txBody>
        </p:sp>
        <p:sp>
          <p:nvSpPr>
            <p:cNvPr id="23" name="AutoShape 14"/>
            <p:cNvSpPr>
              <a:spLocks noChangeArrowheads="1"/>
            </p:cNvSpPr>
            <p:nvPr/>
          </p:nvSpPr>
          <p:spPr bwMode="auto">
            <a:xfrm>
              <a:off x="6892" y="3723"/>
              <a:ext cx="2529" cy="1062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3366F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Hybrid filtering technique</a:t>
              </a:r>
            </a:p>
          </p:txBody>
        </p:sp>
        <p:sp>
          <p:nvSpPr>
            <p:cNvPr id="24" name="AutoShape 13"/>
            <p:cNvSpPr>
              <a:spLocks noChangeShapeType="1"/>
            </p:cNvSpPr>
            <p:nvPr/>
          </p:nvSpPr>
          <p:spPr bwMode="auto">
            <a:xfrm>
              <a:off x="2901" y="3395"/>
              <a:ext cx="4926" cy="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6" name="AutoShape 11"/>
            <p:cNvSpPr>
              <a:spLocks noChangeArrowheads="1"/>
            </p:cNvSpPr>
            <p:nvPr/>
          </p:nvSpPr>
          <p:spPr bwMode="auto">
            <a:xfrm>
              <a:off x="1512" y="5474"/>
              <a:ext cx="3855" cy="3243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3366F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Model Based Filtering technique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algn="ctr"/>
              <a:r>
                <a:rPr lang="en-US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Clustering techniques,</a:t>
              </a:r>
            </a:p>
            <a:p>
              <a:pPr algn="ctr"/>
              <a:r>
                <a:rPr lang="en-US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Association Techniques,</a:t>
              </a:r>
            </a:p>
            <a:p>
              <a:pPr algn="ctr"/>
              <a:r>
                <a:rPr lang="en-US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Bayesian Networks,</a:t>
              </a:r>
            </a:p>
            <a:p>
              <a:pPr algn="ctr"/>
              <a:r>
                <a:rPr lang="en-US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Neural Networks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7" name="AutoShape 10"/>
            <p:cNvSpPr>
              <a:spLocks noChangeArrowheads="1"/>
            </p:cNvSpPr>
            <p:nvPr/>
          </p:nvSpPr>
          <p:spPr bwMode="auto">
            <a:xfrm>
              <a:off x="5576" y="5474"/>
              <a:ext cx="4632" cy="3243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3500000" algn="ctr" rotWithShape="0">
                <a:srgbClr val="3366F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Memory-based Filtering technique</a:t>
              </a:r>
            </a:p>
            <a:p>
              <a:pPr marL="0" marR="0" lvl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>
                <a:spcBef>
                  <a:spcPts val="0"/>
                </a:spcBef>
                <a:buClr>
                  <a:schemeClr val="accent6">
                    <a:lumMod val="75000"/>
                  </a:schemeClr>
                </a:buClr>
              </a:pPr>
              <a:r>
                <a:rPr lang="en-US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Nearest </a:t>
              </a:r>
              <a:r>
                <a:rPr lang="en-US" sz="1600" dirty="0" err="1">
                  <a:latin typeface="Verdana" pitchFamily="34" charset="0"/>
                  <a:ea typeface="Verdana" pitchFamily="34" charset="0"/>
                  <a:cs typeface="Verdana" pitchFamily="34" charset="0"/>
                </a:rPr>
                <a:t>Neighbour</a:t>
              </a:r>
              <a:r>
                <a:rPr lang="en-US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 approaches</a:t>
              </a:r>
            </a:p>
            <a:p>
              <a:pPr>
                <a:spcBef>
                  <a:spcPts val="0"/>
                </a:spcBef>
                <a:buClr>
                  <a:schemeClr val="accent6">
                    <a:lumMod val="75000"/>
                  </a:schemeClr>
                </a:buClr>
              </a:pPr>
              <a:r>
                <a:rPr lang="en-US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    Item based approaches</a:t>
              </a:r>
            </a:p>
            <a:p>
              <a:pPr>
                <a:spcBef>
                  <a:spcPts val="0"/>
                </a:spcBef>
                <a:buClr>
                  <a:schemeClr val="accent6">
                    <a:lumMod val="75000"/>
                  </a:schemeClr>
                </a:buClr>
              </a:pPr>
              <a:r>
                <a:rPr lang="en-US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    User based approaches</a:t>
              </a:r>
            </a:p>
            <a:p>
              <a:pPr>
                <a:spcBef>
                  <a:spcPts val="0"/>
                </a:spcBef>
                <a:buClr>
                  <a:schemeClr val="accent6">
                    <a:lumMod val="75000"/>
                  </a:schemeClr>
                </a:buClr>
              </a:pPr>
              <a:r>
                <a:rPr lang="en-US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Slope one Predictors</a:t>
              </a:r>
            </a:p>
            <a:p>
              <a:pPr>
                <a:spcBef>
                  <a:spcPts val="0"/>
                </a:spcBef>
                <a:buClr>
                  <a:schemeClr val="accent6">
                    <a:lumMod val="75000"/>
                  </a:schemeClr>
                </a:buClr>
              </a:pPr>
              <a:r>
                <a:rPr lang="en-US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Matrix Factorization approaches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</a:p>
          </p:txBody>
        </p:sp>
        <p:sp>
          <p:nvSpPr>
            <p:cNvPr id="28" name="AutoShape 9"/>
            <p:cNvSpPr>
              <a:spLocks noChangeShapeType="1"/>
            </p:cNvSpPr>
            <p:nvPr/>
          </p:nvSpPr>
          <p:spPr bwMode="auto">
            <a:xfrm>
              <a:off x="3970" y="5056"/>
              <a:ext cx="0" cy="38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1219200" y="4648200"/>
            <a:ext cx="3124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495800" y="4648200"/>
            <a:ext cx="373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200400" y="3581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utoShape 21"/>
          <p:cNvSpPr>
            <a:spLocks noChangeShapeType="1"/>
          </p:cNvSpPr>
          <p:nvPr/>
        </p:nvSpPr>
        <p:spPr bwMode="auto">
          <a:xfrm>
            <a:off x="4495800" y="3352800"/>
            <a:ext cx="0" cy="228600"/>
          </a:xfrm>
          <a:prstGeom prst="straightConnector1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09325CB2-B56F-4876-8E17-0C352389C256}"/>
              </a:ext>
            </a:extLst>
          </p:cNvPr>
          <p:cNvCxnSpPr/>
          <p:nvPr/>
        </p:nvCxnSpPr>
        <p:spPr>
          <a:xfrm>
            <a:off x="258418" y="762000"/>
            <a:ext cx="8885582" cy="0"/>
          </a:xfrm>
          <a:prstGeom prst="line">
            <a:avLst/>
          </a:prstGeom>
          <a:ln w="28575" cap="rnd">
            <a:solidFill>
              <a:srgbClr val="28723B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7F567-637A-4AFC-B207-6F81045C28B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advTm="2690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99908F1-8935-413C-B6FB-82A8B06515EE}"/>
              </a:ext>
            </a:extLst>
          </p:cNvPr>
          <p:cNvSpPr txBox="1">
            <a:spLocks/>
          </p:cNvSpPr>
          <p:nvPr/>
        </p:nvSpPr>
        <p:spPr>
          <a:xfrm>
            <a:off x="2427851" y="152400"/>
            <a:ext cx="5039749" cy="43367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Recommender System tasks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93D24228-5CA5-4955-84FF-C3FAD529D5AB}"/>
              </a:ext>
            </a:extLst>
          </p:cNvPr>
          <p:cNvCxnSpPr/>
          <p:nvPr/>
        </p:nvCxnSpPr>
        <p:spPr>
          <a:xfrm>
            <a:off x="129208" y="762000"/>
            <a:ext cx="8885582" cy="0"/>
          </a:xfrm>
          <a:prstGeom prst="line">
            <a:avLst/>
          </a:prstGeom>
          <a:ln w="34925" cap="rnd">
            <a:solidFill>
              <a:srgbClr val="538034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D3784B7A-A9C2-4829-BC9B-3A79CC5F4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825657"/>
              </p:ext>
            </p:extLst>
          </p:nvPr>
        </p:nvGraphicFramePr>
        <p:xfrm>
          <a:off x="1143000" y="1219200"/>
          <a:ext cx="4953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D66E6-3C51-4634-8F3A-A5964F6B951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A79F217D-AF26-4A8C-A0C4-BC08D7D1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85" y="185019"/>
            <a:ext cx="5134048" cy="43367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Recommender System tasks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EBDEB81F-17B2-413E-A733-625E2BEA9D89}"/>
              </a:ext>
            </a:extLst>
          </p:cNvPr>
          <p:cNvCxnSpPr/>
          <p:nvPr/>
        </p:nvCxnSpPr>
        <p:spPr>
          <a:xfrm>
            <a:off x="258418" y="633938"/>
            <a:ext cx="8885582" cy="0"/>
          </a:xfrm>
          <a:prstGeom prst="line">
            <a:avLst/>
          </a:prstGeom>
          <a:ln w="34925" cap="rnd">
            <a:solidFill>
              <a:srgbClr val="538034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B7AECF41-8954-4269-972C-B0E25EBCAA55}"/>
              </a:ext>
            </a:extLst>
          </p:cNvPr>
          <p:cNvGraphicFramePr>
            <a:graphicFrameLocks noGrp="1"/>
          </p:cNvGraphicFramePr>
          <p:nvPr/>
        </p:nvGraphicFramePr>
        <p:xfrm>
          <a:off x="2745032" y="3000013"/>
          <a:ext cx="3185193" cy="2111931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452797">
                  <a:extLst>
                    <a:ext uri="{9D8B030D-6E8A-4147-A177-3AD203B41FA5}">
                      <a16:colId xmlns="" xmlns:a16="http://schemas.microsoft.com/office/drawing/2014/main" val="3598775331"/>
                    </a:ext>
                  </a:extLst>
                </a:gridCol>
                <a:gridCol w="403426">
                  <a:extLst>
                    <a:ext uri="{9D8B030D-6E8A-4147-A177-3AD203B41FA5}">
                      <a16:colId xmlns="" xmlns:a16="http://schemas.microsoft.com/office/drawing/2014/main" val="2389337059"/>
                    </a:ext>
                  </a:extLst>
                </a:gridCol>
                <a:gridCol w="465794">
                  <a:extLst>
                    <a:ext uri="{9D8B030D-6E8A-4147-A177-3AD203B41FA5}">
                      <a16:colId xmlns="" xmlns:a16="http://schemas.microsoft.com/office/drawing/2014/main" val="95758533"/>
                    </a:ext>
                  </a:extLst>
                </a:gridCol>
                <a:gridCol w="465794">
                  <a:extLst>
                    <a:ext uri="{9D8B030D-6E8A-4147-A177-3AD203B41FA5}">
                      <a16:colId xmlns="" xmlns:a16="http://schemas.microsoft.com/office/drawing/2014/main" val="4212610118"/>
                    </a:ext>
                  </a:extLst>
                </a:gridCol>
                <a:gridCol w="465794">
                  <a:extLst>
                    <a:ext uri="{9D8B030D-6E8A-4147-A177-3AD203B41FA5}">
                      <a16:colId xmlns="" xmlns:a16="http://schemas.microsoft.com/office/drawing/2014/main" val="2748908428"/>
                    </a:ext>
                  </a:extLst>
                </a:gridCol>
                <a:gridCol w="465794">
                  <a:extLst>
                    <a:ext uri="{9D8B030D-6E8A-4147-A177-3AD203B41FA5}">
                      <a16:colId xmlns="" xmlns:a16="http://schemas.microsoft.com/office/drawing/2014/main" val="2282368185"/>
                    </a:ext>
                  </a:extLst>
                </a:gridCol>
                <a:gridCol w="465794">
                  <a:extLst>
                    <a:ext uri="{9D8B030D-6E8A-4147-A177-3AD203B41FA5}">
                      <a16:colId xmlns="" xmlns:a16="http://schemas.microsoft.com/office/drawing/2014/main" val="2652514323"/>
                    </a:ext>
                  </a:extLst>
                </a:gridCol>
              </a:tblGrid>
              <a:tr h="347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0" dirty="0">
                          <a:effectLst/>
                        </a:rPr>
                        <a:t>I1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0" dirty="0">
                          <a:effectLst/>
                        </a:rPr>
                        <a:t>I2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0" dirty="0">
                          <a:effectLst/>
                        </a:rPr>
                        <a:t>I3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0" dirty="0">
                          <a:effectLst/>
                        </a:rPr>
                        <a:t>I4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0" dirty="0">
                          <a:effectLst/>
                        </a:rPr>
                        <a:t>I5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0" dirty="0">
                          <a:effectLst/>
                        </a:rPr>
                        <a:t>I6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3881380753"/>
                  </a:ext>
                </a:extLst>
              </a:tr>
              <a:tr h="3528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500" b="0" dirty="0">
                          <a:effectLst/>
                        </a:rPr>
                        <a:t>U1</a:t>
                      </a:r>
                      <a:endParaRPr lang="en-IN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3909701254"/>
                  </a:ext>
                </a:extLst>
              </a:tr>
              <a:tr h="3528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500" b="0" dirty="0">
                          <a:effectLst/>
                        </a:rPr>
                        <a:t>U2</a:t>
                      </a:r>
                      <a:endParaRPr lang="en-IN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3700338678"/>
                  </a:ext>
                </a:extLst>
              </a:tr>
              <a:tr h="3528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500" b="0" dirty="0">
                          <a:effectLst/>
                        </a:rPr>
                        <a:t>U3</a:t>
                      </a:r>
                      <a:endParaRPr lang="en-IN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637733878"/>
                  </a:ext>
                </a:extLst>
              </a:tr>
              <a:tr h="3528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500" b="0" dirty="0">
                          <a:effectLst/>
                        </a:rPr>
                        <a:t>U4</a:t>
                      </a:r>
                      <a:endParaRPr lang="en-IN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4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33528612"/>
                  </a:ext>
                </a:extLst>
              </a:tr>
              <a:tr h="3528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500" b="0" dirty="0">
                          <a:effectLst/>
                        </a:rPr>
                        <a:t>U5</a:t>
                      </a:r>
                      <a:endParaRPr lang="en-IN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5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306372139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E04B7C19-0E05-4561-B8DF-22D74FBB0787}"/>
              </a:ext>
            </a:extLst>
          </p:cNvPr>
          <p:cNvSpPr/>
          <p:nvPr/>
        </p:nvSpPr>
        <p:spPr>
          <a:xfrm>
            <a:off x="785267" y="1890692"/>
            <a:ext cx="1959765" cy="596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Score Prediction </a:t>
            </a:r>
            <a:endParaRPr lang="en-IN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62579A4D-BF57-44F7-87ED-5DA32B7D8802}"/>
              </a:ext>
            </a:extLst>
          </p:cNvPr>
          <p:cNvSpPr/>
          <p:nvPr/>
        </p:nvSpPr>
        <p:spPr>
          <a:xfrm>
            <a:off x="2745032" y="1896017"/>
            <a:ext cx="4690604" cy="5914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might give for a product (rating prediction</a:t>
            </a:r>
            <a:r>
              <a:rPr lang="en-US" sz="1650" dirty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D66E6-3C51-4634-8F3A-A5964F6B951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0001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878D4C78-139F-4776-A9C5-BE450B677C77}"/>
              </a:ext>
            </a:extLst>
          </p:cNvPr>
          <p:cNvSpPr/>
          <p:nvPr/>
        </p:nvSpPr>
        <p:spPr>
          <a:xfrm>
            <a:off x="304800" y="1901130"/>
            <a:ext cx="2447189" cy="5967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 k Recommendations </a:t>
            </a:r>
            <a:endParaRPr lang="en-IN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BF0FCD62-6095-42BE-AC26-698B3B4AE052}"/>
              </a:ext>
            </a:extLst>
          </p:cNvPr>
          <p:cNvSpPr/>
          <p:nvPr/>
        </p:nvSpPr>
        <p:spPr>
          <a:xfrm>
            <a:off x="2751989" y="1905014"/>
            <a:ext cx="6392012" cy="5914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C00000"/>
              </a:buClr>
              <a:buSzPct val="75000"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 the most relevant items (top-n recommendation</a:t>
            </a:r>
            <a:r>
              <a:rPr lang="en-US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IN" sz="15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C18DEAD-FC78-4391-B425-51B084FD3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79" y="2721161"/>
            <a:ext cx="479720" cy="2381156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B4740DFF-D203-41C7-8D49-8EB0E5387455}"/>
              </a:ext>
            </a:extLst>
          </p:cNvPr>
          <p:cNvCxnSpPr/>
          <p:nvPr/>
        </p:nvCxnSpPr>
        <p:spPr>
          <a:xfrm>
            <a:off x="5102866" y="2878382"/>
            <a:ext cx="4003" cy="13397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7D5DCE0A-4328-4F60-ABFA-742FCE4F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56000"/>
            <a:ext cx="5005290" cy="43367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Recommender System tasks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33C6766-9DDD-4247-A9C1-73B82B3695CC}"/>
              </a:ext>
            </a:extLst>
          </p:cNvPr>
          <p:cNvCxnSpPr/>
          <p:nvPr/>
        </p:nvCxnSpPr>
        <p:spPr>
          <a:xfrm>
            <a:off x="163668" y="762000"/>
            <a:ext cx="8885582" cy="0"/>
          </a:xfrm>
          <a:prstGeom prst="line">
            <a:avLst/>
          </a:prstGeom>
          <a:ln w="34925" cap="rnd">
            <a:solidFill>
              <a:srgbClr val="538034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D66E6-3C51-4634-8F3A-A5964F6B951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7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C41FA686-ACE5-467E-A5EF-F35841A03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3626" y="2668888"/>
            <a:ext cx="4013421" cy="292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5F4E2E06-DE9F-476A-BDA4-5AEFEE6C11AF}"/>
              </a:ext>
            </a:extLst>
          </p:cNvPr>
          <p:cNvSpPr/>
          <p:nvPr/>
        </p:nvSpPr>
        <p:spPr>
          <a:xfrm>
            <a:off x="890752" y="1676400"/>
            <a:ext cx="3003964" cy="6296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Explainable recommendations</a:t>
            </a:r>
            <a:endParaRPr lang="en-IN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8302122D-86AF-49FF-A9DB-A351322B31F4}"/>
              </a:ext>
            </a:extLst>
          </p:cNvPr>
          <p:cNvSpPr/>
          <p:nvPr/>
        </p:nvSpPr>
        <p:spPr>
          <a:xfrm>
            <a:off x="3894716" y="1676400"/>
            <a:ext cx="4602898" cy="6183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C00000"/>
              </a:buClr>
              <a:buSzPct val="75000"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Explanation for predictions (trust in the system</a:t>
            </a:r>
            <a:r>
              <a:rPr lang="en-US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endParaRPr lang="en-IN" sz="15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8500A17B-78C4-478C-A0C9-737CC356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09" y="182348"/>
            <a:ext cx="5029200" cy="43367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Recommender System tasks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92C903E9-BF83-4A10-90E4-106C9EC405EF}"/>
              </a:ext>
            </a:extLst>
          </p:cNvPr>
          <p:cNvCxnSpPr/>
          <p:nvPr/>
        </p:nvCxnSpPr>
        <p:spPr>
          <a:xfrm>
            <a:off x="258418" y="762000"/>
            <a:ext cx="8885582" cy="0"/>
          </a:xfrm>
          <a:prstGeom prst="line">
            <a:avLst/>
          </a:prstGeom>
          <a:ln w="34925" cap="rnd">
            <a:solidFill>
              <a:srgbClr val="538034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D66E6-3C51-4634-8F3A-A5964F6B951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2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0B0350-BEE9-496A-BCC0-3FB991467BFE}"/>
              </a:ext>
            </a:extLst>
          </p:cNvPr>
          <p:cNvSpPr txBox="1">
            <a:spLocks/>
          </p:cNvSpPr>
          <p:nvPr/>
        </p:nvSpPr>
        <p:spPr>
          <a:xfrm>
            <a:off x="2123152" y="276024"/>
            <a:ext cx="4897695" cy="4336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Recommendation Categories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5A5169B5-54EB-4658-BE84-53CA6C5CB1AB}"/>
              </a:ext>
            </a:extLst>
          </p:cNvPr>
          <p:cNvSpPr/>
          <p:nvPr/>
        </p:nvSpPr>
        <p:spPr>
          <a:xfrm>
            <a:off x="1807447" y="1967662"/>
            <a:ext cx="2116852" cy="66402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/>
              <a:t>Content Based Filtering</a:t>
            </a:r>
            <a:endParaRPr lang="en-IN" sz="2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A6564452-50CF-47E8-AD04-309F21EF1633}"/>
              </a:ext>
            </a:extLst>
          </p:cNvPr>
          <p:cNvSpPr/>
          <p:nvPr/>
        </p:nvSpPr>
        <p:spPr>
          <a:xfrm>
            <a:off x="4572000" y="1973848"/>
            <a:ext cx="2116852" cy="66402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/>
              <a:t>Collaborative Filtering </a:t>
            </a:r>
            <a:endParaRPr lang="en-IN" sz="21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8911A2BC-EEB8-421C-94F4-5E88FB49D654}"/>
              </a:ext>
            </a:extLst>
          </p:cNvPr>
          <p:cNvSpPr/>
          <p:nvPr/>
        </p:nvSpPr>
        <p:spPr>
          <a:xfrm>
            <a:off x="3258528" y="3230922"/>
            <a:ext cx="2067782" cy="66402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/>
              <a:t>Hybrid Approaches</a:t>
            </a:r>
            <a:endParaRPr lang="en-IN" sz="21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D356823-EBF2-4CA6-B709-746B3E40C6CE}"/>
              </a:ext>
            </a:extLst>
          </p:cNvPr>
          <p:cNvCxnSpPr>
            <a:cxnSpLocks/>
          </p:cNvCxnSpPr>
          <p:nvPr/>
        </p:nvCxnSpPr>
        <p:spPr>
          <a:xfrm>
            <a:off x="3342417" y="2631689"/>
            <a:ext cx="496573" cy="593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0C9A5D47-5ADB-480C-8658-248415F5911A}"/>
              </a:ext>
            </a:extLst>
          </p:cNvPr>
          <p:cNvCxnSpPr>
            <a:cxnSpLocks/>
          </p:cNvCxnSpPr>
          <p:nvPr/>
        </p:nvCxnSpPr>
        <p:spPr>
          <a:xfrm flipH="1">
            <a:off x="4837873" y="2631688"/>
            <a:ext cx="379105" cy="629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8686295-CF17-4854-89CC-D50BB8F8065A}"/>
              </a:ext>
            </a:extLst>
          </p:cNvPr>
          <p:cNvSpPr/>
          <p:nvPr/>
        </p:nvSpPr>
        <p:spPr>
          <a:xfrm>
            <a:off x="1667586" y="1664376"/>
            <a:ext cx="5246914" cy="2416624"/>
          </a:xfrm>
          <a:prstGeom prst="rect">
            <a:avLst/>
          </a:prstGeom>
          <a:solidFill>
            <a:schemeClr val="accent6">
              <a:lumMod val="50000"/>
              <a:alpha val="17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88215" y="4575337"/>
            <a:ext cx="310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based algorithms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recommend items similar to the items the user liked in the past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90703" y="4561245"/>
            <a:ext cx="5424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CF algorithms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recommend items based on  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-  User who likes  product A will like product B also  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  Users with similar taste behave in a similar way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09325CB2-B56F-4876-8E17-0C352389C256}"/>
              </a:ext>
            </a:extLst>
          </p:cNvPr>
          <p:cNvCxnSpPr/>
          <p:nvPr/>
        </p:nvCxnSpPr>
        <p:spPr>
          <a:xfrm>
            <a:off x="152400" y="889575"/>
            <a:ext cx="8885582" cy="0"/>
          </a:xfrm>
          <a:prstGeom prst="line">
            <a:avLst/>
          </a:prstGeom>
          <a:ln w="28575" cap="rnd">
            <a:solidFill>
              <a:srgbClr val="28723B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7F567-637A-4AFC-B207-6F81045C28B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7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1142999" y="1828800"/>
            <a:ext cx="7010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dirty="0"/>
              <a:t>The first applications of recommender technologies were the personalized recommendation of news and Web sites; the former application is often based on </a:t>
            </a:r>
            <a:r>
              <a:rPr lang="en-US" sz="2800" dirty="0">
                <a:solidFill>
                  <a:srgbClr val="2403EB"/>
                </a:solidFill>
              </a:rPr>
              <a:t>collaborative filtering</a:t>
            </a:r>
            <a:r>
              <a:rPr lang="en-US" sz="2800" dirty="0"/>
              <a:t>, and the latter is based on </a:t>
            </a:r>
            <a:r>
              <a:rPr lang="en-US" sz="2800" i="1" dirty="0">
                <a:solidFill>
                  <a:srgbClr val="2403EB"/>
                </a:solidFill>
              </a:rPr>
              <a:t>content-based filtering.</a:t>
            </a:r>
            <a:endParaRPr lang="en-US" sz="2800" dirty="0">
              <a:solidFill>
                <a:srgbClr val="2403EB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30480"/>
            <a:ext cx="54120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   </a:t>
            </a:r>
            <a:r>
              <a:rPr lang="en-US" sz="240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anose="030F0702030302020204" pitchFamily="66" charset="0"/>
              </a:rPr>
              <a:t>First Recommendation application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09325CB2-B56F-4876-8E17-0C352389C256}"/>
              </a:ext>
            </a:extLst>
          </p:cNvPr>
          <p:cNvCxnSpPr/>
          <p:nvPr/>
        </p:nvCxnSpPr>
        <p:spPr>
          <a:xfrm>
            <a:off x="205408" y="697706"/>
            <a:ext cx="8885582" cy="0"/>
          </a:xfrm>
          <a:prstGeom prst="line">
            <a:avLst/>
          </a:prstGeom>
          <a:ln w="28575" cap="rnd">
            <a:solidFill>
              <a:srgbClr val="28723B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D66E6-3C51-4634-8F3A-A5964F6B951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533400" y="1342092"/>
            <a:ext cx="8229600" cy="87884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b="1" dirty="0">
                <a:solidFill>
                  <a:srgbClr val="2403EB"/>
                </a:solidFill>
                <a:latin typeface="Monotype Corsiva" pitchFamily="66" charset="0"/>
              </a:rPr>
              <a:t>    </a:t>
            </a:r>
            <a:r>
              <a:rPr lang="en-US" sz="2000" dirty="0">
                <a:solidFill>
                  <a:srgbClr val="2403E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user is recommended items similar to the ones he liked in the past.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</a:p>
          <a:p>
            <a:pPr>
              <a:buFont typeface="Arial" pitchFamily="34" charset="0"/>
              <a:buNone/>
            </a:pPr>
            <a:r>
              <a:rPr lang="en-US" dirty="0"/>
              <a:t>   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Matching of the attributes of a user profile in, with the attributes of a content object (item), in order to recommend to the user new interesting items</a:t>
            </a:r>
            <a:r>
              <a:rPr lang="en-US" sz="2400" dirty="0"/>
              <a:t>.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876300" y="4994509"/>
            <a:ext cx="75437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2075" lvl="2" indent="-92075"/>
            <a:r>
              <a:rPr lang="en-US" sz="2000" i="1" dirty="0">
                <a:solidFill>
                  <a:srgbClr val="2403E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might be reasonable to recommend fantasy novels to people who liked fantasy novels in the past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103120" y="233690"/>
            <a:ext cx="4419600" cy="523220"/>
          </a:xfrm>
        </p:spPr>
        <p:txBody>
          <a:bodyPr wrap="square" rtlCol="0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anose="030F0702030302020204" pitchFamily="66" charset="0"/>
              </a:rPr>
              <a:t>Content based Filtering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09325CB2-B56F-4876-8E17-0C352389C256}"/>
              </a:ext>
            </a:extLst>
          </p:cNvPr>
          <p:cNvCxnSpPr/>
          <p:nvPr/>
        </p:nvCxnSpPr>
        <p:spPr>
          <a:xfrm>
            <a:off x="152400" y="889575"/>
            <a:ext cx="8885582" cy="0"/>
          </a:xfrm>
          <a:prstGeom prst="line">
            <a:avLst/>
          </a:prstGeom>
          <a:ln w="28575" cap="rnd">
            <a:solidFill>
              <a:srgbClr val="28723B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D66E6-3C51-4634-8F3A-A5964F6B951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1524000"/>
          <a:ext cx="6781800" cy="3505199"/>
        </p:xfrm>
        <a:graphic>
          <a:graphicData uri="http://schemas.openxmlformats.org/drawingml/2006/table">
            <a:tbl>
              <a:tblPr/>
              <a:tblGrid>
                <a:gridCol w="10251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85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711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30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302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4800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437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Julius Caesar</a:t>
                      </a:r>
                      <a:endParaRPr lang="en-US" sz="14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Antony and Cleopatra</a:t>
                      </a:r>
                      <a:endParaRPr lang="en-US" sz="14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The Tempest</a:t>
                      </a:r>
                      <a:endParaRPr lang="en-US" sz="14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Hamlet</a:t>
                      </a:r>
                      <a:endParaRPr lang="en-US" sz="14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Othello</a:t>
                      </a:r>
                      <a:endParaRPr lang="en-US" sz="14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Macbeth</a:t>
                      </a:r>
                      <a:endParaRPr lang="en-US" sz="14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307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CC"/>
                          </a:solidFill>
                          <a:latin typeface="Arial"/>
                          <a:ea typeface="Batang"/>
                          <a:cs typeface="AndaleSansUIHGSet1"/>
                        </a:rPr>
                        <a:t>Antony</a:t>
                      </a:r>
                      <a:endParaRPr lang="en-US" sz="14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2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1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0</a:t>
                      </a:r>
                      <a:endParaRPr lang="en-US" sz="12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0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0</a:t>
                      </a:r>
                      <a:endParaRPr lang="en-US" sz="12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3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307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CC"/>
                          </a:solidFill>
                          <a:latin typeface="Arial"/>
                          <a:ea typeface="Batang"/>
                          <a:cs typeface="AndaleSansUIHGSet1"/>
                        </a:rPr>
                        <a:t>Brutus</a:t>
                      </a:r>
                      <a:endParaRPr lang="en-US" sz="14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3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3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0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3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0</a:t>
                      </a:r>
                      <a:endParaRPr lang="en-US" sz="12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0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307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CC"/>
                          </a:solidFill>
                          <a:latin typeface="Arial"/>
                          <a:ea typeface="Batang"/>
                          <a:cs typeface="AndaleSansUIHGSet1"/>
                        </a:rPr>
                        <a:t>Caesar</a:t>
                      </a:r>
                      <a:endParaRPr lang="en-US" sz="14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4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1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0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4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1</a:t>
                      </a:r>
                      <a:endParaRPr lang="en-US" sz="12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4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307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CC"/>
                          </a:solidFill>
                          <a:latin typeface="Arial"/>
                          <a:ea typeface="Batang"/>
                          <a:cs typeface="AndaleSansUIHGSet1"/>
                        </a:rPr>
                        <a:t>Calpurnia</a:t>
                      </a:r>
                      <a:endParaRPr lang="en-US" sz="14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0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5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0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0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0</a:t>
                      </a:r>
                      <a:endParaRPr lang="en-US" sz="12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0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307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CC"/>
                          </a:solidFill>
                          <a:latin typeface="Arial"/>
                          <a:ea typeface="Batang"/>
                          <a:cs typeface="AndaleSansUIHGSet1"/>
                        </a:rPr>
                        <a:t>Cleopatra</a:t>
                      </a:r>
                      <a:endParaRPr lang="en-US" sz="14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2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3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0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0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0</a:t>
                      </a:r>
                      <a:endParaRPr lang="en-US" sz="12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0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307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CC"/>
                          </a:solidFill>
                          <a:latin typeface="Arial"/>
                          <a:ea typeface="Batang"/>
                          <a:cs typeface="AndaleSansUIHGSet1"/>
                        </a:rPr>
                        <a:t>Mercy</a:t>
                      </a:r>
                      <a:endParaRPr lang="en-US" sz="14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1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0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5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3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4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5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307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CC"/>
                          </a:solidFill>
                          <a:latin typeface="Arial"/>
                          <a:ea typeface="Batang"/>
                          <a:cs typeface="AndaleSansUIHGSet1"/>
                        </a:rPr>
                        <a:t>Worser</a:t>
                      </a:r>
                      <a:endParaRPr lang="en-US" sz="14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3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2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4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2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3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AndaleSansUIHGSet1"/>
                        </a:rPr>
                        <a:t>0</a:t>
                      </a:r>
                      <a:endParaRPr lang="en-US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70743" y="56834"/>
            <a:ext cx="795491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anose="030F0702030302020204" pitchFamily="66" charset="0"/>
              </a:rPr>
              <a:t>Content based recommendation</a:t>
            </a:r>
          </a:p>
        </p:txBody>
      </p:sp>
      <p:sp>
        <p:nvSpPr>
          <p:cNvPr id="31823" name="TextBox 10"/>
          <p:cNvSpPr txBox="1">
            <a:spLocks noChangeArrowheads="1"/>
          </p:cNvSpPr>
          <p:nvPr/>
        </p:nvSpPr>
        <p:spPr bwMode="auto">
          <a:xfrm>
            <a:off x="1295400" y="5327650"/>
            <a:ext cx="67056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U: User profile </a:t>
            </a:r>
            <a:r>
              <a:rPr lang="en-US" sz="1600" b="1"/>
              <a:t>( </a:t>
            </a:r>
            <a:r>
              <a:rPr lang="en-US" sz="1600" b="1">
                <a:solidFill>
                  <a:srgbClr val="2403EB"/>
                </a:solidFill>
              </a:rPr>
              <a:t>Antony, Caesar, Mercy, Worser )</a:t>
            </a:r>
          </a:p>
          <a:p>
            <a:r>
              <a:rPr lang="en-US" sz="1600" b="1">
                <a:solidFill>
                  <a:srgbClr val="2403EB"/>
                </a:solidFill>
              </a:rPr>
              <a:t>                                                                             (1, 0, 1, 0, 0, 1, 1)</a:t>
            </a:r>
            <a:endParaRPr lang="en-US"/>
          </a:p>
        </p:txBody>
      </p:sp>
      <p:sp>
        <p:nvSpPr>
          <p:cNvPr id="31824" name="TextBox 11"/>
          <p:cNvSpPr txBox="1">
            <a:spLocks noChangeArrowheads="1"/>
          </p:cNvSpPr>
          <p:nvPr/>
        </p:nvSpPr>
        <p:spPr bwMode="auto">
          <a:xfrm>
            <a:off x="1295400" y="6030913"/>
            <a:ext cx="6629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D1: Julius Caesar </a:t>
            </a:r>
            <a:r>
              <a:rPr lang="en-US">
                <a:solidFill>
                  <a:srgbClr val="2403EB"/>
                </a:solidFill>
              </a:rPr>
              <a:t>(</a:t>
            </a:r>
            <a:r>
              <a:rPr lang="en-US" sz="1600" b="1">
                <a:solidFill>
                  <a:srgbClr val="2403EB"/>
                </a:solidFill>
              </a:rPr>
              <a:t>2, 3, 4, 0, 2, 1, 3</a:t>
            </a:r>
            <a:r>
              <a:rPr lang="en-US" b="1">
                <a:solidFill>
                  <a:srgbClr val="2403EB"/>
                </a:solidFill>
              </a:rPr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09325CB2-B56F-4876-8E17-0C352389C256}"/>
              </a:ext>
            </a:extLst>
          </p:cNvPr>
          <p:cNvCxnSpPr/>
          <p:nvPr/>
        </p:nvCxnSpPr>
        <p:spPr>
          <a:xfrm>
            <a:off x="205409" y="647264"/>
            <a:ext cx="8885582" cy="0"/>
          </a:xfrm>
          <a:prstGeom prst="line">
            <a:avLst/>
          </a:prstGeom>
          <a:ln w="28575" cap="rnd">
            <a:solidFill>
              <a:srgbClr val="28723B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D66E6-3C51-4634-8F3A-A5964F6B951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6168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29640" y="2209800"/>
            <a:ext cx="746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A  recommendation system identifies sets </a:t>
            </a:r>
            <a:r>
              <a:rPr lang="en-US" sz="2000" dirty="0">
                <a:solidFill>
                  <a:srgbClr val="FC102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 items that would be interesting to a certain user,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exploiting a variety of information resources related to both the user and the content items.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1196340" y="152400"/>
            <a:ext cx="693420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What is ‘recommendation’ 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09325CB2-B56F-4876-8E17-0C352389C256}"/>
              </a:ext>
            </a:extLst>
          </p:cNvPr>
          <p:cNvCxnSpPr/>
          <p:nvPr/>
        </p:nvCxnSpPr>
        <p:spPr>
          <a:xfrm>
            <a:off x="152400" y="889575"/>
            <a:ext cx="8885582" cy="0"/>
          </a:xfrm>
          <a:prstGeom prst="line">
            <a:avLst/>
          </a:prstGeom>
          <a:ln w="28575" cap="rnd">
            <a:solidFill>
              <a:srgbClr val="28723B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7F567-637A-4AFC-B207-6F81045C28B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advTm="9438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rot="5400000" flipH="1" flipV="1">
            <a:off x="2486025" y="2998788"/>
            <a:ext cx="3255963" cy="1587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114800" y="4572000"/>
            <a:ext cx="3886200" cy="53975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1828800" y="4625975"/>
            <a:ext cx="2286000" cy="177482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14800" y="3810000"/>
            <a:ext cx="2514600" cy="815975"/>
          </a:xfrm>
          <a:prstGeom prst="straightConnector1">
            <a:avLst/>
          </a:prstGeom>
          <a:ln w="508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038600" y="2743200"/>
            <a:ext cx="2057400" cy="1963738"/>
          </a:xfrm>
          <a:prstGeom prst="straightConnector1">
            <a:avLst/>
          </a:prstGeom>
          <a:ln w="508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3592512" y="2808288"/>
            <a:ext cx="2339975" cy="1295400"/>
          </a:xfrm>
          <a:prstGeom prst="straightConnector1">
            <a:avLst/>
          </a:prstGeom>
          <a:ln w="50800" cmpd="sng">
            <a:solidFill>
              <a:srgbClr val="2403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7" name="TextBox 42"/>
          <p:cNvSpPr txBox="1">
            <a:spLocks noChangeArrowheads="1"/>
          </p:cNvSpPr>
          <p:nvPr/>
        </p:nvSpPr>
        <p:spPr bwMode="auto">
          <a:xfrm>
            <a:off x="3505200" y="990600"/>
            <a:ext cx="1600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Antony</a:t>
            </a:r>
          </a:p>
        </p:txBody>
      </p:sp>
      <p:sp>
        <p:nvSpPr>
          <p:cNvPr id="32778" name="TextBox 43"/>
          <p:cNvSpPr txBox="1">
            <a:spLocks noChangeArrowheads="1"/>
          </p:cNvSpPr>
          <p:nvPr/>
        </p:nvSpPr>
        <p:spPr bwMode="auto">
          <a:xfrm rot="-3643114">
            <a:off x="4158457" y="2917031"/>
            <a:ext cx="1930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2403EB"/>
                </a:solidFill>
                <a:latin typeface="Calibri" pitchFamily="34" charset="0"/>
              </a:rPr>
              <a:t>User profile</a:t>
            </a:r>
          </a:p>
        </p:txBody>
      </p:sp>
      <p:sp>
        <p:nvSpPr>
          <p:cNvPr id="32779" name="TextBox 44"/>
          <p:cNvSpPr txBox="1">
            <a:spLocks noChangeArrowheads="1"/>
          </p:cNvSpPr>
          <p:nvPr/>
        </p:nvSpPr>
        <p:spPr bwMode="auto">
          <a:xfrm rot="-2577923">
            <a:off x="4962525" y="3163888"/>
            <a:ext cx="1508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pitchFamily="34" charset="0"/>
              </a:rPr>
              <a:t>Julius Caesar</a:t>
            </a:r>
          </a:p>
        </p:txBody>
      </p:sp>
      <p:sp>
        <p:nvSpPr>
          <p:cNvPr id="32780" name="TextBox 45"/>
          <p:cNvSpPr txBox="1">
            <a:spLocks noChangeArrowheads="1"/>
          </p:cNvSpPr>
          <p:nvPr/>
        </p:nvSpPr>
        <p:spPr bwMode="auto">
          <a:xfrm rot="-1051979">
            <a:off x="5092700" y="4065588"/>
            <a:ext cx="1123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pitchFamily="34" charset="0"/>
              </a:rPr>
              <a:t>Macbeth</a:t>
            </a:r>
          </a:p>
        </p:txBody>
      </p:sp>
      <p:sp>
        <p:nvSpPr>
          <p:cNvPr id="32781" name="TextBox 46"/>
          <p:cNvSpPr txBox="1">
            <a:spLocks noChangeArrowheads="1"/>
          </p:cNvSpPr>
          <p:nvPr/>
        </p:nvSpPr>
        <p:spPr bwMode="auto">
          <a:xfrm>
            <a:off x="914400" y="6019800"/>
            <a:ext cx="1219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Caesar</a:t>
            </a:r>
          </a:p>
        </p:txBody>
      </p:sp>
      <p:sp>
        <p:nvSpPr>
          <p:cNvPr id="32782" name="TextBox 47"/>
          <p:cNvSpPr txBox="1">
            <a:spLocks noChangeArrowheads="1"/>
          </p:cNvSpPr>
          <p:nvPr/>
        </p:nvSpPr>
        <p:spPr bwMode="auto">
          <a:xfrm>
            <a:off x="7239000" y="4648200"/>
            <a:ext cx="106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Brutus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785164" y="93375"/>
            <a:ext cx="54102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anose="030F0702030302020204" pitchFamily="66" charset="0"/>
              </a:rPr>
              <a:t>Vector representation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3048000" y="3124200"/>
            <a:ext cx="2514600" cy="381000"/>
          </a:xfrm>
          <a:prstGeom prst="straightConnector1">
            <a:avLst/>
          </a:prstGeom>
          <a:ln w="508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5" name="TextBox 45"/>
          <p:cNvSpPr txBox="1">
            <a:spLocks noChangeArrowheads="1"/>
          </p:cNvSpPr>
          <p:nvPr/>
        </p:nvSpPr>
        <p:spPr bwMode="auto">
          <a:xfrm rot="-4752775">
            <a:off x="3721100" y="2032000"/>
            <a:ext cx="1992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pitchFamily="34" charset="0"/>
              </a:rPr>
              <a:t>Antony and Cleopatra</a:t>
            </a:r>
          </a:p>
        </p:txBody>
      </p:sp>
      <p:sp>
        <p:nvSpPr>
          <p:cNvPr id="19" name="Arc 18"/>
          <p:cNvSpPr/>
          <p:nvPr/>
        </p:nvSpPr>
        <p:spPr>
          <a:xfrm>
            <a:off x="4038600" y="3810000"/>
            <a:ext cx="457200" cy="228600"/>
          </a:xfrm>
          <a:prstGeom prst="arc">
            <a:avLst/>
          </a:prstGeom>
          <a:ln>
            <a:solidFill>
              <a:srgbClr val="240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srgbClr val="2403EB"/>
              </a:solidFill>
            </a:endParaRPr>
          </a:p>
        </p:txBody>
      </p:sp>
      <p:sp>
        <p:nvSpPr>
          <p:cNvPr id="21" name="Arc 20"/>
          <p:cNvSpPr/>
          <p:nvPr/>
        </p:nvSpPr>
        <p:spPr>
          <a:xfrm>
            <a:off x="4114800" y="4191000"/>
            <a:ext cx="457200" cy="609600"/>
          </a:xfrm>
          <a:prstGeom prst="arc">
            <a:avLst/>
          </a:prstGeom>
          <a:ln>
            <a:solidFill>
              <a:srgbClr val="240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srgbClr val="2403EB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>
            <a:off x="4191000" y="4038600"/>
            <a:ext cx="457200" cy="228600"/>
          </a:xfrm>
          <a:prstGeom prst="arc">
            <a:avLst/>
          </a:prstGeom>
          <a:ln>
            <a:solidFill>
              <a:srgbClr val="240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srgbClr val="2403EB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D66E6-3C51-4634-8F3A-A5964F6B951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527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267200"/>
          </a:xfrm>
        </p:spPr>
        <p:txBody>
          <a:bodyPr/>
          <a:lstStyle/>
          <a:p>
            <a:r>
              <a:rPr lang="en-US" sz="2800" i="1" dirty="0" err="1"/>
              <a:t>Letizia</a:t>
            </a:r>
            <a:endParaRPr lang="en-US" sz="2800" i="1" dirty="0"/>
          </a:p>
          <a:p>
            <a:r>
              <a:rPr lang="en-US" sz="2800" i="1" dirty="0"/>
              <a:t>Personal </a:t>
            </a:r>
            <a:r>
              <a:rPr lang="en-US" sz="2800" i="1" dirty="0" err="1"/>
              <a:t>WebWatcher</a:t>
            </a:r>
            <a:endParaRPr lang="en-US" sz="2800" i="1" dirty="0"/>
          </a:p>
          <a:p>
            <a:r>
              <a:rPr lang="en-US" sz="2800" i="1" dirty="0" err="1"/>
              <a:t>NewT</a:t>
            </a:r>
            <a:endParaRPr lang="en-US" sz="2800" i="1" dirty="0"/>
          </a:p>
          <a:p>
            <a:r>
              <a:rPr lang="en-US" sz="2800" i="1" dirty="0" err="1"/>
              <a:t>NewsDude</a:t>
            </a:r>
            <a:endParaRPr lang="en-US" sz="2800" i="1" dirty="0"/>
          </a:p>
          <a:p>
            <a:r>
              <a:rPr lang="en-US" sz="2800" i="1" dirty="0"/>
              <a:t>Daily Learner</a:t>
            </a:r>
          </a:p>
          <a:p>
            <a:r>
              <a:rPr lang="en-US" sz="2800" i="1" dirty="0" err="1"/>
              <a:t>Citeseer</a:t>
            </a:r>
            <a:endParaRPr lang="en-US" sz="2800" i="1" dirty="0"/>
          </a:p>
          <a:p>
            <a:r>
              <a:rPr lang="en-US" sz="2800" i="1" dirty="0"/>
              <a:t>Friend of a Friend (FOAF)</a:t>
            </a:r>
          </a:p>
          <a:p>
            <a:r>
              <a:rPr lang="en-US" sz="2800" i="1" dirty="0" err="1"/>
              <a:t>News@hand</a:t>
            </a:r>
            <a:endParaRPr lang="en-US" sz="28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3200" y="152400"/>
            <a:ext cx="3316463" cy="584775"/>
          </a:xfrm>
        </p:spPr>
        <p:txBody>
          <a:bodyPr wrap="square" rtlCol="0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anose="030F0702030302020204" pitchFamily="66" charset="0"/>
              </a:rPr>
              <a:t>Examples - CBF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D66E6-3C51-4634-8F3A-A5964F6B951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0652C2-EB23-495A-B4B6-B5D14824B1FF}"/>
              </a:ext>
            </a:extLst>
          </p:cNvPr>
          <p:cNvSpPr txBox="1">
            <a:spLocks/>
          </p:cNvSpPr>
          <p:nvPr/>
        </p:nvSpPr>
        <p:spPr>
          <a:xfrm>
            <a:off x="2180926" y="121920"/>
            <a:ext cx="5972473" cy="4336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Input to Content Based Filtering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3BA3CF38-18DC-432B-8D0F-CAAF5870A28F}"/>
              </a:ext>
            </a:extLst>
          </p:cNvPr>
          <p:cNvSpPr txBox="1">
            <a:spLocks/>
          </p:cNvSpPr>
          <p:nvPr/>
        </p:nvSpPr>
        <p:spPr>
          <a:xfrm>
            <a:off x="838200" y="1447800"/>
            <a:ext cx="7693571" cy="35052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1925" indent="-1431925">
              <a:spcAft>
                <a:spcPts val="900"/>
              </a:spcAft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Page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words, hyperlinks, tags, comments, Titles, topic …</a:t>
            </a:r>
          </a:p>
          <a:p>
            <a:pPr marL="990600" indent="-990600">
              <a:spcAft>
                <a:spcPts val="900"/>
              </a:spcAft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Music: 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Genre, rhythm, melody, harmony, lyrics, meta  data, artist, mood, tempo …</a:t>
            </a:r>
          </a:p>
          <a:p>
            <a:pPr marL="990600" indent="-990600">
              <a:spcAft>
                <a:spcPts val="900"/>
              </a:spcAft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 age, gender, job, location, income, education,  language, family status, hobbies, general interest, opinion, comments …..</a:t>
            </a:r>
          </a:p>
          <a:p>
            <a:pPr marL="1082675" indent="-1082675">
              <a:spcAft>
                <a:spcPts val="900"/>
              </a:spcAft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Books: 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author(s), publication, year, title, prize contents(words)…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09325CB2-B56F-4876-8E17-0C352389C256}"/>
              </a:ext>
            </a:extLst>
          </p:cNvPr>
          <p:cNvCxnSpPr/>
          <p:nvPr/>
        </p:nvCxnSpPr>
        <p:spPr>
          <a:xfrm>
            <a:off x="258418" y="685800"/>
            <a:ext cx="8885582" cy="0"/>
          </a:xfrm>
          <a:prstGeom prst="line">
            <a:avLst/>
          </a:prstGeom>
          <a:ln w="28575" cap="rnd">
            <a:solidFill>
              <a:srgbClr val="28723B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7F567-637A-4AFC-B207-6F81045C28B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43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ED5233-CBA1-46D2-81D9-6E47DA938714}"/>
              </a:ext>
            </a:extLst>
          </p:cNvPr>
          <p:cNvSpPr txBox="1">
            <a:spLocks/>
          </p:cNvSpPr>
          <p:nvPr/>
        </p:nvSpPr>
        <p:spPr>
          <a:xfrm>
            <a:off x="2037946" y="210082"/>
            <a:ext cx="5682890" cy="4336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Input to Collaborative Filtering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A9B8ECA-AE11-4DC4-93A5-298E54F33B77}"/>
              </a:ext>
            </a:extLst>
          </p:cNvPr>
          <p:cNvSpPr/>
          <p:nvPr/>
        </p:nvSpPr>
        <p:spPr>
          <a:xfrm>
            <a:off x="4137779" y="3314730"/>
            <a:ext cx="3583057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6281" indent="-726281" algn="just">
              <a:lnSpc>
                <a:spcPct val="150000"/>
              </a:lnSpc>
            </a:pPr>
            <a:r>
              <a:rPr lang="en-US" sz="1500" dirty="0">
                <a:solidFill>
                  <a:srgbClr val="CC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Explicit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Users preferences - ratings</a:t>
            </a:r>
          </a:p>
          <a:p>
            <a:pPr algn="just">
              <a:lnSpc>
                <a:spcPct val="150000"/>
              </a:lnSpc>
            </a:pPr>
            <a:r>
              <a:rPr lang="en-US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dirty="0">
                <a:solidFill>
                  <a:srgbClr val="CC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Implicit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267891" indent="-133350" algn="just">
              <a:lnSpc>
                <a:spcPct val="150000"/>
              </a:lnSpc>
              <a:tabLst>
                <a:tab pos="819150" algn="l"/>
              </a:tabLst>
            </a:pP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User’s past experience (browse history / purchase history)</a:t>
            </a:r>
            <a:endParaRPr lang="en-IN" sz="1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8210AF3-0083-4F37-8265-AF60E4DCEBDB}"/>
              </a:ext>
            </a:extLst>
          </p:cNvPr>
          <p:cNvSpPr/>
          <p:nvPr/>
        </p:nvSpPr>
        <p:spPr>
          <a:xfrm>
            <a:off x="1246107" y="1923651"/>
            <a:ext cx="5783343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frame work of CF consists of </a:t>
            </a:r>
            <a:r>
              <a:rPr lang="en-US" sz="1500" dirty="0">
                <a:solidFill>
                  <a:srgbClr val="00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I= {I</a:t>
            </a:r>
            <a:r>
              <a:rPr lang="en-US" sz="1500" baseline="-25000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en-US" sz="1500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I</a:t>
            </a:r>
            <a:r>
              <a:rPr lang="en-US" sz="1500" baseline="-25000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en-US" sz="1500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I</a:t>
            </a:r>
            <a:r>
              <a:rPr lang="en-US" sz="1500" baseline="-25000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en-US" sz="1500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… </a:t>
            </a:r>
            <a:r>
              <a:rPr lang="en-US" sz="1500" dirty="0" err="1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1500" baseline="-25000" dirty="0" err="1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1500" baseline="-25000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  </a:t>
            </a:r>
          </a:p>
          <a:p>
            <a:pPr>
              <a:lnSpc>
                <a:spcPct val="150000"/>
              </a:lnSpc>
              <a:defRPr/>
            </a:pPr>
            <a:r>
              <a:rPr lang="en-US" sz="1500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U = {U</a:t>
            </a:r>
            <a:r>
              <a:rPr lang="en-US" sz="1500" baseline="-25000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1500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U</a:t>
            </a:r>
            <a:r>
              <a:rPr lang="en-US" sz="1500" baseline="-25000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sz="1500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U</a:t>
            </a:r>
            <a:r>
              <a:rPr lang="en-US" sz="1500" baseline="-25000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sz="1500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… U</a:t>
            </a:r>
            <a:r>
              <a:rPr lang="en-US" sz="1500" baseline="-25000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  </a:t>
            </a:r>
            <a:r>
              <a:rPr lang="en-US" sz="1500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  </a:t>
            </a:r>
          </a:p>
          <a:p>
            <a:pPr>
              <a:lnSpc>
                <a:spcPct val="150000"/>
              </a:lnSpc>
              <a:defRPr/>
            </a:pPr>
            <a:r>
              <a:rPr lang="en-US" sz="1500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R = {1, 2, 3, … #r</a:t>
            </a:r>
            <a:r>
              <a:rPr lang="en-US" sz="1500" b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en-US" sz="1500" dirty="0">
              <a:solidFill>
                <a:srgbClr val="7030A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BD02E3B6-57BC-4277-94F7-1AD2CD19401E}"/>
              </a:ext>
            </a:extLst>
          </p:cNvPr>
          <p:cNvGraphicFramePr>
            <a:graphicFrameLocks noGrp="1"/>
          </p:cNvGraphicFramePr>
          <p:nvPr/>
        </p:nvGraphicFramePr>
        <p:xfrm>
          <a:off x="666731" y="2581806"/>
          <a:ext cx="3213693" cy="2743200"/>
        </p:xfrm>
        <a:graphic>
          <a:graphicData uri="http://schemas.openxmlformats.org/drawingml/2006/table">
            <a:tbl>
              <a:tblPr/>
              <a:tblGrid>
                <a:gridCol w="3473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12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12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12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86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0128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0128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012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I1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I2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I3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I4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I5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I6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I7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U1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 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 5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 4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3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U2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3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4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1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5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U3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2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3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5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1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3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U4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3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4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1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2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1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U5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1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2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3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4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5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U6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2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4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5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4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2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U7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2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3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5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Verdana"/>
                          <a:ea typeface="Batang"/>
                          <a:cs typeface="Aharoni"/>
                        </a:rPr>
                        <a:t>1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9325CB2-B56F-4876-8E17-0C352389C256}"/>
              </a:ext>
            </a:extLst>
          </p:cNvPr>
          <p:cNvCxnSpPr/>
          <p:nvPr/>
        </p:nvCxnSpPr>
        <p:spPr>
          <a:xfrm>
            <a:off x="258418" y="762000"/>
            <a:ext cx="8885582" cy="0"/>
          </a:xfrm>
          <a:prstGeom prst="line">
            <a:avLst/>
          </a:prstGeom>
          <a:ln w="28575" cap="rnd">
            <a:solidFill>
              <a:srgbClr val="28723B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7F567-637A-4AFC-B207-6F81045C28B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9E9512-6F68-4969-ACA8-19CE4D931F12}"/>
              </a:ext>
            </a:extLst>
          </p:cNvPr>
          <p:cNvSpPr txBox="1">
            <a:spLocks/>
          </p:cNvSpPr>
          <p:nvPr/>
        </p:nvSpPr>
        <p:spPr>
          <a:xfrm>
            <a:off x="1955820" y="200576"/>
            <a:ext cx="5834721" cy="4336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Neighborhood based Approaches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99CBEE2C-4535-45B4-91D7-FCF8E7AEFB3D}"/>
              </a:ext>
            </a:extLst>
          </p:cNvPr>
          <p:cNvGrpSpPr/>
          <p:nvPr/>
        </p:nvGrpSpPr>
        <p:grpSpPr>
          <a:xfrm>
            <a:off x="4901512" y="1902229"/>
            <a:ext cx="3305950" cy="3084953"/>
            <a:chOff x="928113" y="1505416"/>
            <a:chExt cx="3793404" cy="4009342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A6C54645-5B09-4AEE-822B-8C45176E8E5E}"/>
                </a:ext>
              </a:extLst>
            </p:cNvPr>
            <p:cNvGrpSpPr/>
            <p:nvPr/>
          </p:nvGrpSpPr>
          <p:grpSpPr>
            <a:xfrm>
              <a:off x="941703" y="1505416"/>
              <a:ext cx="3546215" cy="3716273"/>
              <a:chOff x="1041933" y="2185669"/>
              <a:chExt cx="3546215" cy="371627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="" xmlns:a16="http://schemas.microsoft.com/office/drawing/2014/main" id="{50A1BE7F-BC2B-45C9-B4E1-B9B6EA62508D}"/>
                  </a:ext>
                </a:extLst>
              </p:cNvPr>
              <p:cNvCxnSpPr/>
              <p:nvPr/>
            </p:nvCxnSpPr>
            <p:spPr>
              <a:xfrm flipV="1">
                <a:off x="2201660" y="2690391"/>
                <a:ext cx="0" cy="21633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="" xmlns:a16="http://schemas.microsoft.com/office/drawing/2014/main" id="{008E4799-71EF-4639-82CF-07367E2EB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7055" y="4864879"/>
                <a:ext cx="2419814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="" xmlns:a16="http://schemas.microsoft.com/office/drawing/2014/main" id="{1CF51C9C-25D9-42DF-A45E-C092910895D3}"/>
                  </a:ext>
                </a:extLst>
              </p:cNvPr>
              <p:cNvCxnSpPr/>
              <p:nvPr/>
            </p:nvCxnSpPr>
            <p:spPr>
              <a:xfrm flipH="1">
                <a:off x="1041933" y="4853727"/>
                <a:ext cx="1159727" cy="10482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="" xmlns:a16="http://schemas.microsoft.com/office/drawing/2014/main" id="{EBC2EF0A-38CF-4002-B44D-9DD0D030A72E}"/>
                  </a:ext>
                </a:extLst>
              </p:cNvPr>
              <p:cNvSpPr/>
              <p:nvPr/>
            </p:nvSpPr>
            <p:spPr>
              <a:xfrm>
                <a:off x="3000782" y="3477091"/>
                <a:ext cx="126253" cy="1996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1F8B0189-F992-40FB-9A99-FE23DAF5949A}"/>
                  </a:ext>
                </a:extLst>
              </p:cNvPr>
              <p:cNvSpPr/>
              <p:nvPr/>
            </p:nvSpPr>
            <p:spPr>
              <a:xfrm>
                <a:off x="3345360" y="3067707"/>
                <a:ext cx="126253" cy="18001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10BD147A-4E52-447A-AB9C-D52CF17E08F0}"/>
                  </a:ext>
                </a:extLst>
              </p:cNvPr>
              <p:cNvSpPr/>
              <p:nvPr/>
            </p:nvSpPr>
            <p:spPr>
              <a:xfrm>
                <a:off x="2893179" y="4191134"/>
                <a:ext cx="126253" cy="1996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F0BE7E5C-6A74-47C0-A7D1-79FCD3C5634E}"/>
                  </a:ext>
                </a:extLst>
              </p:cNvPr>
              <p:cNvSpPr/>
              <p:nvPr/>
            </p:nvSpPr>
            <p:spPr>
              <a:xfrm>
                <a:off x="2750887" y="2644882"/>
                <a:ext cx="136509" cy="183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5CD5BC42-3873-4C56-9A98-3198EF6B8C56}"/>
                  </a:ext>
                </a:extLst>
              </p:cNvPr>
              <p:cNvSpPr/>
              <p:nvPr/>
            </p:nvSpPr>
            <p:spPr>
              <a:xfrm>
                <a:off x="2364699" y="3572368"/>
                <a:ext cx="126253" cy="1996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="" xmlns:a16="http://schemas.microsoft.com/office/drawing/2014/main" id="{4CD35328-0340-40A0-98E3-F9AC4489D016}"/>
                  </a:ext>
                </a:extLst>
              </p:cNvPr>
              <p:cNvSpPr/>
              <p:nvPr/>
            </p:nvSpPr>
            <p:spPr>
              <a:xfrm>
                <a:off x="3773084" y="4112171"/>
                <a:ext cx="126252" cy="1996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="" xmlns:a16="http://schemas.microsoft.com/office/drawing/2014/main" id="{12B9EE76-1442-4EE1-99B2-106C6796DADE}"/>
                  </a:ext>
                </a:extLst>
              </p:cNvPr>
              <p:cNvSpPr/>
              <p:nvPr/>
            </p:nvSpPr>
            <p:spPr>
              <a:xfrm>
                <a:off x="3899336" y="2888425"/>
                <a:ext cx="126253" cy="1800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="" xmlns:a16="http://schemas.microsoft.com/office/drawing/2014/main" id="{EAC5B7D9-C7EA-414C-8CBF-91AA4789CA04}"/>
                  </a:ext>
                </a:extLst>
              </p:cNvPr>
              <p:cNvSpPr/>
              <p:nvPr/>
            </p:nvSpPr>
            <p:spPr>
              <a:xfrm>
                <a:off x="3368562" y="2397311"/>
                <a:ext cx="131381" cy="183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="" xmlns:a16="http://schemas.microsoft.com/office/drawing/2014/main" id="{9903F9D7-7D3F-49EC-9F83-3B8ABF019780}"/>
                  </a:ext>
                </a:extLst>
              </p:cNvPr>
              <p:cNvSpPr/>
              <p:nvPr/>
            </p:nvSpPr>
            <p:spPr>
              <a:xfrm>
                <a:off x="4399635" y="3766603"/>
                <a:ext cx="166304" cy="1996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="" xmlns:a16="http://schemas.microsoft.com/office/drawing/2014/main" id="{DC46A374-567D-4A8B-93DF-934E32B2D1D4}"/>
                  </a:ext>
                </a:extLst>
              </p:cNvPr>
              <p:cNvSpPr/>
              <p:nvPr/>
            </p:nvSpPr>
            <p:spPr>
              <a:xfrm>
                <a:off x="4461895" y="2544796"/>
                <a:ext cx="126253" cy="1996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="" xmlns:a16="http://schemas.microsoft.com/office/drawing/2014/main" id="{8672AA44-191A-4F3A-872B-8E11501637B9}"/>
                  </a:ext>
                </a:extLst>
              </p:cNvPr>
              <p:cNvSpPr/>
              <p:nvPr/>
            </p:nvSpPr>
            <p:spPr>
              <a:xfrm>
                <a:off x="3373690" y="253388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82B6A3DD-DA9B-4903-BB7F-FBF9FF42867E}"/>
                  </a:ext>
                </a:extLst>
              </p:cNvPr>
              <p:cNvSpPr/>
              <p:nvPr/>
            </p:nvSpPr>
            <p:spPr>
              <a:xfrm>
                <a:off x="2862637" y="2185669"/>
                <a:ext cx="1309969" cy="1619074"/>
              </a:xfrm>
              <a:custGeom>
                <a:avLst/>
                <a:gdLst>
                  <a:gd name="connsiteX0" fmla="*/ 332506 w 1309969"/>
                  <a:gd name="connsiteY0" fmla="*/ 294771 h 1619074"/>
                  <a:gd name="connsiteX1" fmla="*/ 500672 w 1309969"/>
                  <a:gd name="connsiteY1" fmla="*/ 105585 h 1619074"/>
                  <a:gd name="connsiteX2" fmla="*/ 584755 w 1309969"/>
                  <a:gd name="connsiteY2" fmla="*/ 42523 h 1619074"/>
                  <a:gd name="connsiteX3" fmla="*/ 626796 w 1309969"/>
                  <a:gd name="connsiteY3" fmla="*/ 10992 h 1619074"/>
                  <a:gd name="connsiteX4" fmla="*/ 815982 w 1309969"/>
                  <a:gd name="connsiteY4" fmla="*/ 21502 h 1619074"/>
                  <a:gd name="connsiteX5" fmla="*/ 847513 w 1309969"/>
                  <a:gd name="connsiteY5" fmla="*/ 63543 h 1619074"/>
                  <a:gd name="connsiteX6" fmla="*/ 889555 w 1309969"/>
                  <a:gd name="connsiteY6" fmla="*/ 95074 h 1619074"/>
                  <a:gd name="connsiteX7" fmla="*/ 921086 w 1309969"/>
                  <a:gd name="connsiteY7" fmla="*/ 126605 h 1619074"/>
                  <a:gd name="connsiteX8" fmla="*/ 963127 w 1309969"/>
                  <a:gd name="connsiteY8" fmla="*/ 158136 h 1619074"/>
                  <a:gd name="connsiteX9" fmla="*/ 1005169 w 1309969"/>
                  <a:gd name="connsiteY9" fmla="*/ 210688 h 1619074"/>
                  <a:gd name="connsiteX10" fmla="*/ 1068231 w 1309969"/>
                  <a:gd name="connsiteY10" fmla="*/ 315792 h 1619074"/>
                  <a:gd name="connsiteX11" fmla="*/ 1089251 w 1309969"/>
                  <a:gd name="connsiteY11" fmla="*/ 347323 h 1619074"/>
                  <a:gd name="connsiteX12" fmla="*/ 1110272 w 1309969"/>
                  <a:gd name="connsiteY12" fmla="*/ 389364 h 1619074"/>
                  <a:gd name="connsiteX13" fmla="*/ 1141803 w 1309969"/>
                  <a:gd name="connsiteY13" fmla="*/ 410385 h 1619074"/>
                  <a:gd name="connsiteX14" fmla="*/ 1162824 w 1309969"/>
                  <a:gd name="connsiteY14" fmla="*/ 452426 h 1619074"/>
                  <a:gd name="connsiteX15" fmla="*/ 1194355 w 1309969"/>
                  <a:gd name="connsiteY15" fmla="*/ 547019 h 1619074"/>
                  <a:gd name="connsiteX16" fmla="*/ 1225886 w 1309969"/>
                  <a:gd name="connsiteY16" fmla="*/ 589061 h 1619074"/>
                  <a:gd name="connsiteX17" fmla="*/ 1257417 w 1309969"/>
                  <a:gd name="connsiteY17" fmla="*/ 620592 h 1619074"/>
                  <a:gd name="connsiteX18" fmla="*/ 1299458 w 1309969"/>
                  <a:gd name="connsiteY18" fmla="*/ 715185 h 1619074"/>
                  <a:gd name="connsiteX19" fmla="*/ 1309969 w 1309969"/>
                  <a:gd name="connsiteY19" fmla="*/ 746716 h 1619074"/>
                  <a:gd name="connsiteX20" fmla="*/ 1299458 w 1309969"/>
                  <a:gd name="connsiteY20" fmla="*/ 883350 h 1619074"/>
                  <a:gd name="connsiteX21" fmla="*/ 1278437 w 1309969"/>
                  <a:gd name="connsiteY21" fmla="*/ 925392 h 1619074"/>
                  <a:gd name="connsiteX22" fmla="*/ 1225886 w 1309969"/>
                  <a:gd name="connsiteY22" fmla="*/ 1041005 h 1619074"/>
                  <a:gd name="connsiteX23" fmla="*/ 1162824 w 1309969"/>
                  <a:gd name="connsiteY23" fmla="*/ 1146109 h 1619074"/>
                  <a:gd name="connsiteX24" fmla="*/ 1141803 w 1309969"/>
                  <a:gd name="connsiteY24" fmla="*/ 1177640 h 1619074"/>
                  <a:gd name="connsiteX25" fmla="*/ 1110272 w 1309969"/>
                  <a:gd name="connsiteY25" fmla="*/ 1219681 h 1619074"/>
                  <a:gd name="connsiteX26" fmla="*/ 1036700 w 1309969"/>
                  <a:gd name="connsiteY26" fmla="*/ 1282743 h 1619074"/>
                  <a:gd name="connsiteX27" fmla="*/ 931596 w 1309969"/>
                  <a:gd name="connsiteY27" fmla="*/ 1377336 h 1619074"/>
                  <a:gd name="connsiteX28" fmla="*/ 868534 w 1309969"/>
                  <a:gd name="connsiteY28" fmla="*/ 1450909 h 1619074"/>
                  <a:gd name="connsiteX29" fmla="*/ 815982 w 1309969"/>
                  <a:gd name="connsiteY29" fmla="*/ 1482440 h 1619074"/>
                  <a:gd name="connsiteX30" fmla="*/ 752920 w 1309969"/>
                  <a:gd name="connsiteY30" fmla="*/ 1534992 h 1619074"/>
                  <a:gd name="connsiteX31" fmla="*/ 658327 w 1309969"/>
                  <a:gd name="connsiteY31" fmla="*/ 1598054 h 1619074"/>
                  <a:gd name="connsiteX32" fmla="*/ 574244 w 1309969"/>
                  <a:gd name="connsiteY32" fmla="*/ 1619074 h 1619074"/>
                  <a:gd name="connsiteX33" fmla="*/ 353527 w 1309969"/>
                  <a:gd name="connsiteY33" fmla="*/ 1608564 h 1619074"/>
                  <a:gd name="connsiteX34" fmla="*/ 279955 w 1309969"/>
                  <a:gd name="connsiteY34" fmla="*/ 1577033 h 1619074"/>
                  <a:gd name="connsiteX35" fmla="*/ 227403 w 1309969"/>
                  <a:gd name="connsiteY35" fmla="*/ 1566523 h 1619074"/>
                  <a:gd name="connsiteX36" fmla="*/ 164341 w 1309969"/>
                  <a:gd name="connsiteY36" fmla="*/ 1524481 h 1619074"/>
                  <a:gd name="connsiteX37" fmla="*/ 122300 w 1309969"/>
                  <a:gd name="connsiteY37" fmla="*/ 1503461 h 1619074"/>
                  <a:gd name="connsiteX38" fmla="*/ 80258 w 1309969"/>
                  <a:gd name="connsiteY38" fmla="*/ 1471930 h 1619074"/>
                  <a:gd name="connsiteX39" fmla="*/ 48727 w 1309969"/>
                  <a:gd name="connsiteY39" fmla="*/ 1450909 h 1619074"/>
                  <a:gd name="connsiteX40" fmla="*/ 17196 w 1309969"/>
                  <a:gd name="connsiteY40" fmla="*/ 1398357 h 1619074"/>
                  <a:gd name="connsiteX41" fmla="*/ 17196 w 1309969"/>
                  <a:gd name="connsiteY41" fmla="*/ 1114578 h 1619074"/>
                  <a:gd name="connsiteX42" fmla="*/ 101279 w 1309969"/>
                  <a:gd name="connsiteY42" fmla="*/ 988454 h 1619074"/>
                  <a:gd name="connsiteX43" fmla="*/ 227403 w 1309969"/>
                  <a:gd name="connsiteY43" fmla="*/ 820288 h 1619074"/>
                  <a:gd name="connsiteX44" fmla="*/ 269444 w 1309969"/>
                  <a:gd name="connsiteY44" fmla="*/ 736205 h 1619074"/>
                  <a:gd name="connsiteX45" fmla="*/ 279955 w 1309969"/>
                  <a:gd name="connsiteY45" fmla="*/ 704674 h 1619074"/>
                  <a:gd name="connsiteX46" fmla="*/ 300975 w 1309969"/>
                  <a:gd name="connsiteY46" fmla="*/ 662633 h 1619074"/>
                  <a:gd name="connsiteX47" fmla="*/ 332506 w 1309969"/>
                  <a:gd name="connsiteY47" fmla="*/ 589061 h 1619074"/>
                  <a:gd name="connsiteX48" fmla="*/ 364037 w 1309969"/>
                  <a:gd name="connsiteY48" fmla="*/ 305281 h 1619074"/>
                  <a:gd name="connsiteX49" fmla="*/ 395569 w 1309969"/>
                  <a:gd name="connsiteY49" fmla="*/ 284261 h 1619074"/>
                  <a:gd name="connsiteX50" fmla="*/ 416589 w 1309969"/>
                  <a:gd name="connsiteY50" fmla="*/ 284261 h 161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309969" h="1619074">
                    <a:moveTo>
                      <a:pt x="332506" y="294771"/>
                    </a:moveTo>
                    <a:cubicBezTo>
                      <a:pt x="397176" y="186987"/>
                      <a:pt x="349591" y="256665"/>
                      <a:pt x="500672" y="105585"/>
                    </a:cubicBezTo>
                    <a:cubicBezTo>
                      <a:pt x="561058" y="45199"/>
                      <a:pt x="529722" y="60867"/>
                      <a:pt x="584755" y="42523"/>
                    </a:cubicBezTo>
                    <a:cubicBezTo>
                      <a:pt x="598769" y="32013"/>
                      <a:pt x="611128" y="18826"/>
                      <a:pt x="626796" y="10992"/>
                    </a:cubicBezTo>
                    <a:cubicBezTo>
                      <a:pt x="681863" y="-16542"/>
                      <a:pt x="774725" y="15608"/>
                      <a:pt x="815982" y="21502"/>
                    </a:cubicBezTo>
                    <a:cubicBezTo>
                      <a:pt x="826492" y="35516"/>
                      <a:pt x="835126" y="51157"/>
                      <a:pt x="847513" y="63543"/>
                    </a:cubicBezTo>
                    <a:cubicBezTo>
                      <a:pt x="859900" y="75930"/>
                      <a:pt x="876255" y="83674"/>
                      <a:pt x="889555" y="95074"/>
                    </a:cubicBezTo>
                    <a:cubicBezTo>
                      <a:pt x="900841" y="104747"/>
                      <a:pt x="909801" y="116932"/>
                      <a:pt x="921086" y="126605"/>
                    </a:cubicBezTo>
                    <a:cubicBezTo>
                      <a:pt x="934386" y="138005"/>
                      <a:pt x="950741" y="145750"/>
                      <a:pt x="963127" y="158136"/>
                    </a:cubicBezTo>
                    <a:cubicBezTo>
                      <a:pt x="978990" y="173999"/>
                      <a:pt x="991155" y="193171"/>
                      <a:pt x="1005169" y="210688"/>
                    </a:cubicBezTo>
                    <a:cubicBezTo>
                      <a:pt x="1037754" y="292154"/>
                      <a:pt x="1010558" y="238894"/>
                      <a:pt x="1068231" y="315792"/>
                    </a:cubicBezTo>
                    <a:cubicBezTo>
                      <a:pt x="1075810" y="325897"/>
                      <a:pt x="1082984" y="336356"/>
                      <a:pt x="1089251" y="347323"/>
                    </a:cubicBezTo>
                    <a:cubicBezTo>
                      <a:pt x="1097024" y="360926"/>
                      <a:pt x="1100242" y="377328"/>
                      <a:pt x="1110272" y="389364"/>
                    </a:cubicBezTo>
                    <a:cubicBezTo>
                      <a:pt x="1118359" y="399068"/>
                      <a:pt x="1131293" y="403378"/>
                      <a:pt x="1141803" y="410385"/>
                    </a:cubicBezTo>
                    <a:cubicBezTo>
                      <a:pt x="1148810" y="424399"/>
                      <a:pt x="1157200" y="437803"/>
                      <a:pt x="1162824" y="452426"/>
                    </a:cubicBezTo>
                    <a:cubicBezTo>
                      <a:pt x="1174755" y="483447"/>
                      <a:pt x="1174413" y="520430"/>
                      <a:pt x="1194355" y="547019"/>
                    </a:cubicBezTo>
                    <a:cubicBezTo>
                      <a:pt x="1204865" y="561033"/>
                      <a:pt x="1214486" y="575761"/>
                      <a:pt x="1225886" y="589061"/>
                    </a:cubicBezTo>
                    <a:cubicBezTo>
                      <a:pt x="1235559" y="600347"/>
                      <a:pt x="1247901" y="609173"/>
                      <a:pt x="1257417" y="620592"/>
                    </a:cubicBezTo>
                    <a:cubicBezTo>
                      <a:pt x="1285175" y="653902"/>
                      <a:pt x="1284182" y="669358"/>
                      <a:pt x="1299458" y="715185"/>
                    </a:cubicBezTo>
                    <a:lnTo>
                      <a:pt x="1309969" y="746716"/>
                    </a:lnTo>
                    <a:cubicBezTo>
                      <a:pt x="1306465" y="792261"/>
                      <a:pt x="1307397" y="838366"/>
                      <a:pt x="1299458" y="883350"/>
                    </a:cubicBezTo>
                    <a:cubicBezTo>
                      <a:pt x="1296735" y="898780"/>
                      <a:pt x="1284463" y="910929"/>
                      <a:pt x="1278437" y="925392"/>
                    </a:cubicBezTo>
                    <a:cubicBezTo>
                      <a:pt x="1231813" y="1037288"/>
                      <a:pt x="1268007" y="977822"/>
                      <a:pt x="1225886" y="1041005"/>
                    </a:cubicBezTo>
                    <a:cubicBezTo>
                      <a:pt x="1208775" y="1126553"/>
                      <a:pt x="1230421" y="1068855"/>
                      <a:pt x="1162824" y="1146109"/>
                    </a:cubicBezTo>
                    <a:cubicBezTo>
                      <a:pt x="1154506" y="1155616"/>
                      <a:pt x="1149145" y="1167361"/>
                      <a:pt x="1141803" y="1177640"/>
                    </a:cubicBezTo>
                    <a:cubicBezTo>
                      <a:pt x="1131621" y="1191894"/>
                      <a:pt x="1121672" y="1206381"/>
                      <a:pt x="1110272" y="1219681"/>
                    </a:cubicBezTo>
                    <a:cubicBezTo>
                      <a:pt x="1041627" y="1299767"/>
                      <a:pt x="1119774" y="1199669"/>
                      <a:pt x="1036700" y="1282743"/>
                    </a:cubicBezTo>
                    <a:cubicBezTo>
                      <a:pt x="877534" y="1441909"/>
                      <a:pt x="1127452" y="1225002"/>
                      <a:pt x="931596" y="1377336"/>
                    </a:cubicBezTo>
                    <a:cubicBezTo>
                      <a:pt x="826255" y="1459269"/>
                      <a:pt x="981371" y="1352177"/>
                      <a:pt x="868534" y="1450909"/>
                    </a:cubicBezTo>
                    <a:cubicBezTo>
                      <a:pt x="853160" y="1464361"/>
                      <a:pt x="833499" y="1471930"/>
                      <a:pt x="815982" y="1482440"/>
                    </a:cubicBezTo>
                    <a:cubicBezTo>
                      <a:pt x="752428" y="1567178"/>
                      <a:pt x="817118" y="1497543"/>
                      <a:pt x="752920" y="1534992"/>
                    </a:cubicBezTo>
                    <a:cubicBezTo>
                      <a:pt x="720187" y="1554087"/>
                      <a:pt x="695091" y="1588863"/>
                      <a:pt x="658327" y="1598054"/>
                    </a:cubicBezTo>
                    <a:lnTo>
                      <a:pt x="574244" y="1619074"/>
                    </a:lnTo>
                    <a:cubicBezTo>
                      <a:pt x="500672" y="1615571"/>
                      <a:pt x="426928" y="1614681"/>
                      <a:pt x="353527" y="1608564"/>
                    </a:cubicBezTo>
                    <a:cubicBezTo>
                      <a:pt x="329034" y="1606523"/>
                      <a:pt x="300931" y="1584025"/>
                      <a:pt x="279955" y="1577033"/>
                    </a:cubicBezTo>
                    <a:cubicBezTo>
                      <a:pt x="263008" y="1571384"/>
                      <a:pt x="244920" y="1570026"/>
                      <a:pt x="227403" y="1566523"/>
                    </a:cubicBezTo>
                    <a:cubicBezTo>
                      <a:pt x="206382" y="1552509"/>
                      <a:pt x="186005" y="1537479"/>
                      <a:pt x="164341" y="1524481"/>
                    </a:cubicBezTo>
                    <a:cubicBezTo>
                      <a:pt x="150906" y="1516420"/>
                      <a:pt x="135586" y="1511765"/>
                      <a:pt x="122300" y="1503461"/>
                    </a:cubicBezTo>
                    <a:cubicBezTo>
                      <a:pt x="107445" y="1494177"/>
                      <a:pt x="94513" y="1482112"/>
                      <a:pt x="80258" y="1471930"/>
                    </a:cubicBezTo>
                    <a:cubicBezTo>
                      <a:pt x="69979" y="1464588"/>
                      <a:pt x="59237" y="1457916"/>
                      <a:pt x="48727" y="1450909"/>
                    </a:cubicBezTo>
                    <a:cubicBezTo>
                      <a:pt x="38217" y="1433392"/>
                      <a:pt x="26332" y="1416629"/>
                      <a:pt x="17196" y="1398357"/>
                    </a:cubicBezTo>
                    <a:cubicBezTo>
                      <a:pt x="-21325" y="1321315"/>
                      <a:pt x="16853" y="1117153"/>
                      <a:pt x="17196" y="1114578"/>
                    </a:cubicBezTo>
                    <a:cubicBezTo>
                      <a:pt x="23353" y="1068400"/>
                      <a:pt x="77471" y="1021418"/>
                      <a:pt x="101279" y="988454"/>
                    </a:cubicBezTo>
                    <a:cubicBezTo>
                      <a:pt x="224881" y="817314"/>
                      <a:pt x="138446" y="909248"/>
                      <a:pt x="227403" y="820288"/>
                    </a:cubicBezTo>
                    <a:cubicBezTo>
                      <a:pt x="251102" y="749189"/>
                      <a:pt x="219805" y="835481"/>
                      <a:pt x="269444" y="736205"/>
                    </a:cubicBezTo>
                    <a:cubicBezTo>
                      <a:pt x="274399" y="726296"/>
                      <a:pt x="275591" y="714857"/>
                      <a:pt x="279955" y="704674"/>
                    </a:cubicBezTo>
                    <a:cubicBezTo>
                      <a:pt x="286127" y="690273"/>
                      <a:pt x="294803" y="677034"/>
                      <a:pt x="300975" y="662633"/>
                    </a:cubicBezTo>
                    <a:cubicBezTo>
                      <a:pt x="347370" y="554379"/>
                      <a:pt x="262792" y="728491"/>
                      <a:pt x="332506" y="589061"/>
                    </a:cubicBezTo>
                    <a:cubicBezTo>
                      <a:pt x="332911" y="579749"/>
                      <a:pt x="309044" y="371273"/>
                      <a:pt x="364037" y="305281"/>
                    </a:cubicBezTo>
                    <a:cubicBezTo>
                      <a:pt x="372124" y="295577"/>
                      <a:pt x="383840" y="288952"/>
                      <a:pt x="395569" y="284261"/>
                    </a:cubicBezTo>
                    <a:cubicBezTo>
                      <a:pt x="402075" y="281659"/>
                      <a:pt x="409582" y="284261"/>
                      <a:pt x="416589" y="28426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889F4EB-33A7-4BC2-8AD5-974BAA54E506}"/>
                </a:ext>
              </a:extLst>
            </p:cNvPr>
            <p:cNvSpPr/>
            <p:nvPr/>
          </p:nvSpPr>
          <p:spPr>
            <a:xfrm>
              <a:off x="1797269" y="1717058"/>
              <a:ext cx="593453" cy="293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U1</a:t>
              </a:r>
              <a:endParaRPr lang="en-IN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168347E5-3B00-4246-8A91-9A2F9D25A211}"/>
                </a:ext>
              </a:extLst>
            </p:cNvPr>
            <p:cNvSpPr/>
            <p:nvPr/>
          </p:nvSpPr>
          <p:spPr>
            <a:xfrm>
              <a:off x="928113" y="5221689"/>
              <a:ext cx="593453" cy="293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U3</a:t>
              </a:r>
              <a:endParaRPr lang="en-IN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id="{401F1C1D-7C8B-441F-A9F7-E82365A3D286}"/>
                </a:ext>
              </a:extLst>
            </p:cNvPr>
            <p:cNvSpPr/>
            <p:nvPr/>
          </p:nvSpPr>
          <p:spPr>
            <a:xfrm>
              <a:off x="4128064" y="4273178"/>
              <a:ext cx="593453" cy="293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U2</a:t>
              </a:r>
              <a:endParaRPr lang="en-IN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C30155CB-0C4D-4489-A5F8-6CF2678A2478}"/>
              </a:ext>
            </a:extLst>
          </p:cNvPr>
          <p:cNvGrpSpPr/>
          <p:nvPr/>
        </p:nvGrpSpPr>
        <p:grpSpPr>
          <a:xfrm>
            <a:off x="305569" y="1892783"/>
            <a:ext cx="4035538" cy="3179111"/>
            <a:chOff x="7299817" y="1807193"/>
            <a:chExt cx="4290260" cy="4147301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C1BB2E0C-8600-4CD2-AFB1-5CC1A5B2C57D}"/>
                </a:ext>
              </a:extLst>
            </p:cNvPr>
            <p:cNvCxnSpPr>
              <a:cxnSpLocks/>
            </p:cNvCxnSpPr>
            <p:nvPr/>
          </p:nvCxnSpPr>
          <p:spPr>
            <a:xfrm>
              <a:off x="8860221" y="4475565"/>
              <a:ext cx="2532993" cy="133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A05BD75F-7E03-422B-A719-A149DCB19B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0221" y="2133600"/>
              <a:ext cx="0" cy="2334214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3D632BDA-D57F-42B5-B838-B3BBEA6B8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4083" y="4488884"/>
              <a:ext cx="1156139" cy="146561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DC983BA-ADBB-4285-8D8F-A5896610E360}"/>
                </a:ext>
              </a:extLst>
            </p:cNvPr>
            <p:cNvSpPr/>
            <p:nvPr/>
          </p:nvSpPr>
          <p:spPr>
            <a:xfrm>
              <a:off x="10100376" y="2643097"/>
              <a:ext cx="126253" cy="1996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C6B861E3-A640-43BC-BDED-33D8A72E1D26}"/>
                </a:ext>
              </a:extLst>
            </p:cNvPr>
            <p:cNvSpPr/>
            <p:nvPr/>
          </p:nvSpPr>
          <p:spPr>
            <a:xfrm>
              <a:off x="10244750" y="3429797"/>
              <a:ext cx="126253" cy="1996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45FE215F-E887-4EA5-9D01-3D4458792FF4}"/>
                </a:ext>
              </a:extLst>
            </p:cNvPr>
            <p:cNvSpPr/>
            <p:nvPr/>
          </p:nvSpPr>
          <p:spPr>
            <a:xfrm>
              <a:off x="9607664" y="3224928"/>
              <a:ext cx="126253" cy="1996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04BD512D-B625-4FD0-A406-F487AF86502A}"/>
                </a:ext>
              </a:extLst>
            </p:cNvPr>
            <p:cNvSpPr/>
            <p:nvPr/>
          </p:nvSpPr>
          <p:spPr>
            <a:xfrm>
              <a:off x="9455422" y="3831750"/>
              <a:ext cx="126253" cy="1996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E1115172-10D5-4579-A4BA-EC984497B7F0}"/>
                </a:ext>
              </a:extLst>
            </p:cNvPr>
            <p:cNvSpPr/>
            <p:nvPr/>
          </p:nvSpPr>
          <p:spPr>
            <a:xfrm>
              <a:off x="10870371" y="3819154"/>
              <a:ext cx="126253" cy="1996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DB4F626F-6A21-43DD-9FFF-79B9D9D3F402}"/>
                </a:ext>
              </a:extLst>
            </p:cNvPr>
            <p:cNvSpPr/>
            <p:nvPr/>
          </p:nvSpPr>
          <p:spPr>
            <a:xfrm>
              <a:off x="10770906" y="2931140"/>
              <a:ext cx="126253" cy="1996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3F49141F-B3A5-42CA-B9E9-31316D3EB8B4}"/>
                </a:ext>
              </a:extLst>
            </p:cNvPr>
            <p:cNvSpPr/>
            <p:nvPr/>
          </p:nvSpPr>
          <p:spPr>
            <a:xfrm>
              <a:off x="9752437" y="2432461"/>
              <a:ext cx="126253" cy="19969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C389A65C-1EA5-4DEE-9E9B-A6D6B8AF2FF4}"/>
                </a:ext>
              </a:extLst>
            </p:cNvPr>
            <p:cNvSpPr/>
            <p:nvPr/>
          </p:nvSpPr>
          <p:spPr>
            <a:xfrm>
              <a:off x="9372484" y="2696108"/>
              <a:ext cx="126253" cy="1996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C2244452-1138-4EFA-B431-5A5BD8FE0E31}"/>
                </a:ext>
              </a:extLst>
            </p:cNvPr>
            <p:cNvSpPr/>
            <p:nvPr/>
          </p:nvSpPr>
          <p:spPr>
            <a:xfrm>
              <a:off x="9186041" y="2312276"/>
              <a:ext cx="1252169" cy="746234"/>
            </a:xfrm>
            <a:custGeom>
              <a:avLst/>
              <a:gdLst>
                <a:gd name="connsiteX0" fmla="*/ 1156138 w 1252169"/>
                <a:gd name="connsiteY0" fmla="*/ 735724 h 746234"/>
                <a:gd name="connsiteX1" fmla="*/ 1103587 w 1252169"/>
                <a:gd name="connsiteY1" fmla="*/ 714703 h 746234"/>
                <a:gd name="connsiteX2" fmla="*/ 346842 w 1252169"/>
                <a:gd name="connsiteY2" fmla="*/ 746234 h 746234"/>
                <a:gd name="connsiteX3" fmla="*/ 105104 w 1252169"/>
                <a:gd name="connsiteY3" fmla="*/ 704193 h 746234"/>
                <a:gd name="connsiteX4" fmla="*/ 31531 w 1252169"/>
                <a:gd name="connsiteY4" fmla="*/ 672662 h 746234"/>
                <a:gd name="connsiteX5" fmla="*/ 0 w 1252169"/>
                <a:gd name="connsiteY5" fmla="*/ 609600 h 746234"/>
                <a:gd name="connsiteX6" fmla="*/ 84083 w 1252169"/>
                <a:gd name="connsiteY6" fmla="*/ 304800 h 746234"/>
                <a:gd name="connsiteX7" fmla="*/ 168166 w 1252169"/>
                <a:gd name="connsiteY7" fmla="*/ 199696 h 746234"/>
                <a:gd name="connsiteX8" fmla="*/ 378373 w 1252169"/>
                <a:gd name="connsiteY8" fmla="*/ 52552 h 746234"/>
                <a:gd name="connsiteX9" fmla="*/ 536028 w 1252169"/>
                <a:gd name="connsiteY9" fmla="*/ 0 h 746234"/>
                <a:gd name="connsiteX10" fmla="*/ 893380 w 1252169"/>
                <a:gd name="connsiteY10" fmla="*/ 10510 h 746234"/>
                <a:gd name="connsiteX11" fmla="*/ 945931 w 1252169"/>
                <a:gd name="connsiteY11" fmla="*/ 31531 h 746234"/>
                <a:gd name="connsiteX12" fmla="*/ 1008993 w 1252169"/>
                <a:gd name="connsiteY12" fmla="*/ 73572 h 746234"/>
                <a:gd name="connsiteX13" fmla="*/ 1103587 w 1252169"/>
                <a:gd name="connsiteY13" fmla="*/ 178676 h 746234"/>
                <a:gd name="connsiteX14" fmla="*/ 1124607 w 1252169"/>
                <a:gd name="connsiteY14" fmla="*/ 241738 h 746234"/>
                <a:gd name="connsiteX15" fmla="*/ 1219200 w 1252169"/>
                <a:gd name="connsiteY15" fmla="*/ 388883 h 746234"/>
                <a:gd name="connsiteX16" fmla="*/ 1240221 w 1252169"/>
                <a:gd name="connsiteY16" fmla="*/ 451945 h 746234"/>
                <a:gd name="connsiteX17" fmla="*/ 1240221 w 1252169"/>
                <a:gd name="connsiteY17" fmla="*/ 651641 h 746234"/>
                <a:gd name="connsiteX18" fmla="*/ 1208690 w 1252169"/>
                <a:gd name="connsiteY18" fmla="*/ 683172 h 746234"/>
                <a:gd name="connsiteX19" fmla="*/ 1198180 w 1252169"/>
                <a:gd name="connsiteY19" fmla="*/ 693683 h 74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52169" h="746234">
                  <a:moveTo>
                    <a:pt x="1156138" y="735724"/>
                  </a:moveTo>
                  <a:cubicBezTo>
                    <a:pt x="1138621" y="728717"/>
                    <a:pt x="1122453" y="714703"/>
                    <a:pt x="1103587" y="714703"/>
                  </a:cubicBezTo>
                  <a:cubicBezTo>
                    <a:pt x="431327" y="714703"/>
                    <a:pt x="604870" y="660227"/>
                    <a:pt x="346842" y="746234"/>
                  </a:cubicBezTo>
                  <a:cubicBezTo>
                    <a:pt x="266263" y="732220"/>
                    <a:pt x="184753" y="722778"/>
                    <a:pt x="105104" y="704193"/>
                  </a:cubicBezTo>
                  <a:cubicBezTo>
                    <a:pt x="79120" y="698130"/>
                    <a:pt x="51363" y="690511"/>
                    <a:pt x="31531" y="672662"/>
                  </a:cubicBezTo>
                  <a:cubicBezTo>
                    <a:pt x="14062" y="656940"/>
                    <a:pt x="10510" y="630621"/>
                    <a:pt x="0" y="609600"/>
                  </a:cubicBezTo>
                  <a:cubicBezTo>
                    <a:pt x="28028" y="508000"/>
                    <a:pt x="44080" y="402308"/>
                    <a:pt x="84083" y="304800"/>
                  </a:cubicBezTo>
                  <a:cubicBezTo>
                    <a:pt x="101112" y="263291"/>
                    <a:pt x="136441" y="231421"/>
                    <a:pt x="168166" y="199696"/>
                  </a:cubicBezTo>
                  <a:cubicBezTo>
                    <a:pt x="221564" y="146298"/>
                    <a:pt x="305544" y="82897"/>
                    <a:pt x="378373" y="52552"/>
                  </a:cubicBezTo>
                  <a:cubicBezTo>
                    <a:pt x="429506" y="31247"/>
                    <a:pt x="483476" y="17517"/>
                    <a:pt x="536028" y="0"/>
                  </a:cubicBezTo>
                  <a:cubicBezTo>
                    <a:pt x="655145" y="3503"/>
                    <a:pt x="774562" y="1370"/>
                    <a:pt x="893380" y="10510"/>
                  </a:cubicBezTo>
                  <a:cubicBezTo>
                    <a:pt x="912191" y="11957"/>
                    <a:pt x="929368" y="22497"/>
                    <a:pt x="945931" y="31531"/>
                  </a:cubicBezTo>
                  <a:cubicBezTo>
                    <a:pt x="968110" y="43629"/>
                    <a:pt x="989265" y="57790"/>
                    <a:pt x="1008993" y="73572"/>
                  </a:cubicBezTo>
                  <a:cubicBezTo>
                    <a:pt x="1039687" y="98128"/>
                    <a:pt x="1080728" y="151245"/>
                    <a:pt x="1103587" y="178676"/>
                  </a:cubicBezTo>
                  <a:cubicBezTo>
                    <a:pt x="1110594" y="199697"/>
                    <a:pt x="1114102" y="222229"/>
                    <a:pt x="1124607" y="241738"/>
                  </a:cubicBezTo>
                  <a:cubicBezTo>
                    <a:pt x="1213586" y="406986"/>
                    <a:pt x="1143453" y="224764"/>
                    <a:pt x="1219200" y="388883"/>
                  </a:cubicBezTo>
                  <a:cubicBezTo>
                    <a:pt x="1228485" y="409001"/>
                    <a:pt x="1233214" y="430924"/>
                    <a:pt x="1240221" y="451945"/>
                  </a:cubicBezTo>
                  <a:cubicBezTo>
                    <a:pt x="1249310" y="524660"/>
                    <a:pt x="1261810" y="576077"/>
                    <a:pt x="1240221" y="651641"/>
                  </a:cubicBezTo>
                  <a:cubicBezTo>
                    <a:pt x="1236138" y="665933"/>
                    <a:pt x="1219200" y="672662"/>
                    <a:pt x="1208690" y="683172"/>
                  </a:cubicBezTo>
                  <a:lnTo>
                    <a:pt x="1198180" y="693683"/>
                  </a:ln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BCF4F3CA-F7AA-4112-A1F2-D0462030C23F}"/>
                </a:ext>
              </a:extLst>
            </p:cNvPr>
            <p:cNvSpPr/>
            <p:nvPr/>
          </p:nvSpPr>
          <p:spPr>
            <a:xfrm>
              <a:off x="8592588" y="1807193"/>
              <a:ext cx="593453" cy="293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I1</a:t>
              </a:r>
              <a:endParaRPr lang="en-IN" sz="15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5DDD3084-7A4A-4022-BDA3-BC994AEE8628}"/>
                </a:ext>
              </a:extLst>
            </p:cNvPr>
            <p:cNvSpPr/>
            <p:nvPr/>
          </p:nvSpPr>
          <p:spPr>
            <a:xfrm>
              <a:off x="7299817" y="5514758"/>
              <a:ext cx="593453" cy="293069"/>
            </a:xfrm>
            <a:prstGeom prst="rect">
              <a:avLst/>
            </a:prstGeom>
            <a:solidFill>
              <a:schemeClr val="lt1">
                <a:alpha val="1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I2</a:t>
              </a:r>
              <a:endParaRPr lang="en-IN" sz="15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6D7A5EFA-3236-4434-8DE9-9E5B10B06C85}"/>
                </a:ext>
              </a:extLst>
            </p:cNvPr>
            <p:cNvSpPr/>
            <p:nvPr/>
          </p:nvSpPr>
          <p:spPr>
            <a:xfrm>
              <a:off x="10996624" y="4571853"/>
              <a:ext cx="593453" cy="293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I3</a:t>
              </a:r>
              <a:endParaRPr lang="en-IN" sz="1500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0DB6C11C-8B37-414D-B8D2-73E0D23E29A3}"/>
              </a:ext>
            </a:extLst>
          </p:cNvPr>
          <p:cNvSpPr/>
          <p:nvPr/>
        </p:nvSpPr>
        <p:spPr>
          <a:xfrm>
            <a:off x="1457834" y="5130565"/>
            <a:ext cx="2325054" cy="6662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Based approaches</a:t>
            </a:r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A30597DB-98DB-425A-AEF9-B068043AFF3F}"/>
              </a:ext>
            </a:extLst>
          </p:cNvPr>
          <p:cNvSpPr/>
          <p:nvPr/>
        </p:nvSpPr>
        <p:spPr>
          <a:xfrm>
            <a:off x="5827379" y="5272116"/>
            <a:ext cx="2121486" cy="564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Item  Based approaches</a:t>
            </a:r>
            <a:endParaRPr lang="en-IN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09325CB2-B56F-4876-8E17-0C352389C256}"/>
              </a:ext>
            </a:extLst>
          </p:cNvPr>
          <p:cNvCxnSpPr/>
          <p:nvPr/>
        </p:nvCxnSpPr>
        <p:spPr>
          <a:xfrm>
            <a:off x="258418" y="702026"/>
            <a:ext cx="8885582" cy="0"/>
          </a:xfrm>
          <a:prstGeom prst="line">
            <a:avLst/>
          </a:prstGeom>
          <a:ln w="28575" cap="rnd">
            <a:solidFill>
              <a:srgbClr val="28723B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7F567-637A-4AFC-B207-6F81045C28B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67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85413E-24A0-4E95-8E80-C6594333C562}"/>
              </a:ext>
            </a:extLst>
          </p:cNvPr>
          <p:cNvSpPr txBox="1">
            <a:spLocks/>
          </p:cNvSpPr>
          <p:nvPr/>
        </p:nvSpPr>
        <p:spPr>
          <a:xfrm>
            <a:off x="1930882" y="193519"/>
            <a:ext cx="5964285" cy="4336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Neighborhood based Approaches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EEC78981-91E2-4B40-AF38-5922041D59C7}"/>
              </a:ext>
            </a:extLst>
          </p:cNvPr>
          <p:cNvGrpSpPr/>
          <p:nvPr/>
        </p:nvGrpSpPr>
        <p:grpSpPr>
          <a:xfrm>
            <a:off x="742021" y="1890021"/>
            <a:ext cx="4904000" cy="2579961"/>
            <a:chOff x="1024821" y="1387907"/>
            <a:chExt cx="9710630" cy="3236607"/>
          </a:xfrm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ADD0E530-F487-4890-BDBB-BF315822200A}"/>
                </a:ext>
              </a:extLst>
            </p:cNvPr>
            <p:cNvSpPr/>
            <p:nvPr/>
          </p:nvSpPr>
          <p:spPr>
            <a:xfrm>
              <a:off x="1024821" y="1387907"/>
              <a:ext cx="4276004" cy="678961"/>
            </a:xfrm>
            <a:custGeom>
              <a:avLst/>
              <a:gdLst>
                <a:gd name="connsiteX0" fmla="*/ 0 w 6196592"/>
                <a:gd name="connsiteY0" fmla="*/ 163901 h 983384"/>
                <a:gd name="connsiteX1" fmla="*/ 163901 w 6196592"/>
                <a:gd name="connsiteY1" fmla="*/ 0 h 983384"/>
                <a:gd name="connsiteX2" fmla="*/ 6032691 w 6196592"/>
                <a:gd name="connsiteY2" fmla="*/ 0 h 983384"/>
                <a:gd name="connsiteX3" fmla="*/ 6196592 w 6196592"/>
                <a:gd name="connsiteY3" fmla="*/ 163901 h 983384"/>
                <a:gd name="connsiteX4" fmla="*/ 6196592 w 6196592"/>
                <a:gd name="connsiteY4" fmla="*/ 819483 h 983384"/>
                <a:gd name="connsiteX5" fmla="*/ 6032691 w 6196592"/>
                <a:gd name="connsiteY5" fmla="*/ 983384 h 983384"/>
                <a:gd name="connsiteX6" fmla="*/ 163901 w 6196592"/>
                <a:gd name="connsiteY6" fmla="*/ 983384 h 983384"/>
                <a:gd name="connsiteX7" fmla="*/ 0 w 6196592"/>
                <a:gd name="connsiteY7" fmla="*/ 819483 h 983384"/>
                <a:gd name="connsiteX8" fmla="*/ 0 w 6196592"/>
                <a:gd name="connsiteY8" fmla="*/ 163901 h 98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6592" h="983384">
                  <a:moveTo>
                    <a:pt x="0" y="163901"/>
                  </a:moveTo>
                  <a:cubicBezTo>
                    <a:pt x="0" y="73381"/>
                    <a:pt x="73381" y="0"/>
                    <a:pt x="163901" y="0"/>
                  </a:cubicBezTo>
                  <a:lnTo>
                    <a:pt x="6032691" y="0"/>
                  </a:lnTo>
                  <a:cubicBezTo>
                    <a:pt x="6123211" y="0"/>
                    <a:pt x="6196592" y="73381"/>
                    <a:pt x="6196592" y="163901"/>
                  </a:cubicBezTo>
                  <a:lnTo>
                    <a:pt x="6196592" y="819483"/>
                  </a:lnTo>
                  <a:cubicBezTo>
                    <a:pt x="6196592" y="910003"/>
                    <a:pt x="6123211" y="983384"/>
                    <a:pt x="6032691" y="983384"/>
                  </a:cubicBezTo>
                  <a:lnTo>
                    <a:pt x="163901" y="983384"/>
                  </a:lnTo>
                  <a:cubicBezTo>
                    <a:pt x="73381" y="983384"/>
                    <a:pt x="0" y="910003"/>
                    <a:pt x="0" y="819483"/>
                  </a:cubicBezTo>
                  <a:lnTo>
                    <a:pt x="0" y="16390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3161" tIns="153161" rIns="153161" bIns="153161" numCol="1" spcCol="1270" anchor="ctr" anchorCtr="0">
              <a:noAutofit/>
            </a:bodyPr>
            <a:lstStyle/>
            <a:p>
              <a:pPr defTabSz="1366838">
                <a:lnSpc>
                  <a:spcPct val="90000"/>
                </a:lnSpc>
                <a:spcAft>
                  <a:spcPct val="35000"/>
                </a:spcAft>
              </a:pPr>
              <a:r>
                <a:rPr lang="en-GB" sz="2400" dirty="0"/>
                <a:t>Item based CF</a:t>
              </a:r>
              <a:endParaRPr lang="en-IN" sz="24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2EC2C5D7-9B47-45BB-8E39-A76E935E8ECA}"/>
                </a:ext>
              </a:extLst>
            </p:cNvPr>
            <p:cNvSpPr/>
            <p:nvPr/>
          </p:nvSpPr>
          <p:spPr>
            <a:xfrm>
              <a:off x="1551294" y="2157987"/>
              <a:ext cx="9184157" cy="678959"/>
            </a:xfrm>
            <a:custGeom>
              <a:avLst/>
              <a:gdLst>
                <a:gd name="connsiteX0" fmla="*/ 0 w 6196592"/>
                <a:gd name="connsiteY0" fmla="*/ 0 h 678960"/>
                <a:gd name="connsiteX1" fmla="*/ 6196592 w 6196592"/>
                <a:gd name="connsiteY1" fmla="*/ 0 h 678960"/>
                <a:gd name="connsiteX2" fmla="*/ 6196592 w 6196592"/>
                <a:gd name="connsiteY2" fmla="*/ 678960 h 678960"/>
                <a:gd name="connsiteX3" fmla="*/ 0 w 6196592"/>
                <a:gd name="connsiteY3" fmla="*/ 678960 h 678960"/>
                <a:gd name="connsiteX4" fmla="*/ 0 w 6196592"/>
                <a:gd name="connsiteY4" fmla="*/ 0 h 67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6592" h="678960">
                  <a:moveTo>
                    <a:pt x="0" y="0"/>
                  </a:moveTo>
                  <a:lnTo>
                    <a:pt x="6196592" y="0"/>
                  </a:lnTo>
                  <a:lnTo>
                    <a:pt x="6196592" y="678960"/>
                  </a:lnTo>
                  <a:lnTo>
                    <a:pt x="0" y="67896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7557" tIns="39053" rIns="218694" bIns="39053" numCol="1" spcCol="1270" anchor="t" anchorCtr="0">
              <a:noAutofit/>
            </a:bodyPr>
            <a:lstStyle/>
            <a:p>
              <a:pPr marL="214313" lvl="1" indent="-214313" defTabSz="1066800">
                <a:lnSpc>
                  <a:spcPct val="90000"/>
                </a:lnSpc>
                <a:spcAft>
                  <a:spcPct val="20000"/>
                </a:spcAft>
                <a:buChar char="•"/>
              </a:pPr>
              <a:r>
                <a:rPr lang="en-GB" sz="2400" dirty="0">
                  <a:solidFill>
                    <a:srgbClr val="C00000"/>
                  </a:solidFill>
                </a:rPr>
                <a:t>Item-Item similarity,  Predictions</a:t>
              </a:r>
              <a:endParaRPr lang="en-IN" sz="2400" dirty="0">
                <a:solidFill>
                  <a:srgbClr val="C00000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C695F8C3-084F-413D-9B17-92BA8D108B43}"/>
                </a:ext>
              </a:extLst>
            </p:cNvPr>
            <p:cNvSpPr/>
            <p:nvPr/>
          </p:nvSpPr>
          <p:spPr>
            <a:xfrm>
              <a:off x="1024821" y="3199986"/>
              <a:ext cx="4276004" cy="678961"/>
            </a:xfrm>
            <a:custGeom>
              <a:avLst/>
              <a:gdLst>
                <a:gd name="connsiteX0" fmla="*/ 0 w 6196592"/>
                <a:gd name="connsiteY0" fmla="*/ 163901 h 983384"/>
                <a:gd name="connsiteX1" fmla="*/ 163901 w 6196592"/>
                <a:gd name="connsiteY1" fmla="*/ 0 h 983384"/>
                <a:gd name="connsiteX2" fmla="*/ 6032691 w 6196592"/>
                <a:gd name="connsiteY2" fmla="*/ 0 h 983384"/>
                <a:gd name="connsiteX3" fmla="*/ 6196592 w 6196592"/>
                <a:gd name="connsiteY3" fmla="*/ 163901 h 983384"/>
                <a:gd name="connsiteX4" fmla="*/ 6196592 w 6196592"/>
                <a:gd name="connsiteY4" fmla="*/ 819483 h 983384"/>
                <a:gd name="connsiteX5" fmla="*/ 6032691 w 6196592"/>
                <a:gd name="connsiteY5" fmla="*/ 983384 h 983384"/>
                <a:gd name="connsiteX6" fmla="*/ 163901 w 6196592"/>
                <a:gd name="connsiteY6" fmla="*/ 983384 h 983384"/>
                <a:gd name="connsiteX7" fmla="*/ 0 w 6196592"/>
                <a:gd name="connsiteY7" fmla="*/ 819483 h 983384"/>
                <a:gd name="connsiteX8" fmla="*/ 0 w 6196592"/>
                <a:gd name="connsiteY8" fmla="*/ 163901 h 98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6592" h="983384">
                  <a:moveTo>
                    <a:pt x="0" y="163901"/>
                  </a:moveTo>
                  <a:cubicBezTo>
                    <a:pt x="0" y="73381"/>
                    <a:pt x="73381" y="0"/>
                    <a:pt x="163901" y="0"/>
                  </a:cubicBezTo>
                  <a:lnTo>
                    <a:pt x="6032691" y="0"/>
                  </a:lnTo>
                  <a:cubicBezTo>
                    <a:pt x="6123211" y="0"/>
                    <a:pt x="6196592" y="73381"/>
                    <a:pt x="6196592" y="163901"/>
                  </a:cubicBezTo>
                  <a:lnTo>
                    <a:pt x="6196592" y="819483"/>
                  </a:lnTo>
                  <a:cubicBezTo>
                    <a:pt x="6196592" y="910003"/>
                    <a:pt x="6123211" y="983384"/>
                    <a:pt x="6032691" y="983384"/>
                  </a:cubicBezTo>
                  <a:lnTo>
                    <a:pt x="163901" y="983384"/>
                  </a:lnTo>
                  <a:cubicBezTo>
                    <a:pt x="73381" y="983384"/>
                    <a:pt x="0" y="910003"/>
                    <a:pt x="0" y="819483"/>
                  </a:cubicBezTo>
                  <a:lnTo>
                    <a:pt x="0" y="16390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3161" tIns="153161" rIns="153161" bIns="153161" numCol="1" spcCol="1270" anchor="ctr" anchorCtr="0">
              <a:noAutofit/>
            </a:bodyPr>
            <a:lstStyle/>
            <a:p>
              <a:pPr defTabSz="1366838">
                <a:lnSpc>
                  <a:spcPct val="90000"/>
                </a:lnSpc>
                <a:spcAft>
                  <a:spcPct val="35000"/>
                </a:spcAft>
              </a:pPr>
              <a:r>
                <a:rPr lang="en-GB" sz="2400" dirty="0"/>
                <a:t>User based CF</a:t>
              </a:r>
              <a:endParaRPr lang="en-IN" sz="24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A2D91CDD-49DF-4416-9E0F-234D25BC612D}"/>
                </a:ext>
              </a:extLst>
            </p:cNvPr>
            <p:cNvSpPr/>
            <p:nvPr/>
          </p:nvSpPr>
          <p:spPr>
            <a:xfrm>
              <a:off x="1551294" y="3945555"/>
              <a:ext cx="9184157" cy="678959"/>
            </a:xfrm>
            <a:custGeom>
              <a:avLst/>
              <a:gdLst>
                <a:gd name="connsiteX0" fmla="*/ 0 w 6196592"/>
                <a:gd name="connsiteY0" fmla="*/ 0 h 678960"/>
                <a:gd name="connsiteX1" fmla="*/ 6196592 w 6196592"/>
                <a:gd name="connsiteY1" fmla="*/ 0 h 678960"/>
                <a:gd name="connsiteX2" fmla="*/ 6196592 w 6196592"/>
                <a:gd name="connsiteY2" fmla="*/ 678960 h 678960"/>
                <a:gd name="connsiteX3" fmla="*/ 0 w 6196592"/>
                <a:gd name="connsiteY3" fmla="*/ 678960 h 678960"/>
                <a:gd name="connsiteX4" fmla="*/ 0 w 6196592"/>
                <a:gd name="connsiteY4" fmla="*/ 0 h 67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6592" h="678960">
                  <a:moveTo>
                    <a:pt x="0" y="0"/>
                  </a:moveTo>
                  <a:lnTo>
                    <a:pt x="6196592" y="0"/>
                  </a:lnTo>
                  <a:lnTo>
                    <a:pt x="6196592" y="678960"/>
                  </a:lnTo>
                  <a:lnTo>
                    <a:pt x="0" y="67896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7557" tIns="39053" rIns="218694" bIns="39053" numCol="1" spcCol="1270" anchor="t" anchorCtr="0">
              <a:noAutofit/>
            </a:bodyPr>
            <a:lstStyle/>
            <a:p>
              <a:pPr marL="214313" lvl="1" indent="-214313" defTabSz="1066800">
                <a:lnSpc>
                  <a:spcPct val="90000"/>
                </a:lnSpc>
                <a:spcAft>
                  <a:spcPct val="20000"/>
                </a:spcAft>
                <a:buChar char="•"/>
              </a:pPr>
              <a:r>
                <a:rPr lang="en-GB" sz="2400" dirty="0">
                  <a:solidFill>
                    <a:srgbClr val="C00000"/>
                  </a:solidFill>
                </a:rPr>
                <a:t>User-User similarity,  Predictions </a:t>
              </a:r>
              <a:endParaRPr lang="en-IN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7116380-CFD0-4C0C-AA92-006D70CD7715}"/>
              </a:ext>
            </a:extLst>
          </p:cNvPr>
          <p:cNvSpPr/>
          <p:nvPr/>
        </p:nvSpPr>
        <p:spPr>
          <a:xfrm>
            <a:off x="5646021" y="1488826"/>
            <a:ext cx="3148369" cy="334707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500" b="1" u="sng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Nearest neighbors </a:t>
            </a:r>
            <a:endParaRPr lang="en-US" sz="1500" b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14313" indent="-214313" algn="just">
              <a:lnSpc>
                <a:spcPct val="150000"/>
              </a:lnSpc>
              <a:buClr>
                <a:srgbClr val="C00000"/>
              </a:buClr>
              <a:buSzPct val="74000"/>
              <a:buFont typeface="Wingdings" panose="05000000000000000000" pitchFamily="2" charset="2"/>
              <a:buChar char="Ø"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Cosine similarity</a:t>
            </a:r>
          </a:p>
          <a:p>
            <a:pPr marL="214313" indent="-214313">
              <a:lnSpc>
                <a:spcPct val="150000"/>
              </a:lnSpc>
              <a:buClr>
                <a:srgbClr val="C00000"/>
              </a:buClr>
              <a:buSzPct val="74000"/>
              <a:buFont typeface="Wingdings" panose="05000000000000000000" pitchFamily="2" charset="2"/>
              <a:buChar char="Ø"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Adjusted cosine similarity</a:t>
            </a:r>
          </a:p>
          <a:p>
            <a:pPr marL="214313" indent="-214313">
              <a:lnSpc>
                <a:spcPct val="150000"/>
              </a:lnSpc>
              <a:buClr>
                <a:srgbClr val="C00000"/>
              </a:buClr>
              <a:buSzPct val="74000"/>
              <a:buFont typeface="Wingdings" panose="05000000000000000000" pitchFamily="2" charset="2"/>
              <a:buChar char="Ø"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Pearson correlation coefficient</a:t>
            </a:r>
          </a:p>
          <a:p>
            <a:pPr marL="214313" indent="-214313">
              <a:lnSpc>
                <a:spcPct val="150000"/>
              </a:lnSpc>
              <a:buClr>
                <a:srgbClr val="C00000"/>
              </a:buClr>
              <a:buSzPct val="74000"/>
              <a:buFont typeface="Wingdings" panose="05000000000000000000" pitchFamily="2" charset="2"/>
              <a:buChar char="Ø"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Euclidean distance</a:t>
            </a:r>
          </a:p>
          <a:p>
            <a:pPr marL="214313" indent="-214313" algn="just">
              <a:lnSpc>
                <a:spcPct val="150000"/>
              </a:lnSpc>
              <a:buClr>
                <a:srgbClr val="C00000"/>
              </a:buClr>
              <a:buSzPct val="74000"/>
              <a:buFont typeface="Wingdings" panose="05000000000000000000" pitchFamily="2" charset="2"/>
              <a:buChar char="Ø"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Jaccard similarity …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3330FD7-8CED-4B36-95F0-D93E0F653E07}"/>
              </a:ext>
            </a:extLst>
          </p:cNvPr>
          <p:cNvSpPr txBox="1"/>
          <p:nvPr/>
        </p:nvSpPr>
        <p:spPr>
          <a:xfrm>
            <a:off x="931697" y="5796115"/>
            <a:ext cx="6932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03E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underlying assumption of CF approach is that those who agreed in the past tend to agree again in the future.</a:t>
            </a:r>
            <a:endParaRPr lang="en-IN" dirty="0">
              <a:solidFill>
                <a:srgbClr val="2403E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09325CB2-B56F-4876-8E17-0C352389C256}"/>
              </a:ext>
            </a:extLst>
          </p:cNvPr>
          <p:cNvCxnSpPr/>
          <p:nvPr/>
        </p:nvCxnSpPr>
        <p:spPr>
          <a:xfrm>
            <a:off x="258418" y="838200"/>
            <a:ext cx="8885582" cy="0"/>
          </a:xfrm>
          <a:prstGeom prst="line">
            <a:avLst/>
          </a:prstGeom>
          <a:ln w="28575" cap="rnd">
            <a:solidFill>
              <a:srgbClr val="28723B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7F567-637A-4AFC-B207-6F81045C28B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 txBox="1">
            <a:spLocks/>
          </p:cNvSpPr>
          <p:nvPr/>
        </p:nvSpPr>
        <p:spPr>
          <a:xfrm>
            <a:off x="1371600" y="152400"/>
            <a:ext cx="6400800" cy="523220"/>
          </a:xfrm>
          <a:prstGeom prst="rect">
            <a:avLst/>
          </a:prstGeom>
          <a:ln>
            <a:gradFill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5400000" scaled="0"/>
            </a:gra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indent="-274320" algn="ctr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rediction 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Generation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0776" y="1309049"/>
            <a:ext cx="3886200" cy="3231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CC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Item based nearest neighbour CF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3480" y="1752600"/>
            <a:ext cx="3886200" cy="37856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1313" indent="-341313" algn="just">
              <a:lnSpc>
                <a:spcPct val="150000"/>
              </a:lnSpc>
              <a:buClr>
                <a:srgbClr val="CC3300"/>
              </a:buClr>
              <a:buFont typeface="Wingdings" pitchFamily="2" charset="2"/>
              <a:buChar char="v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Calculate pair wise similarity of the target item with each item of the data set. </a:t>
            </a:r>
          </a:p>
          <a:p>
            <a:pPr marL="341313" indent="-341313" algn="just">
              <a:lnSpc>
                <a:spcPct val="150000"/>
              </a:lnSpc>
              <a:buClr>
                <a:srgbClr val="CC3300"/>
              </a:buClr>
              <a:buFont typeface="Wingdings" pitchFamily="2" charset="2"/>
              <a:buChar char="v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Select k </a:t>
            </a:r>
            <a:r>
              <a:rPr lang="en-US" sz="1600" b="1" dirty="0">
                <a:solidFill>
                  <a:srgbClr val="CC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nearest neighbours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of the target item based on the similarity score </a:t>
            </a:r>
          </a:p>
          <a:p>
            <a:pPr marL="341313" indent="-341313" algn="just">
              <a:lnSpc>
                <a:spcPct val="150000"/>
              </a:lnSpc>
              <a:buClr>
                <a:srgbClr val="CC3300"/>
              </a:buClr>
              <a:buFont typeface="Wingdings" pitchFamily="2" charset="2"/>
              <a:buChar char="v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Compute prediction using the weighted average of the ratings given by the active user for those neighbours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56160" y="1752600"/>
            <a:ext cx="3886200" cy="37856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1313" indent="-341313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Calculate pair wise similarity of the active user with each user of the data set. </a:t>
            </a:r>
          </a:p>
          <a:p>
            <a:pPr marL="341313" indent="-341313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Select k </a:t>
            </a:r>
            <a:r>
              <a:rPr lang="en-US" sz="1600" b="1" dirty="0">
                <a:solidFill>
                  <a:srgbClr val="CC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nearest </a:t>
            </a:r>
            <a:r>
              <a:rPr lang="en-US" sz="1600" b="1" dirty="0" err="1">
                <a:solidFill>
                  <a:srgbClr val="CC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neighbours</a:t>
            </a:r>
            <a:r>
              <a:rPr lang="en-US" sz="1600" b="1" dirty="0">
                <a:solidFill>
                  <a:srgbClr val="CC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of the active user based on the similarity score </a:t>
            </a:r>
          </a:p>
          <a:p>
            <a:pPr marL="341313" indent="-341313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Compute prediction using the weighted average of the ratings given by the those users for the target item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56160" y="1309049"/>
            <a:ext cx="3886200" cy="3231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rgbClr val="CC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 based nearest neighbour CF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7F567-637A-4AFC-B207-6F81045C28B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 advTm="29054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A4730C94-D8DB-401E-A9B7-6B3B9D31DC03}"/>
              </a:ext>
            </a:extLst>
          </p:cNvPr>
          <p:cNvCxnSpPr/>
          <p:nvPr/>
        </p:nvCxnSpPr>
        <p:spPr>
          <a:xfrm>
            <a:off x="256664" y="609274"/>
            <a:ext cx="8885582" cy="0"/>
          </a:xfrm>
          <a:prstGeom prst="line">
            <a:avLst/>
          </a:prstGeom>
          <a:ln w="34925" cap="rnd">
            <a:solidFill>
              <a:srgbClr val="00B050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387A7BD7-32CA-4D47-8C05-46419402DE40}"/>
              </a:ext>
            </a:extLst>
          </p:cNvPr>
          <p:cNvSpPr txBox="1">
            <a:spLocks/>
          </p:cNvSpPr>
          <p:nvPr/>
        </p:nvSpPr>
        <p:spPr>
          <a:xfrm>
            <a:off x="1478280" y="104652"/>
            <a:ext cx="6600605" cy="4336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Similarity computation &amp;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31B37952-0A44-4B67-BE34-6AF5836CEB41}"/>
                  </a:ext>
                </a:extLst>
              </p:cNvPr>
              <p:cNvSpPr txBox="1"/>
              <p:nvPr/>
            </p:nvSpPr>
            <p:spPr>
              <a:xfrm>
                <a:off x="1295400" y="862790"/>
                <a:ext cx="5594281" cy="1026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𝑆𝑖𝑚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  <m:r>
                                                    <a:rPr lang="en-IN" i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rad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  <m:r>
                                                    <a:rPr lang="en-IN" i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1B37952-0A44-4B67-BE34-6AF5836CE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862790"/>
                <a:ext cx="5594281" cy="10262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BCDEA1ED-661D-46A5-AB43-8F5AFCD53AE6}"/>
                  </a:ext>
                </a:extLst>
              </p:cNvPr>
              <p:cNvSpPr txBox="1"/>
              <p:nvPr/>
            </p:nvSpPr>
            <p:spPr>
              <a:xfrm>
                <a:off x="853440" y="2253038"/>
                <a:ext cx="6859036" cy="1026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𝑆𝑖𝑚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  <m:r>
                                                    <a:rPr lang="en-IN" i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IN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IN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I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I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rad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  <m:r>
                                                    <a:rPr lang="en-IN" i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IN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IN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I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I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CDEA1ED-661D-46A5-AB43-8F5AFCD53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" y="2253038"/>
                <a:ext cx="6859036" cy="10262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B4084244-1F79-4633-AE4B-E2389C545856}"/>
                  </a:ext>
                </a:extLst>
              </p:cNvPr>
              <p:cNvSpPr txBox="1"/>
              <p:nvPr/>
            </p:nvSpPr>
            <p:spPr>
              <a:xfrm>
                <a:off x="969500" y="3799143"/>
                <a:ext cx="6626915" cy="1026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𝑆𝑖𝑚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  <m:r>
                                                    <a:rPr lang="en-IN" i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IN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IN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I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rad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  <m:r>
                                                    <a:rPr lang="en-IN" i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IN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IN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I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4084244-1F79-4633-AE4B-E2389C545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00" y="3799143"/>
                <a:ext cx="6626915" cy="1026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E005856C-BB85-4138-9806-C1B09C5A815C}"/>
                  </a:ext>
                </a:extLst>
              </p:cNvPr>
              <p:cNvSpPr txBox="1"/>
              <p:nvPr/>
            </p:nvSpPr>
            <p:spPr>
              <a:xfrm>
                <a:off x="1447800" y="5345248"/>
                <a:ext cx="4076956" cy="791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bar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𝑆𝑖𝑚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𝑆𝑖𝑚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005856C-BB85-4138-9806-C1B09C5A8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345248"/>
                <a:ext cx="4076956" cy="7918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7F567-637A-4AFC-B207-6F81045C28B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9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97D1F5F-2984-4AEA-AFCC-E6F87BDABC46}"/>
              </a:ext>
            </a:extLst>
          </p:cNvPr>
          <p:cNvSpPr txBox="1"/>
          <p:nvPr/>
        </p:nvSpPr>
        <p:spPr>
          <a:xfrm>
            <a:off x="2057400" y="930971"/>
            <a:ext cx="1273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r(U</a:t>
            </a:r>
            <a:r>
              <a:rPr lang="en-US" sz="1050" dirty="0"/>
              <a:t>1</a:t>
            </a:r>
            <a:r>
              <a:rPr lang="en-US" sz="1500" dirty="0"/>
              <a:t>,I</a:t>
            </a:r>
            <a:r>
              <a:rPr lang="en-US" sz="1050" dirty="0"/>
              <a:t>3</a:t>
            </a:r>
            <a:r>
              <a:rPr lang="en-US" sz="1500" dirty="0"/>
              <a:t>) = ?</a:t>
            </a:r>
            <a:endParaRPr lang="en-IN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A7CED1D4-1FB5-41DD-84D9-1AD02C566444}"/>
                  </a:ext>
                </a:extLst>
              </p:cNvPr>
              <p:cNvSpPr txBox="1"/>
              <p:nvPr/>
            </p:nvSpPr>
            <p:spPr>
              <a:xfrm>
                <a:off x="4724400" y="1352749"/>
                <a:ext cx="4267200" cy="45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𝑆𝑖𝑚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3∗3+1∗4+3∗6+8∗7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+</m:t>
                            </m:r>
                            <m:sSup>
                              <m:sSup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sz="15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0.911 </a:t>
                </a:r>
                <a:endParaRPr lang="en-IN" sz="1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A7CED1D4-1FB5-41DD-84D9-1AD02C566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352749"/>
                <a:ext cx="4267200" cy="453779"/>
              </a:xfrm>
              <a:prstGeom prst="rect">
                <a:avLst/>
              </a:prstGeom>
              <a:blipFill rotWithShape="0">
                <a:blip r:embed="rId2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47D0E6F-9BBA-4C43-99BE-7FB74605CA1E}"/>
              </a:ext>
            </a:extLst>
          </p:cNvPr>
          <p:cNvSpPr txBox="1"/>
          <p:nvPr/>
        </p:nvSpPr>
        <p:spPr>
          <a:xfrm>
            <a:off x="5026530" y="3812600"/>
            <a:ext cx="13795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Sim(U</a:t>
            </a:r>
            <a:r>
              <a:rPr lang="en-US" sz="15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,U</a:t>
            </a:r>
            <a:r>
              <a:rPr lang="en-US" sz="15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endParaRPr lang="en-IN" sz="15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1DD7266-FE09-4AF4-A48E-556130D2C38F}"/>
              </a:ext>
            </a:extLst>
          </p:cNvPr>
          <p:cNvSpPr txBox="1"/>
          <p:nvPr/>
        </p:nvSpPr>
        <p:spPr>
          <a:xfrm>
            <a:off x="4951983" y="2397644"/>
            <a:ext cx="1379575" cy="33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Sim(U</a:t>
            </a:r>
            <a:r>
              <a:rPr lang="en-US" sz="15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,U</a:t>
            </a:r>
            <a:r>
              <a:rPr lang="en-US" sz="15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F85450B-D972-4B41-9444-83BD4EE99CA7}"/>
              </a:ext>
            </a:extLst>
          </p:cNvPr>
          <p:cNvSpPr txBox="1"/>
          <p:nvPr/>
        </p:nvSpPr>
        <p:spPr>
          <a:xfrm>
            <a:off x="5026530" y="2838374"/>
            <a:ext cx="1379575" cy="33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Sim(U</a:t>
            </a:r>
            <a:r>
              <a:rPr lang="en-US" sz="15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,U</a:t>
            </a:r>
            <a:r>
              <a:rPr lang="en-US" sz="15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275FF8E-D612-461C-9A42-E1133AD887AB}"/>
              </a:ext>
            </a:extLst>
          </p:cNvPr>
          <p:cNvSpPr txBox="1"/>
          <p:nvPr/>
        </p:nvSpPr>
        <p:spPr>
          <a:xfrm>
            <a:off x="5026531" y="3328084"/>
            <a:ext cx="1536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Sim(U</a:t>
            </a:r>
            <a:r>
              <a:rPr lang="en-US" sz="15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,U</a:t>
            </a:r>
            <a:r>
              <a:rPr lang="en-US" sz="15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54D92BA2-B874-4D5E-BB78-E288BD39722A}"/>
                  </a:ext>
                </a:extLst>
              </p:cNvPr>
              <p:cNvSpPr txBox="1"/>
              <p:nvPr/>
            </p:nvSpPr>
            <p:spPr>
              <a:xfrm>
                <a:off x="1339127" y="4530147"/>
                <a:ext cx="1857912" cy="5895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𝐶𝑂𝑆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15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15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 . </m:t>
                          </m:r>
                          <m:acc>
                            <m:accPr>
                              <m:chr m:val="⃗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4D92BA2-B874-4D5E-BB78-E288BD397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127" y="4530147"/>
                <a:ext cx="1857912" cy="5895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856FD85-1FEE-40C3-BD4A-A641D17E33CB}"/>
              </a:ext>
            </a:extLst>
          </p:cNvPr>
          <p:cNvSpPr txBox="1"/>
          <p:nvPr/>
        </p:nvSpPr>
        <p:spPr>
          <a:xfrm>
            <a:off x="4402686" y="4661938"/>
            <a:ext cx="24781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Top 3 neighbours of U</a:t>
            </a:r>
            <a:r>
              <a:rPr lang="en-US" sz="900" dirty="0">
                <a:solidFill>
                  <a:srgbClr val="FF0000"/>
                </a:solidFill>
              </a:rPr>
              <a:t>1</a:t>
            </a:r>
            <a:r>
              <a:rPr lang="en-US" sz="1500" dirty="0">
                <a:solidFill>
                  <a:srgbClr val="FF0000"/>
                </a:solidFill>
              </a:rPr>
              <a:t> are </a:t>
            </a:r>
            <a:endParaRPr lang="en-IN" sz="15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F24E78A6-64E5-42AC-B513-E8EC35399F6C}"/>
                  </a:ext>
                </a:extLst>
              </p:cNvPr>
              <p:cNvSpPr txBox="1"/>
              <p:nvPr/>
            </p:nvSpPr>
            <p:spPr>
              <a:xfrm>
                <a:off x="4103538" y="5199780"/>
                <a:ext cx="1449179" cy="373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num>
                        <m:den/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24E78A6-64E5-42AC-B513-E8EC35399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538" y="5199780"/>
                <a:ext cx="1449179" cy="373757"/>
              </a:xfrm>
              <a:prstGeom prst="rect">
                <a:avLst/>
              </a:prstGeom>
              <a:blipFill rotWithShape="0">
                <a:blip r:embed="rId4"/>
                <a:stretch>
                  <a:fillRect l="-1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7F567-637A-4AFC-B207-6F81045C28B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91820"/>
              </p:ext>
            </p:extLst>
          </p:nvPr>
        </p:nvGraphicFramePr>
        <p:xfrm>
          <a:off x="774395" y="1522411"/>
          <a:ext cx="3657599" cy="2937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7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49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03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00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84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84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7552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2976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I5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I6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?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05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29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1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u5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76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u6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u7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1DD7266-FE09-4AF4-A48E-556130D2C38F}"/>
              </a:ext>
            </a:extLst>
          </p:cNvPr>
          <p:cNvSpPr txBox="1"/>
          <p:nvPr/>
        </p:nvSpPr>
        <p:spPr>
          <a:xfrm>
            <a:off x="4951982" y="1953060"/>
            <a:ext cx="1379575" cy="33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Sim(U</a:t>
            </a:r>
            <a:r>
              <a:rPr lang="en-US" sz="15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,U</a:t>
            </a:r>
            <a:r>
              <a:rPr lang="en-US" sz="15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65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97D1F5F-2984-4AEA-AFCC-E6F87BDABC46}"/>
              </a:ext>
            </a:extLst>
          </p:cNvPr>
          <p:cNvSpPr txBox="1"/>
          <p:nvPr/>
        </p:nvSpPr>
        <p:spPr>
          <a:xfrm>
            <a:off x="1870699" y="997110"/>
            <a:ext cx="1273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r(U</a:t>
            </a:r>
            <a:r>
              <a:rPr lang="en-US" sz="1050" dirty="0"/>
              <a:t>1</a:t>
            </a:r>
            <a:r>
              <a:rPr lang="en-US" sz="1500" dirty="0"/>
              <a:t>,I</a:t>
            </a:r>
            <a:r>
              <a:rPr lang="en-US" sz="1050" dirty="0"/>
              <a:t>3</a:t>
            </a:r>
            <a:r>
              <a:rPr lang="en-US" sz="1500" dirty="0"/>
              <a:t>) = ?</a:t>
            </a:r>
            <a:endParaRPr lang="en-IN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A7CED1D4-1FB5-41DD-84D9-1AD02C566444}"/>
                  </a:ext>
                </a:extLst>
              </p:cNvPr>
              <p:cNvSpPr txBox="1"/>
              <p:nvPr/>
            </p:nvSpPr>
            <p:spPr>
              <a:xfrm>
                <a:off x="4431994" y="766448"/>
                <a:ext cx="3430017" cy="45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𝑆𝑖𝑚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9∗1+3∗6+4∗1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IN" sz="15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7CED1D4-1FB5-41DD-84D9-1AD02C566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994" y="766448"/>
                <a:ext cx="3430017" cy="453779"/>
              </a:xfrm>
              <a:prstGeom prst="rect">
                <a:avLst/>
              </a:prstGeom>
              <a:blipFill rotWithShape="0">
                <a:blip r:embed="rId2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647D0E6F-9BBA-4C43-99BE-7FB74605CA1E}"/>
                  </a:ext>
                </a:extLst>
              </p:cNvPr>
              <p:cNvSpPr txBox="1"/>
              <p:nvPr/>
            </p:nvSpPr>
            <p:spPr>
              <a:xfrm>
                <a:off x="5026530" y="3812600"/>
                <a:ext cx="1379575" cy="327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IN" sz="15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𝑆𝑖𝑚</m:t>
                    </m:r>
                    <m:r>
                      <a:rPr lang="en-IN" sz="15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I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5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=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647D0E6F-9BBA-4C43-99BE-7FB74605C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30" y="3812600"/>
                <a:ext cx="1379575" cy="327782"/>
              </a:xfrm>
              <a:prstGeom prst="rect">
                <a:avLst/>
              </a:prstGeom>
              <a:blipFill rotWithShape="0">
                <a:blip r:embed="rId3"/>
                <a:stretch>
                  <a:fillRect t="-1852" b="-20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B040B360-2E68-4A42-BA83-157464AAC399}"/>
                  </a:ext>
                </a:extLst>
              </p:cNvPr>
              <p:cNvSpPr txBox="1"/>
              <p:nvPr/>
            </p:nvSpPr>
            <p:spPr>
              <a:xfrm>
                <a:off x="4957808" y="1663811"/>
                <a:ext cx="1379575" cy="33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IN" sz="15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𝑆𝑖𝑚</m:t>
                    </m:r>
                    <m:r>
                      <a:rPr lang="en-IN" sz="15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5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040B360-2E68-4A42-BA83-157464AAC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08" y="1663811"/>
                <a:ext cx="1379575" cy="339324"/>
              </a:xfrm>
              <a:prstGeom prst="rect">
                <a:avLst/>
              </a:prstGeom>
              <a:blipFill rotWithShape="0">
                <a:blip r:embed="rId4"/>
                <a:stretch>
                  <a:fillRect t="-1786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31DD7266-FE09-4AF4-A48E-556130D2C38F}"/>
                  </a:ext>
                </a:extLst>
              </p:cNvPr>
              <p:cNvSpPr txBox="1"/>
              <p:nvPr/>
            </p:nvSpPr>
            <p:spPr>
              <a:xfrm>
                <a:off x="5026530" y="2245944"/>
                <a:ext cx="1379575" cy="33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IN" sz="15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𝑆𝑖𝑚</m:t>
                    </m:r>
                    <m:r>
                      <a:rPr lang="en-IN" sz="15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I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5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=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1DD7266-FE09-4AF4-A48E-556130D2C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30" y="2245944"/>
                <a:ext cx="1379575" cy="339324"/>
              </a:xfrm>
              <a:prstGeom prst="rect">
                <a:avLst/>
              </a:prstGeom>
              <a:blipFill rotWithShape="0">
                <a:blip r:embed="rId5"/>
                <a:stretch>
                  <a:fillRect t="-1786" b="-160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9F85450B-D972-4B41-9444-83BD4EE99CA7}"/>
                  </a:ext>
                </a:extLst>
              </p:cNvPr>
              <p:cNvSpPr txBox="1"/>
              <p:nvPr/>
            </p:nvSpPr>
            <p:spPr>
              <a:xfrm>
                <a:off x="5026530" y="2838374"/>
                <a:ext cx="1379575" cy="33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IN" sz="15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𝑆𝑖𝑚</m:t>
                    </m:r>
                    <m:r>
                      <a:rPr lang="en-IN" sz="15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I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5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=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9F85450B-D972-4B41-9444-83BD4EE9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30" y="2838374"/>
                <a:ext cx="1379575" cy="339324"/>
              </a:xfrm>
              <a:prstGeom prst="rect">
                <a:avLst/>
              </a:prstGeom>
              <a:blipFill rotWithShape="0">
                <a:blip r:embed="rId6"/>
                <a:stretch>
                  <a:fillRect t="-3636" b="-16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C275FF8E-D612-461C-9A42-E1133AD887AB}"/>
                  </a:ext>
                </a:extLst>
              </p:cNvPr>
              <p:cNvSpPr txBox="1"/>
              <p:nvPr/>
            </p:nvSpPr>
            <p:spPr>
              <a:xfrm>
                <a:off x="5026531" y="3328084"/>
                <a:ext cx="1536416" cy="327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IN" sz="15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𝑆𝑖𝑚</m:t>
                    </m:r>
                    <m:r>
                      <a:rPr lang="en-IN" sz="15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I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5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=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C275FF8E-D612-461C-9A42-E1133AD88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31" y="3328084"/>
                <a:ext cx="1536416" cy="327782"/>
              </a:xfrm>
              <a:prstGeom prst="rect">
                <a:avLst/>
              </a:prstGeom>
              <a:blipFill rotWithShape="0">
                <a:blip r:embed="rId7"/>
                <a:stretch>
                  <a:fillRect t="-1852" b="-18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54D92BA2-B874-4D5E-BB78-E288BD39722A}"/>
                  </a:ext>
                </a:extLst>
              </p:cNvPr>
              <p:cNvSpPr txBox="1"/>
              <p:nvPr/>
            </p:nvSpPr>
            <p:spPr>
              <a:xfrm>
                <a:off x="1286041" y="4690310"/>
                <a:ext cx="1857912" cy="5895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𝐶𝑂𝑆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15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15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 . </m:t>
                          </m:r>
                          <m:acc>
                            <m:accPr>
                              <m:chr m:val="⃗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IN" sz="1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4D92BA2-B874-4D5E-BB78-E288BD397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041" y="4690310"/>
                <a:ext cx="1857912" cy="58958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856FD85-1FEE-40C3-BD4A-A641D17E33CB}"/>
              </a:ext>
            </a:extLst>
          </p:cNvPr>
          <p:cNvSpPr txBox="1"/>
          <p:nvPr/>
        </p:nvSpPr>
        <p:spPr>
          <a:xfrm>
            <a:off x="4402686" y="4661938"/>
            <a:ext cx="24781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Top 3 neighbours of I</a:t>
            </a:r>
            <a:r>
              <a:rPr lang="en-US" sz="900" dirty="0">
                <a:solidFill>
                  <a:srgbClr val="FF0000"/>
                </a:solidFill>
              </a:rPr>
              <a:t>3     </a:t>
            </a:r>
            <a:r>
              <a:rPr lang="en-US" sz="1500" dirty="0">
                <a:solidFill>
                  <a:srgbClr val="FF0000"/>
                </a:solidFill>
              </a:rPr>
              <a:t>are </a:t>
            </a:r>
            <a:endParaRPr lang="en-IN" sz="15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F24E78A6-64E5-42AC-B513-E8EC35399F6C}"/>
                  </a:ext>
                </a:extLst>
              </p:cNvPr>
              <p:cNvSpPr txBox="1"/>
              <p:nvPr/>
            </p:nvSpPr>
            <p:spPr>
              <a:xfrm>
                <a:off x="4103538" y="5199780"/>
                <a:ext cx="1173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24E78A6-64E5-42AC-B513-E8EC35399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538" y="5199780"/>
                <a:ext cx="117346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073" r="-1036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7F567-637A-4AFC-B207-6F81045C28B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80317"/>
              </p:ext>
            </p:extLst>
          </p:nvPr>
        </p:nvGraphicFramePr>
        <p:xfrm>
          <a:off x="774395" y="1522411"/>
          <a:ext cx="3657599" cy="2937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7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49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03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00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84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84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7552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2976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I5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I6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?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05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29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1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u5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76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u6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u7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25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8267853-668E-4D62-AB87-99409A23C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29" y="2369119"/>
            <a:ext cx="1348586" cy="569252"/>
          </a:xfrm>
          <a:prstGeom prst="rect">
            <a:avLst/>
          </a:prstGeom>
          <a:ln w="25400">
            <a:solidFill>
              <a:srgbClr val="00B050">
                <a:alpha val="91000"/>
              </a:srgb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D44912-085E-49D3-98AE-422D08027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892" y="3134208"/>
            <a:ext cx="1483832" cy="538091"/>
          </a:xfrm>
          <a:prstGeom prst="rect">
            <a:avLst/>
          </a:prstGeom>
          <a:ln w="25400">
            <a:solidFill>
              <a:srgbClr val="00B050">
                <a:alpha val="91000"/>
              </a:srgbClr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D9718F41-11DB-45A0-AE97-306D16233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2" y="4004227"/>
            <a:ext cx="1412719" cy="569252"/>
          </a:xfrm>
          <a:prstGeom prst="rect">
            <a:avLst/>
          </a:prstGeom>
          <a:solidFill>
            <a:schemeClr val="accent4"/>
          </a:solidFill>
          <a:ln w="25400">
            <a:solidFill>
              <a:srgbClr val="00B050">
                <a:alpha val="91000"/>
              </a:srgbClr>
            </a:solidFill>
          </a:ln>
        </p:spPr>
      </p:pic>
      <p:pic>
        <p:nvPicPr>
          <p:cNvPr id="1030" name="Picture 6" descr="YouTube Logo, PNG, Symbol, History, Meaning">
            <a:extLst>
              <a:ext uri="{FF2B5EF4-FFF2-40B4-BE49-F238E27FC236}">
                <a16:creationId xmlns="" xmlns:a16="http://schemas.microsoft.com/office/drawing/2014/main" id="{3F26B4E8-56DF-4A41-8B86-B01C055D7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474" y="3993507"/>
            <a:ext cx="1483832" cy="5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A1850BB-8F00-4AB0-AA5A-523C3CC363C0}"/>
              </a:ext>
            </a:extLst>
          </p:cNvPr>
          <p:cNvSpPr txBox="1"/>
          <p:nvPr/>
        </p:nvSpPr>
        <p:spPr>
          <a:xfrm>
            <a:off x="3402975" y="2525554"/>
            <a:ext cx="25237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>
                <a:solidFill>
                  <a:srgbClr val="C00000"/>
                </a:solidFill>
                <a:latin typeface="Comic Sans MS" panose="030F0702030302020204" pitchFamily="66" charset="0"/>
              </a:rPr>
              <a:t>Recommender systems are one of the valuable applications of machine learning</a:t>
            </a:r>
            <a:endParaRPr lang="en-IN" sz="165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 descr="Google">
            <a:extLst>
              <a:ext uri="{FF2B5EF4-FFF2-40B4-BE49-F238E27FC236}">
                <a16:creationId xmlns="" xmlns:a16="http://schemas.microsoft.com/office/drawing/2014/main" id="{F45E25E7-CB30-4909-B8F3-5E22EA722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441" y="1468984"/>
            <a:ext cx="1374176" cy="63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="" xmlns:a16="http://schemas.microsoft.com/office/drawing/2014/main" id="{65BE3AF2-1E60-422D-A394-73DEF1822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230" y="2369119"/>
            <a:ext cx="1461622" cy="569252"/>
          </a:xfrm>
          <a:prstGeom prst="rect">
            <a:avLst/>
          </a:prstGeom>
          <a:noFill/>
          <a:ln w="25400">
            <a:solidFill>
              <a:srgbClr val="00B050">
                <a:alpha val="91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667F95A1-4D4C-4D3C-BA2A-7338227F3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32" y="1479869"/>
            <a:ext cx="1366243" cy="593591"/>
          </a:xfrm>
          <a:prstGeom prst="rect">
            <a:avLst/>
          </a:prstGeom>
        </p:spPr>
      </p:pic>
      <p:sp>
        <p:nvSpPr>
          <p:cNvPr id="11" name="Hexagon 10">
            <a:extLst>
              <a:ext uri="{FF2B5EF4-FFF2-40B4-BE49-F238E27FC236}">
                <a16:creationId xmlns="" xmlns:a16="http://schemas.microsoft.com/office/drawing/2014/main" id="{18D09F38-6F2A-4CC4-B972-2524D3141E10}"/>
              </a:ext>
            </a:extLst>
          </p:cNvPr>
          <p:cNvSpPr/>
          <p:nvPr/>
        </p:nvSpPr>
        <p:spPr>
          <a:xfrm>
            <a:off x="3195041" y="2306175"/>
            <a:ext cx="2753918" cy="1407197"/>
          </a:xfrm>
          <a:prstGeom prst="hexagon">
            <a:avLst/>
          </a:prstGeom>
          <a:solidFill>
            <a:srgbClr val="0070C0">
              <a:alpha val="0"/>
            </a:srgbClr>
          </a:solidFill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34" name="Picture 10">
            <a:extLst>
              <a:ext uri="{FF2B5EF4-FFF2-40B4-BE49-F238E27FC236}">
                <a16:creationId xmlns="" xmlns:a16="http://schemas.microsoft.com/office/drawing/2014/main" id="{6F714607-A62D-4BE3-8747-4D938EB7F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474" y="3250093"/>
            <a:ext cx="1306296" cy="569252"/>
          </a:xfrm>
          <a:prstGeom prst="rect">
            <a:avLst/>
          </a:prstGeom>
          <a:noFill/>
          <a:ln w="25400">
            <a:solidFill>
              <a:srgbClr val="00B050">
                <a:alpha val="91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F369B721-31BD-46B9-ACF4-085EA8992806}"/>
              </a:ext>
            </a:extLst>
          </p:cNvPr>
          <p:cNvSpPr/>
          <p:nvPr/>
        </p:nvSpPr>
        <p:spPr>
          <a:xfrm>
            <a:off x="4707732" y="1468984"/>
            <a:ext cx="1366243" cy="59359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5400">
            <a:solidFill>
              <a:srgbClr val="00B050">
                <a:alpha val="91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4819B91-B56D-4BEA-A21F-959CC095EF42}"/>
              </a:ext>
            </a:extLst>
          </p:cNvPr>
          <p:cNvSpPr/>
          <p:nvPr/>
        </p:nvSpPr>
        <p:spPr>
          <a:xfrm>
            <a:off x="4723934" y="3973735"/>
            <a:ext cx="1478372" cy="569252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5400">
            <a:solidFill>
              <a:srgbClr val="00B050">
                <a:alpha val="91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5F8D6431-8B6F-41B9-9F5D-021FEC76E508}"/>
              </a:ext>
            </a:extLst>
          </p:cNvPr>
          <p:cNvSpPr/>
          <p:nvPr/>
        </p:nvSpPr>
        <p:spPr>
          <a:xfrm>
            <a:off x="3024656" y="1492048"/>
            <a:ext cx="1442846" cy="59359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B050">
                <a:alpha val="91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D30FCF9-EE4C-4F90-9D41-A758CE581D79}"/>
              </a:ext>
            </a:extLst>
          </p:cNvPr>
          <p:cNvSpPr txBox="1"/>
          <p:nvPr/>
        </p:nvSpPr>
        <p:spPr>
          <a:xfrm>
            <a:off x="858061" y="4889830"/>
            <a:ext cx="7613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672" indent="-41672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Recommender system has become an essential business tool to re-shape the world of electronic commerce.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D66E6-3C51-4634-8F3A-A5964F6B95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89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 txBox="1">
            <a:spLocks/>
          </p:cNvSpPr>
          <p:nvPr/>
        </p:nvSpPr>
        <p:spPr>
          <a:xfrm>
            <a:off x="1752600" y="97953"/>
            <a:ext cx="609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74320" indent="-274320" algn="ctr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en-US" sz="2800" spc="50" dirty="0">
                <a:ln w="11430"/>
                <a:solidFill>
                  <a:srgbClr val="C00000"/>
                </a:solidFill>
                <a:latin typeface="Comic Sans MS" panose="030F0702030302020204" pitchFamily="66" charset="0"/>
                <a:ea typeface="Verdana" pitchFamily="34" charset="0"/>
                <a:cs typeface="Verdana" pitchFamily="34" charset="0"/>
              </a:rPr>
              <a:t>Benefits of CF Approaches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1295400"/>
            <a:ext cx="7086600" cy="294478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Among various collaborative recommendation approaches, methods based on nearest-neighbors enjoy a huge amount of popularity</a:t>
            </a:r>
          </a:p>
          <a:p>
            <a:pPr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Ø"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Ø"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Simplicity </a:t>
            </a:r>
          </a:p>
          <a:p>
            <a:pPr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Ø"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Efficiency </a:t>
            </a:r>
          </a:p>
          <a:p>
            <a:pPr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Ø"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ability for accurate and personalized recommendations.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4419600"/>
            <a:ext cx="7086600" cy="128278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Nearest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neighbours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: Cosine similarity, Adjusted cosine similarity, Pearson correlation coefficient, Euclidean distance,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Jaccard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similarity …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09325CB2-B56F-4876-8E17-0C352389C256}"/>
              </a:ext>
            </a:extLst>
          </p:cNvPr>
          <p:cNvCxnSpPr/>
          <p:nvPr/>
        </p:nvCxnSpPr>
        <p:spPr>
          <a:xfrm>
            <a:off x="152400" y="889575"/>
            <a:ext cx="8885582" cy="0"/>
          </a:xfrm>
          <a:prstGeom prst="line">
            <a:avLst/>
          </a:prstGeom>
          <a:ln w="28575" cap="rnd">
            <a:solidFill>
              <a:srgbClr val="28723B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7F567-637A-4AFC-B207-6F81045C28B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 advTm="12526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95400" y="1676400"/>
            <a:ext cx="6705600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None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2057400" y="121871"/>
            <a:ext cx="4724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74320" lvl="0" indent="-274320" algn="ctr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en-US" sz="2800" spc="50" dirty="0">
                <a:ln w="11430"/>
                <a:solidFill>
                  <a:srgbClr val="C00000"/>
                </a:solidFill>
                <a:latin typeface="Comic Sans MS" panose="030F0702030302020204" pitchFamily="66" charset="0"/>
                <a:ea typeface="Verdana" pitchFamily="34" charset="0"/>
                <a:cs typeface="Verdana" pitchFamily="34" charset="0"/>
              </a:rPr>
              <a:t>Evaluation metrics used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3000" y="1752600"/>
            <a:ext cx="7010400" cy="1150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5288" indent="-395288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I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To measure accuracy of the predictions, two statistical measures ,  MAE (Mean Absolute Error), RMSE (Root Mean Square Error) and a decision theoretic metric F1 are used</a:t>
            </a:r>
          </a:p>
        </p:txBody>
      </p:sp>
      <p:sp>
        <p:nvSpPr>
          <p:cNvPr id="70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0348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4953000"/>
            <a:ext cx="4423144" cy="457200"/>
          </a:xfrm>
          <a:prstGeom prst="rect">
            <a:avLst/>
          </a:prstGeom>
          <a:noFill/>
        </p:spPr>
      </p:pic>
      <p:sp>
        <p:nvSpPr>
          <p:cNvPr id="703491" name="Rectangle 3"/>
          <p:cNvSpPr>
            <a:spLocks noChangeArrowheads="1"/>
          </p:cNvSpPr>
          <p:nvPr/>
        </p:nvSpPr>
        <p:spPr bwMode="auto">
          <a:xfrm>
            <a:off x="23191" y="73462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349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0349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191000"/>
            <a:ext cx="3733800" cy="409575"/>
          </a:xfrm>
          <a:prstGeom prst="rect">
            <a:avLst/>
          </a:prstGeom>
          <a:noFill/>
        </p:spPr>
      </p:pic>
      <p:sp>
        <p:nvSpPr>
          <p:cNvPr id="703494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349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03495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5410200"/>
            <a:ext cx="1504950" cy="190500"/>
          </a:xfrm>
          <a:prstGeom prst="rect">
            <a:avLst/>
          </a:prstGeom>
          <a:noFill/>
        </p:spPr>
      </p:pic>
      <p:sp>
        <p:nvSpPr>
          <p:cNvPr id="703497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349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03498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4953000"/>
            <a:ext cx="1266825" cy="190500"/>
          </a:xfrm>
          <a:prstGeom prst="rect">
            <a:avLst/>
          </a:prstGeom>
          <a:noFill/>
        </p:spPr>
      </p:pic>
      <p:sp>
        <p:nvSpPr>
          <p:cNvPr id="703500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03503" name="Picture 1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505200"/>
            <a:ext cx="1419225" cy="409575"/>
          </a:xfrm>
          <a:prstGeom prst="rect">
            <a:avLst/>
          </a:prstGeom>
          <a:noFill/>
        </p:spPr>
      </p:pic>
      <p:pic>
        <p:nvPicPr>
          <p:cNvPr id="703502" name="Picture 1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4191000"/>
            <a:ext cx="1790700" cy="619125"/>
          </a:xfrm>
          <a:prstGeom prst="rect">
            <a:avLst/>
          </a:prstGeom>
          <a:noFill/>
        </p:spPr>
      </p:pic>
      <p:pic>
        <p:nvPicPr>
          <p:cNvPr id="703501" name="Picture 1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429000"/>
            <a:ext cx="2019300" cy="40957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>
            <a:off x="1143000" y="1219200"/>
            <a:ext cx="45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  Data sets:  Movielens100k and Jester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9325CB2-B56F-4876-8E17-0C352389C256}"/>
              </a:ext>
            </a:extLst>
          </p:cNvPr>
          <p:cNvCxnSpPr/>
          <p:nvPr/>
        </p:nvCxnSpPr>
        <p:spPr>
          <a:xfrm>
            <a:off x="152400" y="889575"/>
            <a:ext cx="8885582" cy="0"/>
          </a:xfrm>
          <a:prstGeom prst="line">
            <a:avLst/>
          </a:prstGeom>
          <a:ln w="28575" cap="rnd">
            <a:solidFill>
              <a:srgbClr val="28723B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7F567-637A-4AFC-B207-6F81045C28B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advTm="3942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6301154" cy="3124200"/>
          </a:xfrm>
        </p:spPr>
        <p:txBody>
          <a:bodyPr/>
          <a:lstStyle/>
          <a:p>
            <a:pPr>
              <a:buClr>
                <a:srgbClr val="C00000"/>
              </a:buClr>
              <a:buSzPct val="74000"/>
              <a:buFont typeface="Wingdings" panose="05000000000000000000" pitchFamily="2" charset="2"/>
              <a:buChar char="Ø"/>
            </a:pPr>
            <a:r>
              <a:rPr lang="en-US" sz="2000" i="1" dirty="0"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First Rater problem</a:t>
            </a:r>
          </a:p>
          <a:p>
            <a:pPr>
              <a:buClr>
                <a:srgbClr val="C00000"/>
              </a:buClr>
              <a:buSzPct val="74000"/>
              <a:buFont typeface="Wingdings" panose="05000000000000000000" pitchFamily="2" charset="2"/>
              <a:buChar char="Ø"/>
            </a:pPr>
            <a:r>
              <a:rPr lang="en-US" sz="2000" i="1" dirty="0"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New item problem</a:t>
            </a:r>
          </a:p>
          <a:p>
            <a:pPr>
              <a:buClr>
                <a:srgbClr val="C00000"/>
              </a:buClr>
              <a:buSzPct val="74000"/>
              <a:buFont typeface="Wingdings" panose="05000000000000000000" pitchFamily="2" charset="2"/>
              <a:buChar char="Ø"/>
            </a:pPr>
            <a:r>
              <a:rPr lang="en-US" sz="2000" i="1" dirty="0"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Noise</a:t>
            </a:r>
          </a:p>
          <a:p>
            <a:pPr>
              <a:buClr>
                <a:srgbClr val="C00000"/>
              </a:buClr>
              <a:buSzPct val="74000"/>
              <a:buFont typeface="Wingdings" panose="05000000000000000000" pitchFamily="2" charset="2"/>
              <a:buChar char="Ø"/>
            </a:pPr>
            <a:r>
              <a:rPr lang="en-US" sz="2000" i="1" dirty="0"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Sparsity</a:t>
            </a:r>
          </a:p>
          <a:p>
            <a:pPr>
              <a:buClr>
                <a:srgbClr val="C00000"/>
              </a:buClr>
              <a:buSzPct val="74000"/>
              <a:buFont typeface="Wingdings" panose="05000000000000000000" pitchFamily="2" charset="2"/>
              <a:buChar char="Ø"/>
            </a:pPr>
            <a:r>
              <a:rPr lang="en-US" sz="2000" i="1" dirty="0"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Shilling attacks - push attack / nuke attack</a:t>
            </a:r>
          </a:p>
          <a:p>
            <a:pPr>
              <a:buClr>
                <a:srgbClr val="C00000"/>
              </a:buClr>
              <a:buSzPct val="74000"/>
              <a:buFont typeface="Wingdings" panose="05000000000000000000" pitchFamily="2" charset="2"/>
              <a:buChar char="Ø"/>
            </a:pPr>
            <a:r>
              <a:rPr lang="en-US" sz="2000" i="1" dirty="0"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Novelty</a:t>
            </a:r>
          </a:p>
          <a:p>
            <a:pPr>
              <a:buClr>
                <a:srgbClr val="C00000"/>
              </a:buClr>
              <a:buSzPct val="74000"/>
              <a:buFont typeface="Wingdings" panose="05000000000000000000" pitchFamily="2" charset="2"/>
              <a:buChar char="Ø"/>
            </a:pPr>
            <a:r>
              <a:rPr lang="en-US" sz="2000" i="1" dirty="0"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Diversity</a:t>
            </a:r>
          </a:p>
          <a:p>
            <a:endParaRPr lang="en-US" sz="2000" dirty="0"/>
          </a:p>
          <a:p>
            <a:pPr>
              <a:buFont typeface="Arial" pitchFamily="34" charset="0"/>
              <a:buNone/>
            </a:pPr>
            <a:r>
              <a:rPr lang="en-US" sz="2000" dirty="0"/>
              <a:t>                              </a:t>
            </a:r>
          </a:p>
          <a:p>
            <a:pPr>
              <a:buFont typeface="Arial" pitchFamily="34" charset="0"/>
              <a:buNone/>
            </a:pPr>
            <a:endParaRPr lang="en-US" sz="2000" dirty="0"/>
          </a:p>
          <a:p>
            <a:pPr>
              <a:buFont typeface="Arial" pitchFamily="34" charset="0"/>
              <a:buNone/>
            </a:pPr>
            <a:r>
              <a:rPr lang="en-US" sz="2000" dirty="0"/>
              <a:t> </a:t>
            </a:r>
          </a:p>
          <a:p>
            <a:pPr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890091" y="40987"/>
            <a:ext cx="54102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anose="030F0702030302020204" pitchFamily="66" charset="0"/>
              </a:rPr>
              <a:t>Research dimensions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09325CB2-B56F-4876-8E17-0C352389C256}"/>
              </a:ext>
            </a:extLst>
          </p:cNvPr>
          <p:cNvCxnSpPr/>
          <p:nvPr/>
        </p:nvCxnSpPr>
        <p:spPr>
          <a:xfrm>
            <a:off x="152400" y="569862"/>
            <a:ext cx="8885582" cy="0"/>
          </a:xfrm>
          <a:prstGeom prst="line">
            <a:avLst/>
          </a:prstGeom>
          <a:ln w="28575" cap="rnd">
            <a:solidFill>
              <a:srgbClr val="28723B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D66E6-3C51-4634-8F3A-A5964F6B951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667000" y="2667000"/>
            <a:ext cx="3657600" cy="769441"/>
          </a:xfrm>
        </p:spPr>
        <p:txBody>
          <a:bodyPr rtlCol="0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anose="030F0702030302020204" pitchFamily="66" charset="0"/>
              </a:rPr>
              <a:t>Thank you</a:t>
            </a:r>
            <a:endParaRPr lang="en-US" sz="3200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D66E6-3C51-4634-8F3A-A5964F6B951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32077-88DB-4A58-83B8-A5D61A8F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658" y="189031"/>
            <a:ext cx="4138406" cy="433679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C00000"/>
                </a:solidFill>
                <a:latin typeface="Comic Sans MS" panose="030F0702030302020204" pitchFamily="66" charset="0"/>
              </a:rPr>
              <a:t>Search Vs Recommendation</a:t>
            </a:r>
            <a:endParaRPr lang="en-IN" sz="27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36578DB-7D12-4B91-BA36-427CBA2B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18124"/>
            <a:ext cx="3175553" cy="2991995"/>
          </a:xfrm>
          <a:prstGeom prst="rect">
            <a:avLst/>
          </a:prstGeom>
          <a:ln w="25400">
            <a:solidFill>
              <a:schemeClr val="bg2">
                <a:lumMod val="9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9A41BE4-9F8C-4627-9026-513082204B57}"/>
              </a:ext>
            </a:extLst>
          </p:cNvPr>
          <p:cNvSpPr txBox="1"/>
          <p:nvPr/>
        </p:nvSpPr>
        <p:spPr>
          <a:xfrm>
            <a:off x="685800" y="1219200"/>
            <a:ext cx="7620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Recommender systems represent the new paradigm of search: interesting items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the user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instead of the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explicitly searching for them.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9325CB2-B56F-4876-8E17-0C352389C256}"/>
              </a:ext>
            </a:extLst>
          </p:cNvPr>
          <p:cNvCxnSpPr/>
          <p:nvPr/>
        </p:nvCxnSpPr>
        <p:spPr>
          <a:xfrm>
            <a:off x="258418" y="643605"/>
            <a:ext cx="8885582" cy="0"/>
          </a:xfrm>
          <a:prstGeom prst="line">
            <a:avLst/>
          </a:prstGeom>
          <a:ln w="28575" cap="rnd">
            <a:solidFill>
              <a:srgbClr val="28723B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D66E6-3C51-4634-8F3A-A5964F6B95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8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991092" y="1371600"/>
            <a:ext cx="7238507" cy="4343400"/>
          </a:xfrm>
        </p:spPr>
        <p:txBody>
          <a:bodyPr>
            <a:normAutofit fontScale="47500" lnSpcReduction="20000"/>
          </a:bodyPr>
          <a:lstStyle/>
          <a:p>
            <a:pPr marL="332185" indent="-332185" eaLnBrk="1" hangingPunct="1">
              <a:lnSpc>
                <a:spcPct val="130000"/>
              </a:lnSpc>
              <a:spcAft>
                <a:spcPts val="9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4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growth of WWW resulted in large amount of information available online, too difficult for individual users to process all the information</a:t>
            </a:r>
          </a:p>
          <a:p>
            <a:pPr marL="332185" indent="-332185" eaLnBrk="1" hangingPunct="1">
              <a:lnSpc>
                <a:spcPct val="130000"/>
              </a:lnSpc>
              <a:spcAft>
                <a:spcPts val="9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4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Recommendation and personalization are important approaches to combating  information over-load problem</a:t>
            </a:r>
          </a:p>
          <a:p>
            <a:pPr marL="332185" indent="-332185">
              <a:lnSpc>
                <a:spcPct val="130000"/>
              </a:lnSpc>
              <a:spcAft>
                <a:spcPts val="9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4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Due to the important application value of recommender systems, there have always been emerging works in this field</a:t>
            </a:r>
            <a:endParaRPr lang="en-US" sz="4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32185" indent="-332185" eaLnBrk="1" hangingPunct="1">
              <a:lnSpc>
                <a:spcPct val="130000"/>
              </a:lnSpc>
              <a:spcAft>
                <a:spcPts val="90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eaLnBrk="1" hangingPunct="1"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6EEB6F5E-281E-4314-B8CB-129343CE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548" y="194006"/>
            <a:ext cx="6425972" cy="43367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The problem of information overload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09325CB2-B56F-4876-8E17-0C352389C256}"/>
              </a:ext>
            </a:extLst>
          </p:cNvPr>
          <p:cNvCxnSpPr/>
          <p:nvPr/>
        </p:nvCxnSpPr>
        <p:spPr>
          <a:xfrm>
            <a:off x="258418" y="762000"/>
            <a:ext cx="8885582" cy="0"/>
          </a:xfrm>
          <a:prstGeom prst="line">
            <a:avLst/>
          </a:prstGeom>
          <a:ln w="28575" cap="rnd">
            <a:solidFill>
              <a:srgbClr val="28723B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D66E6-3C51-4634-8F3A-A5964F6B95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4121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50A7B8-E179-4920-A493-B89913B6D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607" y="1681433"/>
            <a:ext cx="3766705" cy="3263504"/>
          </a:xfrm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  <a:buSzPct val="75000"/>
              <a:buFont typeface="Wingdings" pitchFamily="2" charset="2"/>
              <a:buChar char="Ø"/>
            </a:pPr>
            <a:r>
              <a:rPr lang="en-US" sz="21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95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Investment choices</a:t>
            </a:r>
          </a:p>
          <a:p>
            <a:pPr>
              <a:buClr>
                <a:srgbClr val="C00000"/>
              </a:buClr>
              <a:buSzPct val="75000"/>
              <a:buFont typeface="Wingdings" pitchFamily="2" charset="2"/>
              <a:buChar char="Ø"/>
            </a:pPr>
            <a:r>
              <a:rPr lang="en-US" sz="195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Books</a:t>
            </a:r>
          </a:p>
          <a:p>
            <a:pPr>
              <a:buClr>
                <a:srgbClr val="C00000"/>
              </a:buClr>
              <a:buSzPct val="75000"/>
              <a:buFont typeface="Wingdings" pitchFamily="2" charset="2"/>
              <a:buChar char="Ø"/>
            </a:pPr>
            <a:r>
              <a:rPr lang="en-US" sz="195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New articles</a:t>
            </a:r>
          </a:p>
          <a:p>
            <a:pPr>
              <a:buClr>
                <a:srgbClr val="C00000"/>
              </a:buClr>
              <a:buSzPct val="75000"/>
              <a:buFont typeface="Wingdings" pitchFamily="2" charset="2"/>
              <a:buChar char="Ø"/>
            </a:pPr>
            <a:r>
              <a:rPr lang="en-US" sz="195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Music tracks</a:t>
            </a:r>
          </a:p>
          <a:p>
            <a:pPr>
              <a:buClr>
                <a:srgbClr val="C00000"/>
              </a:buClr>
              <a:buSzPct val="75000"/>
              <a:buFont typeface="Wingdings" pitchFamily="2" charset="2"/>
              <a:buChar char="Ø"/>
            </a:pPr>
            <a:r>
              <a:rPr lang="en-US" sz="195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Research papers</a:t>
            </a:r>
          </a:p>
          <a:p>
            <a:pPr>
              <a:buClr>
                <a:srgbClr val="C00000"/>
              </a:buClr>
              <a:buSzPct val="75000"/>
              <a:buFont typeface="Wingdings" pitchFamily="2" charset="2"/>
              <a:buChar char="Ø"/>
            </a:pPr>
            <a:r>
              <a:rPr lang="en-US" sz="195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TV programs</a:t>
            </a:r>
          </a:p>
          <a:p>
            <a:pPr>
              <a:buClr>
                <a:srgbClr val="C00000"/>
              </a:buClr>
              <a:buSzPct val="75000"/>
              <a:buFont typeface="Wingdings" pitchFamily="2" charset="2"/>
              <a:buChar char="Ø"/>
            </a:pPr>
            <a:r>
              <a:rPr lang="en-US" sz="195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Cloths</a:t>
            </a:r>
          </a:p>
          <a:p>
            <a:pPr>
              <a:buClr>
                <a:srgbClr val="C00000"/>
              </a:buClr>
              <a:buSzPct val="75000"/>
              <a:buFont typeface="Wingdings" pitchFamily="2" charset="2"/>
              <a:buChar char="Ø"/>
            </a:pPr>
            <a:r>
              <a:rPr lang="en-US" sz="195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Programmers</a:t>
            </a:r>
          </a:p>
          <a:p>
            <a:pPr>
              <a:buClr>
                <a:srgbClr val="C00000"/>
              </a:buClr>
              <a:buSzPct val="75000"/>
              <a:buFont typeface="Wingdings" pitchFamily="2" charset="2"/>
              <a:buChar char="Ø"/>
            </a:pPr>
            <a:r>
              <a:rPr lang="en-US" sz="195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Code  segments</a:t>
            </a:r>
            <a:endParaRPr lang="en-IN"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CB1B20C-C291-413B-9408-E45E11BEB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3884" y="1614346"/>
            <a:ext cx="3766704" cy="3330591"/>
          </a:xfrm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sz="195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Goods</a:t>
            </a:r>
          </a:p>
          <a:p>
            <a:pPr>
              <a:buClr>
                <a:srgbClr val="C0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95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Courses in E- learning</a:t>
            </a:r>
          </a:p>
          <a:p>
            <a:pPr>
              <a:buClr>
                <a:srgbClr val="C0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95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Jokes</a:t>
            </a:r>
          </a:p>
          <a:p>
            <a:pPr>
              <a:buClr>
                <a:srgbClr val="C0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95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Movies</a:t>
            </a:r>
          </a:p>
          <a:p>
            <a:pPr>
              <a:buClr>
                <a:srgbClr val="C0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95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Citations</a:t>
            </a:r>
          </a:p>
          <a:p>
            <a:pPr>
              <a:buClr>
                <a:srgbClr val="C0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95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Drug components</a:t>
            </a:r>
          </a:p>
          <a:p>
            <a:pPr>
              <a:buClr>
                <a:srgbClr val="C0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95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Cafes</a:t>
            </a:r>
          </a:p>
          <a:p>
            <a:pPr>
              <a:buClr>
                <a:srgbClr val="C0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95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Future friends</a:t>
            </a:r>
          </a:p>
          <a:p>
            <a:pPr marL="0" indent="0">
              <a:buClr>
                <a:srgbClr val="C00000"/>
              </a:buClr>
              <a:buSzPct val="75000"/>
              <a:buNone/>
            </a:pPr>
            <a:r>
              <a:rPr lang="en-US" sz="195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……</a:t>
            </a:r>
            <a:endParaRPr lang="en-IN"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256EE624-59E2-4B30-8CBF-13B5E58D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04800"/>
            <a:ext cx="5405529" cy="43367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What can be recommended?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660D6053-364D-4D42-8593-54EDC3831DAA}"/>
              </a:ext>
            </a:extLst>
          </p:cNvPr>
          <p:cNvCxnSpPr>
            <a:cxnSpLocks/>
          </p:cNvCxnSpPr>
          <p:nvPr/>
        </p:nvCxnSpPr>
        <p:spPr>
          <a:xfrm>
            <a:off x="1207827" y="5097977"/>
            <a:ext cx="6332479" cy="0"/>
          </a:xfrm>
          <a:prstGeom prst="line">
            <a:avLst/>
          </a:prstGeom>
          <a:ln w="34925" cap="rnd">
            <a:solidFill>
              <a:srgbClr val="00B050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C3CB89F5-A790-43E6-947D-1169DC7CA8D3}"/>
              </a:ext>
            </a:extLst>
          </p:cNvPr>
          <p:cNvCxnSpPr>
            <a:cxnSpLocks/>
          </p:cNvCxnSpPr>
          <p:nvPr/>
        </p:nvCxnSpPr>
        <p:spPr>
          <a:xfrm>
            <a:off x="4270796" y="1447800"/>
            <a:ext cx="0" cy="3650177"/>
          </a:xfrm>
          <a:prstGeom prst="line">
            <a:avLst/>
          </a:prstGeom>
          <a:ln w="34925" cap="rnd">
            <a:solidFill>
              <a:srgbClr val="00B050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4AF45C44-840E-47D7-91BB-3839CB209446}"/>
              </a:ext>
            </a:extLst>
          </p:cNvPr>
          <p:cNvCxnSpPr>
            <a:cxnSpLocks/>
          </p:cNvCxnSpPr>
          <p:nvPr/>
        </p:nvCxnSpPr>
        <p:spPr>
          <a:xfrm>
            <a:off x="1207827" y="1456268"/>
            <a:ext cx="6332479" cy="0"/>
          </a:xfrm>
          <a:prstGeom prst="line">
            <a:avLst/>
          </a:prstGeom>
          <a:ln w="34925" cap="rnd">
            <a:solidFill>
              <a:srgbClr val="00B050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2C53A7-5B67-4F2E-A01A-E0C4F25E691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5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 txBox="1">
            <a:spLocks/>
          </p:cNvSpPr>
          <p:nvPr/>
        </p:nvSpPr>
        <p:spPr>
          <a:xfrm>
            <a:off x="1143000" y="152400"/>
            <a:ext cx="6858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74320" indent="-274320" algn="ctr">
              <a:spcBef>
                <a:spcPct val="0"/>
              </a:spcBef>
              <a:buClr>
                <a:schemeClr val="accent3"/>
              </a:buClr>
              <a:buSzPct val="95000"/>
              <a:defRPr/>
            </a:pPr>
            <a:r>
              <a:rPr lang="en-US" sz="2800" spc="50" dirty="0">
                <a:ln w="11430"/>
                <a:solidFill>
                  <a:srgbClr val="C00000"/>
                </a:solidFill>
                <a:latin typeface="Comic Sans MS" panose="030F0702030302020204" pitchFamily="66" charset="0"/>
                <a:ea typeface="Verdana" pitchFamily="34" charset="0"/>
                <a:cs typeface="Verdana" pitchFamily="34" charset="0"/>
              </a:rPr>
              <a:t>Recommender System Services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90600" y="1143000"/>
            <a:ext cx="7162800" cy="5029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rgbClr val="CC6600"/>
              </a:buClr>
            </a:pPr>
            <a:r>
              <a:rPr lang="en-IN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Recommender systems are beneficial to both  </a:t>
            </a:r>
            <a:r>
              <a:rPr lang="en-IN" sz="1700" dirty="0">
                <a:solidFill>
                  <a:srgbClr val="E6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service providers </a:t>
            </a:r>
            <a:r>
              <a:rPr lang="en-IN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en-IN" sz="17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1700" dirty="0">
                <a:solidFill>
                  <a:srgbClr val="E6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users</a:t>
            </a:r>
            <a:r>
              <a:rPr lang="en-IN" sz="1700" dirty="0">
                <a:solidFill>
                  <a:srgbClr val="CC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IN" sz="17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Pu</a:t>
            </a:r>
            <a:r>
              <a:rPr lang="en-IN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 et al. 2011)</a:t>
            </a:r>
            <a:r>
              <a:rPr lang="en-IN" sz="17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endParaRPr lang="en-US" sz="17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CC6600"/>
              </a:buClr>
            </a:pPr>
            <a:r>
              <a:rPr lang="en-IN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457200" indent="-347663" algn="just">
              <a:lnSpc>
                <a:spcPct val="150000"/>
              </a:lnSpc>
              <a:buClr>
                <a:srgbClr val="CC6600"/>
              </a:buClr>
              <a:buFont typeface="Wingdings" pitchFamily="2" charset="2"/>
              <a:buChar char="v"/>
            </a:pPr>
            <a:r>
              <a:rPr lang="en-IN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Electronic service providers :</a:t>
            </a:r>
          </a:p>
          <a:p>
            <a:pPr marL="968375" lvl="1" indent="-341313" algn="just">
              <a:lnSpc>
                <a:spcPct val="150000"/>
              </a:lnSpc>
              <a:buClr>
                <a:srgbClr val="CC6600"/>
              </a:buClr>
              <a:buFont typeface="Wingdings" pitchFamily="2" charset="2"/>
              <a:buChar char="Ø"/>
            </a:pPr>
            <a:r>
              <a:rPr lang="en-IN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 Increase number of items sold</a:t>
            </a:r>
          </a:p>
          <a:p>
            <a:pPr marL="968375" lvl="1" indent="-341313" algn="just">
              <a:lnSpc>
                <a:spcPct val="150000"/>
              </a:lnSpc>
              <a:buClr>
                <a:srgbClr val="CC6600"/>
              </a:buClr>
              <a:buFont typeface="Wingdings" pitchFamily="2" charset="2"/>
              <a:buChar char="Ø"/>
            </a:pPr>
            <a:r>
              <a:rPr lang="en-IN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 sell more diverse items</a:t>
            </a:r>
          </a:p>
          <a:p>
            <a:pPr marL="968375" lvl="1" indent="-341313" algn="just">
              <a:lnSpc>
                <a:spcPct val="150000"/>
              </a:lnSpc>
              <a:buClr>
                <a:srgbClr val="CC6600"/>
              </a:buClr>
              <a:buFont typeface="Wingdings" pitchFamily="2" charset="2"/>
              <a:buChar char="Ø"/>
            </a:pPr>
            <a:r>
              <a:rPr lang="en-IN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 Increase user satisfaction and fidelity  </a:t>
            </a:r>
          </a:p>
          <a:p>
            <a:pPr marL="968375" lvl="1" indent="-341313" algn="just">
              <a:lnSpc>
                <a:spcPct val="150000"/>
              </a:lnSpc>
              <a:buClr>
                <a:srgbClr val="CC6600"/>
              </a:buClr>
              <a:buFont typeface="Wingdings" pitchFamily="2" charset="2"/>
              <a:buChar char="Ø"/>
            </a:pPr>
            <a:r>
              <a:rPr lang="en-IN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 better understand what the user wants (Linden et al. 2003)</a:t>
            </a:r>
          </a:p>
          <a:p>
            <a:pPr marL="968375" indent="-231775" algn="just">
              <a:lnSpc>
                <a:spcPct val="150000"/>
              </a:lnSpc>
              <a:buClr>
                <a:srgbClr val="CC6600"/>
              </a:buClr>
            </a:pPr>
            <a:r>
              <a:rPr lang="en-IN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</a:p>
          <a:p>
            <a:pPr marL="457200" indent="-347663" algn="just">
              <a:lnSpc>
                <a:spcPct val="150000"/>
              </a:lnSpc>
              <a:buClr>
                <a:srgbClr val="CC6600"/>
              </a:buClr>
              <a:buFont typeface="Wingdings" pitchFamily="2" charset="2"/>
              <a:buChar char="v"/>
            </a:pPr>
            <a:r>
              <a:rPr lang="en-IN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User community adopts recommender systems </a:t>
            </a:r>
          </a:p>
          <a:p>
            <a:pPr marL="736600" indent="-109538" algn="just">
              <a:lnSpc>
                <a:spcPct val="150000"/>
              </a:lnSpc>
              <a:buClr>
                <a:srgbClr val="CC6600"/>
              </a:buClr>
              <a:buFont typeface="Wingdings" pitchFamily="2" charset="2"/>
              <a:buChar char="Ø"/>
            </a:pPr>
            <a:r>
              <a:rPr lang="en-IN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   help them find all interesting and appropriate products </a:t>
            </a:r>
          </a:p>
          <a:p>
            <a:pPr marL="736600" indent="-109538" algn="just">
              <a:lnSpc>
                <a:spcPct val="150000"/>
              </a:lnSpc>
              <a:buClr>
                <a:srgbClr val="CC6600"/>
              </a:buClr>
              <a:buFont typeface="Wingdings" pitchFamily="2" charset="2"/>
              <a:buChar char="Ø"/>
            </a:pPr>
            <a:r>
              <a:rPr lang="en-IN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   locate novel and diversified list of products </a:t>
            </a:r>
          </a:p>
          <a:p>
            <a:pPr marL="736600" indent="-109538" algn="just">
              <a:lnSpc>
                <a:spcPct val="150000"/>
              </a:lnSpc>
              <a:buClr>
                <a:srgbClr val="CC6600"/>
              </a:buClr>
              <a:buFont typeface="Wingdings" pitchFamily="2" charset="2"/>
              <a:buChar char="Ø"/>
            </a:pPr>
            <a:r>
              <a:rPr lang="en-IN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   fulfil their personal/unique needs (Hill et al. 1995)</a:t>
            </a:r>
            <a:endParaRPr lang="en-US" sz="17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9325CB2-B56F-4876-8E17-0C352389C256}"/>
              </a:ext>
            </a:extLst>
          </p:cNvPr>
          <p:cNvCxnSpPr/>
          <p:nvPr/>
        </p:nvCxnSpPr>
        <p:spPr>
          <a:xfrm>
            <a:off x="258418" y="675620"/>
            <a:ext cx="8885582" cy="0"/>
          </a:xfrm>
          <a:prstGeom prst="line">
            <a:avLst/>
          </a:prstGeom>
          <a:ln w="28575" cap="rnd">
            <a:solidFill>
              <a:srgbClr val="28723B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7F567-637A-4AFC-B207-6F81045C28B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advTm="29948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0A9FD9-56DF-49D2-B2E2-A3F3E5B3A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973" y="1934695"/>
            <a:ext cx="3066847" cy="3500438"/>
          </a:xfrm>
        </p:spPr>
        <p:txBody>
          <a:bodyPr>
            <a:normAutofit fontScale="92500"/>
          </a:bodyPr>
          <a:lstStyle/>
          <a:p>
            <a:pPr marL="514350" indent="-379810">
              <a:lnSpc>
                <a:spcPct val="170000"/>
              </a:lnSpc>
              <a:spcBef>
                <a:spcPts val="1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  <a:tabLst>
                <a:tab pos="540544" algn="l"/>
              </a:tabLst>
            </a:pPr>
            <a:r>
              <a:rPr lang="en-US" altLang="zh-CN" sz="19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Ecommerce</a:t>
            </a:r>
          </a:p>
          <a:p>
            <a:pPr marL="514350" indent="-379810">
              <a:lnSpc>
                <a:spcPct val="170000"/>
              </a:lnSpc>
              <a:spcBef>
                <a:spcPts val="1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  <a:tabLst>
                <a:tab pos="540544" algn="l"/>
              </a:tabLst>
            </a:pPr>
            <a:r>
              <a:rPr lang="en-US" altLang="zh-CN" sz="19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Media</a:t>
            </a:r>
            <a:endParaRPr lang="en-US" altLang="zh-CN" sz="195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14350" indent="-379810">
              <a:lnSpc>
                <a:spcPct val="170000"/>
              </a:lnSpc>
              <a:spcBef>
                <a:spcPts val="1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  <a:tabLst>
                <a:tab pos="540544" algn="l"/>
              </a:tabLst>
            </a:pPr>
            <a:r>
              <a:rPr lang="en-US" altLang="zh-CN" sz="19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Travel and Real Estate</a:t>
            </a:r>
            <a:endParaRPr lang="en-US" altLang="zh-CN" sz="195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14350" indent="-379810">
              <a:lnSpc>
                <a:spcPct val="170000"/>
              </a:lnSpc>
              <a:spcBef>
                <a:spcPts val="1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  <a:tabLst>
                <a:tab pos="540544" algn="l"/>
              </a:tabLst>
            </a:pPr>
            <a:r>
              <a:rPr lang="en-US" altLang="zh-CN" sz="19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Medical Applications</a:t>
            </a:r>
          </a:p>
          <a:p>
            <a:pPr marL="514350" indent="-379810">
              <a:lnSpc>
                <a:spcPct val="170000"/>
              </a:lnSpc>
              <a:spcBef>
                <a:spcPts val="1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  <a:tabLst>
                <a:tab pos="540544" algn="l"/>
              </a:tabLst>
            </a:pPr>
            <a:r>
              <a:rPr lang="en-US" sz="19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Education </a:t>
            </a:r>
            <a:endParaRPr lang="en-IN"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7A6C0D8-59C3-4175-9D26-F840E5E0618F}"/>
              </a:ext>
            </a:extLst>
          </p:cNvPr>
          <p:cNvSpPr txBox="1">
            <a:spLocks/>
          </p:cNvSpPr>
          <p:nvPr/>
        </p:nvSpPr>
        <p:spPr>
          <a:xfrm>
            <a:off x="3048000" y="1904215"/>
            <a:ext cx="6324600" cy="372102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2185" indent="-198835">
              <a:lnSpc>
                <a:spcPct val="17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tabLst>
                <a:tab pos="540544" algn="l"/>
              </a:tabLst>
            </a:pPr>
            <a:r>
              <a:rPr lang="en-US" altLang="zh-CN" sz="1800" dirty="0">
                <a:solidFill>
                  <a:srgbClr val="CC00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 recommendations </a:t>
            </a:r>
          </a:p>
          <a:p>
            <a:pPr marL="332185" indent="-198835">
              <a:lnSpc>
                <a:spcPct val="17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tabLst>
                <a:tab pos="540544" algn="l"/>
              </a:tabLst>
            </a:pPr>
            <a:r>
              <a:rPr lang="en-US" altLang="zh-CN" sz="1800" dirty="0">
                <a:solidFill>
                  <a:srgbClr val="CC00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Recommend news, video on demand, music</a:t>
            </a:r>
          </a:p>
          <a:p>
            <a:pPr marL="332185" indent="-198835">
              <a:lnSpc>
                <a:spcPct val="17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tabLst>
                <a:tab pos="540544" algn="l"/>
              </a:tabLst>
            </a:pPr>
            <a:r>
              <a:rPr lang="en-US" altLang="zh-CN" sz="1800" dirty="0">
                <a:solidFill>
                  <a:srgbClr val="CC00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Places, Events, Hotels, Restaurants, Flights, Car rentals</a:t>
            </a:r>
          </a:p>
          <a:p>
            <a:pPr marL="332185" indent="-198835">
              <a:lnSpc>
                <a:spcPct val="17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tabLst>
                <a:tab pos="540544" algn="l"/>
              </a:tabLst>
            </a:pPr>
            <a:r>
              <a:rPr lang="en-US" altLang="zh-CN" sz="1800" dirty="0">
                <a:solidFill>
                  <a:srgbClr val="CC00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Matching patients to doctors, clinical trials, … </a:t>
            </a:r>
          </a:p>
          <a:p>
            <a:pPr marL="332185" indent="-198835">
              <a:lnSpc>
                <a:spcPct val="17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tabLst>
                <a:tab pos="540544" algn="l"/>
              </a:tabLst>
            </a:pPr>
            <a:r>
              <a:rPr lang="en-US" altLang="zh-CN" sz="1800" dirty="0">
                <a:solidFill>
                  <a:srgbClr val="CC00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Personalizing education materials </a:t>
            </a:r>
            <a:endParaRPr lang="en-IN" sz="1800" dirty="0">
              <a:solidFill>
                <a:srgbClr val="CC009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7537967F-15C5-4328-A1CE-156D0B79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97" y="233267"/>
            <a:ext cx="6033623" cy="43367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Recommender System Applications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D2DB72D-62C0-40BA-8013-790791569C05}"/>
              </a:ext>
            </a:extLst>
          </p:cNvPr>
          <p:cNvCxnSpPr/>
          <p:nvPr/>
        </p:nvCxnSpPr>
        <p:spPr>
          <a:xfrm>
            <a:off x="258418" y="762000"/>
            <a:ext cx="8885582" cy="0"/>
          </a:xfrm>
          <a:prstGeom prst="line">
            <a:avLst/>
          </a:prstGeom>
          <a:ln w="34925" cap="rnd">
            <a:solidFill>
              <a:srgbClr val="00B050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2C53A7-5B67-4F2E-A01A-E0C4F25E691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0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209800"/>
          </a:xfrm>
        </p:spPr>
        <p:txBody>
          <a:bodyPr/>
          <a:lstStyle/>
          <a:p>
            <a:pPr eaLnBrk="1" hangingPunct="1"/>
            <a:r>
              <a:rPr lang="en-US" sz="2000" b="1" dirty="0">
                <a:solidFill>
                  <a:srgbClr val="0082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Netflix</a:t>
            </a: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- </a:t>
            </a:r>
            <a:r>
              <a:rPr 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2/3 rented movies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from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                                recommendation</a:t>
            </a:r>
          </a:p>
          <a:p>
            <a:pPr eaLnBrk="1" hangingPunct="1"/>
            <a:r>
              <a:rPr lang="en-US" sz="2000" b="1" dirty="0">
                <a:solidFill>
                  <a:srgbClr val="0082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News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38% of click-through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due to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                                recommendation</a:t>
            </a:r>
          </a:p>
          <a:p>
            <a:pPr eaLnBrk="1" hangingPunct="1"/>
            <a:r>
              <a:rPr lang="en-US" sz="2000" b="1" dirty="0">
                <a:solidFill>
                  <a:srgbClr val="28723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Amazon</a:t>
            </a:r>
            <a:r>
              <a:rPr lang="en-US" sz="2000" dirty="0">
                <a:solidFill>
                  <a:srgbClr val="28723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35% of sales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from recommendation</a:t>
            </a:r>
          </a:p>
          <a:p>
            <a:pPr eaLnBrk="1" hangingPunct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8918" y="273050"/>
            <a:ext cx="35461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anose="030F0702030302020204" pitchFamily="66" charset="0"/>
              </a:rPr>
              <a:t>Some evidences </a:t>
            </a:r>
            <a:r>
              <a:rPr lang="en-US" sz="360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09325CB2-B56F-4876-8E17-0C352389C256}"/>
              </a:ext>
            </a:extLst>
          </p:cNvPr>
          <p:cNvCxnSpPr/>
          <p:nvPr/>
        </p:nvCxnSpPr>
        <p:spPr>
          <a:xfrm>
            <a:off x="152400" y="889575"/>
            <a:ext cx="8885582" cy="0"/>
          </a:xfrm>
          <a:prstGeom prst="line">
            <a:avLst/>
          </a:prstGeom>
          <a:ln w="28575" cap="rnd">
            <a:solidFill>
              <a:srgbClr val="28723B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D66E6-3C51-4634-8F3A-A5964F6B95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3136</TotalTime>
  <Words>1838</Words>
  <Application>Microsoft Office PowerPoint</Application>
  <PresentationFormat>On-screen Show (4:3)</PresentationFormat>
  <Paragraphs>570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Batang</vt:lpstr>
      <vt:lpstr>Aharoni</vt:lpstr>
      <vt:lpstr>AndaleSansUIHGSet1</vt:lpstr>
      <vt:lpstr>Arial</vt:lpstr>
      <vt:lpstr>Calibri</vt:lpstr>
      <vt:lpstr>Cambria Math</vt:lpstr>
      <vt:lpstr>Comic Sans MS</vt:lpstr>
      <vt:lpstr>Monotype Corsiva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Search Vs Recommendation</vt:lpstr>
      <vt:lpstr>The problem of information overload</vt:lpstr>
      <vt:lpstr>What can be recommended?</vt:lpstr>
      <vt:lpstr>PowerPoint Presentation</vt:lpstr>
      <vt:lpstr>Recommender System Applications</vt:lpstr>
      <vt:lpstr>PowerPoint Presentation</vt:lpstr>
      <vt:lpstr>Netflix Challenge</vt:lpstr>
      <vt:lpstr>PowerPoint Presentation</vt:lpstr>
      <vt:lpstr>PowerPoint Presentation</vt:lpstr>
      <vt:lpstr>Recommender System tasks</vt:lpstr>
      <vt:lpstr>Recommender System tasks</vt:lpstr>
      <vt:lpstr>Recommender System tasks</vt:lpstr>
      <vt:lpstr>PowerPoint Presentation</vt:lpstr>
      <vt:lpstr>PowerPoint Presentation</vt:lpstr>
      <vt:lpstr>Content based Filtering</vt:lpstr>
      <vt:lpstr>PowerPoint Presentation</vt:lpstr>
      <vt:lpstr>PowerPoint Presentation</vt:lpstr>
      <vt:lpstr>Examples - CBF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Latha</dc:creator>
  <cp:lastModifiedBy>latha</cp:lastModifiedBy>
  <cp:revision>432</cp:revision>
  <dcterms:created xsi:type="dcterms:W3CDTF">2012-01-08T05:25:32Z</dcterms:created>
  <dcterms:modified xsi:type="dcterms:W3CDTF">2024-03-26T05:05:01Z</dcterms:modified>
</cp:coreProperties>
</file>