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7" r:id="rId4"/>
    <p:sldId id="258" r:id="rId5"/>
    <p:sldId id="262" r:id="rId6"/>
    <p:sldId id="280" r:id="rId7"/>
    <p:sldId id="281" r:id="rId8"/>
    <p:sldId id="282" r:id="rId9"/>
    <p:sldId id="285" r:id="rId10"/>
    <p:sldId id="283" r:id="rId11"/>
    <p:sldId id="284" r:id="rId12"/>
    <p:sldId id="257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1E8905"/>
    <a:srgbClr val="A4D76B"/>
    <a:srgbClr val="009A4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BE3D2-4B6E-4BA5-A98B-4E5BE6035514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A3F7-9CF0-4566-8DD7-352B1F0F6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6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0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4EFD-C393-4097-9F24-9DA795D3A20D}" type="datetimeFigureOut">
              <a:rPr lang="en-US" smtClean="0"/>
              <a:t>3/1/2024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AB01-9DF7-443B-BAFA-595F746E3AC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2492896"/>
            <a:ext cx="4462264" cy="794519"/>
          </a:xfrm>
        </p:spPr>
        <p:txBody>
          <a:bodyPr/>
          <a:lstStyle/>
          <a:p>
            <a:r>
              <a:rPr lang="en-US" b="1" dirty="0">
                <a:solidFill>
                  <a:srgbClr val="CC0099"/>
                </a:solidFill>
              </a:rPr>
              <a:t>Web based IR </a:t>
            </a:r>
            <a:endParaRPr lang="en-IN" b="1" dirty="0">
              <a:solidFill>
                <a:srgbClr val="CC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A894359-AAD7-4B15-BC21-1B3E78A29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3" y="1196752"/>
            <a:ext cx="7513054" cy="5178148"/>
          </a:xfrm>
          <a:prstGeom prst="rect">
            <a:avLst/>
          </a:prstGeom>
          <a:ln w="19050">
            <a:solidFill>
              <a:srgbClr val="CC0099"/>
            </a:solidFill>
          </a:ln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B1A34D47-25D2-4C56-AF9C-1BFB5533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44176"/>
            <a:ext cx="4896544" cy="477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>
                <a:solidFill>
                  <a:srgbClr val="CC0099"/>
                </a:solidFill>
                <a:latin typeface="+mj-lt"/>
              </a:rPr>
              <a:t>Indexer and page repository</a:t>
            </a:r>
          </a:p>
        </p:txBody>
      </p:sp>
    </p:spTree>
    <p:extLst>
      <p:ext uri="{BB962C8B-B14F-4D97-AF65-F5344CB8AC3E}">
        <p14:creationId xmlns:p14="http://schemas.microsoft.com/office/powerpoint/2010/main" val="29813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BCCA65D-E908-46CC-BA8A-57947078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1484784"/>
            <a:ext cx="6291949" cy="4564455"/>
          </a:xfrm>
          <a:prstGeom prst="rect">
            <a:avLst/>
          </a:prstGeom>
          <a:ln w="12700">
            <a:solidFill>
              <a:srgbClr val="CC0099"/>
            </a:solidFill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7CA81FEE-481C-4CB0-AA35-D9AD42182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086" y="404664"/>
            <a:ext cx="2541860" cy="477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>
                <a:solidFill>
                  <a:srgbClr val="CC0099"/>
                </a:solidFill>
                <a:latin typeface="+mj-lt"/>
              </a:rPr>
              <a:t>Query Engine</a:t>
            </a:r>
          </a:p>
        </p:txBody>
      </p:sp>
    </p:spTree>
    <p:extLst>
      <p:ext uri="{BB962C8B-B14F-4D97-AF65-F5344CB8AC3E}">
        <p14:creationId xmlns:p14="http://schemas.microsoft.com/office/powerpoint/2010/main" val="37366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580" y="176064"/>
            <a:ext cx="4474840" cy="4571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C0099"/>
                </a:solidFill>
              </a:rPr>
              <a:t>Web Characteristics</a:t>
            </a:r>
            <a:endParaRPr lang="en-IN" sz="3600" dirty="0">
              <a:solidFill>
                <a:srgbClr val="CC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AA9CEC-7709-4144-BBD5-DD9BB9DB614B}"/>
              </a:ext>
            </a:extLst>
          </p:cNvPr>
          <p:cNvSpPr txBox="1"/>
          <p:nvPr/>
        </p:nvSpPr>
        <p:spPr>
          <a:xfrm>
            <a:off x="1793966" y="980728"/>
            <a:ext cx="7170522" cy="707886"/>
          </a:xfrm>
          <a:prstGeom prst="rect">
            <a:avLst/>
          </a:prstGeom>
          <a:noFill/>
          <a:ln w="25400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Scalability </a:t>
            </a:r>
            <a:r>
              <a:rPr lang="en-US" sz="2000" dirty="0"/>
              <a:t>-</a:t>
            </a:r>
            <a:r>
              <a:rPr lang="en-IN" sz="2000" dirty="0"/>
              <a:t>“how big is the Web?” -By the end of 1995,     Altavista reported that it had crawled and indexed approximately 30 million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2C7C5C-5512-41EE-B132-878EEF0475B8}"/>
              </a:ext>
            </a:extLst>
          </p:cNvPr>
          <p:cNvSpPr txBox="1"/>
          <p:nvPr/>
        </p:nvSpPr>
        <p:spPr>
          <a:xfrm>
            <a:off x="1835696" y="2242400"/>
            <a:ext cx="7128792" cy="1015663"/>
          </a:xfrm>
          <a:prstGeom prst="rect">
            <a:avLst/>
          </a:prstGeom>
          <a:noFill/>
          <a:ln w="25400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FF0000"/>
                </a:solidFill>
              </a:rPr>
              <a:t>S</a:t>
            </a:r>
            <a:r>
              <a:rPr lang="en-IN" sz="2000" i="1" dirty="0">
                <a:solidFill>
                  <a:srgbClr val="C00000"/>
                </a:solidFill>
              </a:rPr>
              <a:t>tatic </a:t>
            </a:r>
            <a:r>
              <a:rPr lang="en-IN" sz="2000" i="1" dirty="0"/>
              <a:t>web pages -</a:t>
            </a:r>
            <a:r>
              <a:rPr lang="en-IN" sz="2000" dirty="0"/>
              <a:t>professor who manually updates his home page every week is considered to have a static  web page, but an airport’s flight status page is considered to be </a:t>
            </a:r>
            <a:r>
              <a:rPr lang="en-IN" sz="2000" dirty="0">
                <a:solidFill>
                  <a:srgbClr val="C00000"/>
                </a:solidFill>
              </a:rPr>
              <a:t>dynamic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A1232B-9A75-4817-942F-89186F9F3A83}"/>
              </a:ext>
            </a:extLst>
          </p:cNvPr>
          <p:cNvSpPr txBox="1"/>
          <p:nvPr/>
        </p:nvSpPr>
        <p:spPr>
          <a:xfrm>
            <a:off x="806056" y="5085184"/>
            <a:ext cx="7104567" cy="400110"/>
          </a:xfrm>
          <a:prstGeom prst="rect">
            <a:avLst/>
          </a:prstGeom>
          <a:noFill/>
          <a:ln w="25400">
            <a:solidFill>
              <a:srgbClr val="1E8905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Decentralized</a:t>
            </a:r>
            <a:r>
              <a:rPr lang="en-IN" sz="2000" dirty="0"/>
              <a:t> content publishing - </a:t>
            </a:r>
            <a:r>
              <a:rPr lang="en-US" sz="2000" dirty="0"/>
              <a:t>Lack of co-ordination in creation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404DB7-F180-4635-A1F7-DE21A0526480}"/>
              </a:ext>
            </a:extLst>
          </p:cNvPr>
          <p:cNvSpPr txBox="1"/>
          <p:nvPr/>
        </p:nvSpPr>
        <p:spPr>
          <a:xfrm>
            <a:off x="1988964" y="4005064"/>
            <a:ext cx="7101873" cy="1015663"/>
          </a:xfrm>
          <a:prstGeom prst="rect">
            <a:avLst/>
          </a:prstGeom>
          <a:noFill/>
          <a:ln w="22225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Content in dozens of (natural) languages and thousands of dialects, thus demanding many different forms of stemming and other linguistic operations - </a:t>
            </a:r>
            <a:r>
              <a:rPr lang="en-US" sz="2000" dirty="0">
                <a:solidFill>
                  <a:srgbClr val="C00000"/>
                </a:solidFill>
              </a:rPr>
              <a:t>Diversity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FFB58D-C4EC-4493-883E-8D8FEECDD645}"/>
              </a:ext>
            </a:extLst>
          </p:cNvPr>
          <p:cNvSpPr txBox="1"/>
          <p:nvPr/>
        </p:nvSpPr>
        <p:spPr>
          <a:xfrm>
            <a:off x="1988964" y="5538498"/>
            <a:ext cx="7098073" cy="400110"/>
          </a:xfrm>
          <a:prstGeom prst="rect">
            <a:avLst/>
          </a:prstGeom>
          <a:noFill/>
          <a:ln w="22225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Web pages exhibited </a:t>
            </a:r>
            <a:r>
              <a:rPr lang="en-IN" sz="2000" dirty="0">
                <a:solidFill>
                  <a:srgbClr val="C00000"/>
                </a:solidFill>
              </a:rPr>
              <a:t>heterogeneity</a:t>
            </a:r>
            <a:r>
              <a:rPr lang="en-IN" sz="2000" dirty="0"/>
              <a:t> at a - daunting scale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DDD8458-2130-4109-A71D-1914DAA28BCE}"/>
              </a:ext>
            </a:extLst>
          </p:cNvPr>
          <p:cNvSpPr txBox="1"/>
          <p:nvPr/>
        </p:nvSpPr>
        <p:spPr>
          <a:xfrm>
            <a:off x="806056" y="3306096"/>
            <a:ext cx="7128792" cy="646331"/>
          </a:xfrm>
          <a:prstGeom prst="rect">
            <a:avLst/>
          </a:prstGeom>
          <a:noFill/>
          <a:ln w="22225">
            <a:solidFill>
              <a:srgbClr val="1E890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Trustworthiness  </a:t>
            </a:r>
            <a:r>
              <a:rPr lang="en-US" sz="1800" dirty="0"/>
              <a:t>- S</a:t>
            </a:r>
            <a:r>
              <a:rPr lang="en-IN" i="1" dirty="0"/>
              <a:t>pam</a:t>
            </a:r>
            <a:r>
              <a:rPr lang="en-IN" dirty="0"/>
              <a:t>, which - </a:t>
            </a:r>
            <a:r>
              <a:rPr lang="en-US" dirty="0"/>
              <a:t>is the manipulation of web page content for the purpose of appearing high up in search results </a:t>
            </a:r>
            <a:endParaRPr lang="en-IN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4E304EC-5285-41E9-BD4F-06754E6BEA8F}"/>
              </a:ext>
            </a:extLst>
          </p:cNvPr>
          <p:cNvSpPr txBox="1"/>
          <p:nvPr/>
        </p:nvSpPr>
        <p:spPr>
          <a:xfrm>
            <a:off x="806055" y="1762833"/>
            <a:ext cx="7098073" cy="369332"/>
          </a:xfrm>
          <a:prstGeom prst="rect">
            <a:avLst/>
          </a:prstGeom>
          <a:noFill/>
          <a:ln w="25400">
            <a:solidFill>
              <a:srgbClr val="1E8905"/>
            </a:solidFill>
          </a:ln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Index size and estimation </a:t>
            </a:r>
            <a:r>
              <a:rPr lang="en-IN" sz="1800" dirty="0"/>
              <a:t>- some pages are more informative than others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81179F0-304B-463F-99DA-B1C5ABE4F95E}"/>
              </a:ext>
            </a:extLst>
          </p:cNvPr>
          <p:cNvSpPr txBox="1"/>
          <p:nvPr/>
        </p:nvSpPr>
        <p:spPr>
          <a:xfrm>
            <a:off x="806055" y="6006234"/>
            <a:ext cx="7104567" cy="369332"/>
          </a:xfrm>
          <a:prstGeom prst="rect">
            <a:avLst/>
          </a:prstGeom>
          <a:noFill/>
          <a:ln w="22225">
            <a:solidFill>
              <a:srgbClr val="009A4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Duplicates </a:t>
            </a:r>
            <a:r>
              <a:rPr lang="en-US" dirty="0"/>
              <a:t>the Web contains multiple copies of the same content</a:t>
            </a:r>
            <a:r>
              <a:rPr lang="en-US" sz="1800" dirty="0"/>
              <a:t>  - 30%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A12E0-CF9A-42B0-AADA-3D05B50E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672" y="332656"/>
            <a:ext cx="2818656" cy="5620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C0099"/>
                </a:solidFill>
              </a:rPr>
              <a:t>Web Graph</a:t>
            </a:r>
            <a:endParaRPr lang="en-IN" dirty="0">
              <a:solidFill>
                <a:srgbClr val="CC009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76E6AE-49CE-4919-9E6D-6741BB71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66" y="1510337"/>
            <a:ext cx="4080067" cy="3099633"/>
          </a:xfrm>
          <a:prstGeom prst="rect">
            <a:avLst/>
          </a:prstGeom>
          <a:noFill/>
          <a:ln w="25400">
            <a:solidFill>
              <a:srgbClr val="1E8905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A558F799-25A9-4F3C-9948-2484C8A1944B}"/>
                  </a:ext>
                </a:extLst>
              </p:cNvPr>
              <p:cNvSpPr txBox="1"/>
              <p:nvPr/>
            </p:nvSpPr>
            <p:spPr>
              <a:xfrm>
                <a:off x="899592" y="5174471"/>
                <a:ext cx="7704856" cy="1100558"/>
              </a:xfrm>
              <a:prstGeom prst="rect">
                <a:avLst/>
              </a:prstGeom>
              <a:solidFill>
                <a:srgbClr val="A4D76B">
                  <a:alpha val="66000"/>
                </a:srgbClr>
              </a:solidFill>
              <a:ln w="25400">
                <a:solidFill>
                  <a:srgbClr val="1E890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dirty="0">
                    <a:latin typeface="Candara" panose="020E0502030303020204" pitchFamily="34" charset="0"/>
                  </a:rPr>
                  <a:t>Th</a:t>
                </a:r>
                <a:r>
                  <a:rPr lang="en-IN" sz="2000" b="0" i="0" u="none" strike="noStrike" baseline="0" dirty="0">
                    <a:latin typeface="Candara" panose="020E0502030303020204" pitchFamily="34" charset="0"/>
                  </a:rPr>
                  <a:t>is distribution of links </a:t>
                </a:r>
                <a:r>
                  <a:rPr lang="en-US" sz="2000" b="0" i="0" u="none" strike="noStrike" baseline="0" dirty="0">
                    <a:latin typeface="Candara" panose="020E0502030303020204" pitchFamily="34" charset="0"/>
                  </a:rPr>
                  <a:t>is widely reported to be a </a:t>
                </a:r>
                <a:r>
                  <a:rPr lang="en-US" sz="2000" b="0" i="1" u="none" strike="noStrike" baseline="0" dirty="0">
                    <a:latin typeface="Candara" panose="020E0502030303020204" pitchFamily="34" charset="0"/>
                  </a:rPr>
                  <a:t>power law</a:t>
                </a:r>
                <a:r>
                  <a:rPr lang="en-US" sz="2000" b="0" i="0" u="none" strike="noStrike" baseline="0" dirty="0">
                    <a:latin typeface="Candara" panose="020E0502030303020204" pitchFamily="34" charset="0"/>
                  </a:rPr>
                  <a:t>, in which the total number of web pages with in-degree </a:t>
                </a:r>
                <a:r>
                  <a:rPr lang="en-US" sz="2000" b="0" i="1" u="none" strike="noStrike" baseline="0" dirty="0" err="1">
                    <a:latin typeface="Candara" panose="020E0502030303020204" pitchFamily="34" charset="0"/>
                  </a:rPr>
                  <a:t>i</a:t>
                </a:r>
                <a:r>
                  <a:rPr lang="en-US" sz="2000" b="0" i="1" u="none" strike="noStrike" baseline="0" dirty="0">
                    <a:latin typeface="Candara" panose="020E0502030303020204" pitchFamily="34" charset="0"/>
                  </a:rPr>
                  <a:t> </a:t>
                </a:r>
                <a:r>
                  <a:rPr lang="en-US" sz="2000" b="0" i="0" u="none" strike="noStrike" baseline="0" dirty="0">
                    <a:latin typeface="Candara" panose="020E0502030303020204" pitchFamily="34" charset="0"/>
                  </a:rPr>
                  <a:t>is proportional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, </a:t>
                </a:r>
                <a:r>
                  <a:rPr lang="en-US" sz="2000" b="0" i="0" u="none" strike="noStrike" baseline="0" dirty="0">
                    <a:latin typeface="Candara" panose="020E0502030303020204" pitchFamily="34" charset="0"/>
                  </a:rPr>
                  <a:t> the value of </a:t>
                </a:r>
                <a:r>
                  <a:rPr lang="en-US" sz="2000" b="0" i="1" u="none" strike="noStrike" baseline="0" dirty="0">
                    <a:latin typeface="Candara" panose="020E0502030303020204" pitchFamily="34" charset="0"/>
                  </a:rPr>
                  <a:t>α </a:t>
                </a:r>
                <a:r>
                  <a:rPr lang="en-US" sz="2000" b="0" i="0" u="none" strike="noStrike" baseline="0" dirty="0">
                    <a:latin typeface="Candara" panose="020E0502030303020204" pitchFamily="34" charset="0"/>
                  </a:rPr>
                  <a:t>typically reported by studies is 2.1.</a:t>
                </a:r>
                <a:endParaRPr lang="en-IN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58F799-25A9-4F3C-9948-2484C8A19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174471"/>
                <a:ext cx="7704856" cy="1100558"/>
              </a:xfrm>
              <a:prstGeom prst="rect">
                <a:avLst/>
              </a:prstGeom>
              <a:blipFill>
                <a:blip r:embed="rId3"/>
                <a:stretch>
                  <a:fillRect l="-710" t="-2174" r="-868" b="-8152"/>
                </a:stretch>
              </a:blipFill>
              <a:ln w="25400">
                <a:solidFill>
                  <a:srgbClr val="1E890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8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00496-AB25-4C5B-8CF7-BD3D736C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282" y="342060"/>
            <a:ext cx="3899435" cy="6480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C0099"/>
                </a:solidFill>
              </a:rPr>
              <a:t>Search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D9B8F9-31FC-4FAB-8098-B0EDF6E8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12776"/>
            <a:ext cx="4856489" cy="4611690"/>
          </a:xfrm>
          <a:prstGeom prst="rect">
            <a:avLst/>
          </a:prstGeom>
          <a:ln w="19050">
            <a:solidFill>
              <a:srgbClr val="CC0099"/>
            </a:solidFill>
          </a:ln>
        </p:spPr>
      </p:pic>
    </p:spTree>
    <p:extLst>
      <p:ext uri="{BB962C8B-B14F-4D97-AF65-F5344CB8AC3E}">
        <p14:creationId xmlns:p14="http://schemas.microsoft.com/office/powerpoint/2010/main" val="288143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BE0F0-9E83-4FAC-8FDB-FB6B4780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34" y="332656"/>
            <a:ext cx="5045732" cy="50405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C0099"/>
                </a:solidFill>
              </a:rPr>
              <a:t>Mission of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620220-5802-411F-8F25-3A747815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484784"/>
            <a:ext cx="792088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9A46"/>
                </a:solidFill>
              </a:rPr>
              <a:t>WSE</a:t>
            </a:r>
          </a:p>
          <a:p>
            <a:pPr marL="627063" indent="-361950">
              <a:buClr>
                <a:srgbClr val="CC0099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Crawl and index billions of pages </a:t>
            </a:r>
          </a:p>
          <a:p>
            <a:pPr marL="627063" indent="-361950">
              <a:buClr>
                <a:srgbClr val="CC0099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Answer hundreds of millions of queries per day </a:t>
            </a:r>
          </a:p>
          <a:p>
            <a:pPr marL="627063" indent="-361950">
              <a:buClr>
                <a:srgbClr val="CC0099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In less than 1 sec. per query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9A46"/>
                </a:solidFill>
              </a:rPr>
              <a:t>Users</a:t>
            </a:r>
            <a:r>
              <a:rPr lang="en-US" sz="2800" dirty="0"/>
              <a:t> </a:t>
            </a:r>
          </a:p>
          <a:p>
            <a:pPr marL="627063" indent="-361950">
              <a:buClr>
                <a:srgbClr val="CC0099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Want to submit short queries (on avg. 2.5 terms) often with orthographic errors </a:t>
            </a:r>
          </a:p>
          <a:p>
            <a:pPr marL="627063" indent="-361950">
              <a:buClr>
                <a:srgbClr val="CC0099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Expect to receive the most relevant results </a:t>
            </a:r>
          </a:p>
          <a:p>
            <a:pPr marL="627063" indent="-361950">
              <a:buClr>
                <a:srgbClr val="CC0099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In a blink of eye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606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743" y="404664"/>
            <a:ext cx="6157302" cy="45791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C0099"/>
                </a:solidFill>
              </a:rPr>
              <a:t>Web Search as a huge IR system</a:t>
            </a:r>
            <a:endParaRPr lang="en-IN" sz="3600" dirty="0">
              <a:solidFill>
                <a:srgbClr val="CC00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722C71-320B-4CD2-971F-C30523AF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5" y="1124744"/>
            <a:ext cx="8083157" cy="4942681"/>
          </a:xfrm>
          <a:prstGeom prst="rect">
            <a:avLst/>
          </a:prstGeom>
          <a:solidFill>
            <a:srgbClr val="A4D76B"/>
          </a:solidFill>
          <a:ln w="19050">
            <a:solidFill>
              <a:srgbClr val="CC0099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259632" y="451901"/>
            <a:ext cx="7028856" cy="477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rgbClr val="CC0099"/>
                </a:solidFill>
                <a:latin typeface="+mj-lt"/>
              </a:rPr>
              <a:t>Search is the top activity on the web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8" name="Picture 7" descr="19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56" y="1664586"/>
            <a:ext cx="7555273" cy="42217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3454BE2-772D-451C-B64D-F65F16C1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5" y="2060848"/>
            <a:ext cx="7809309" cy="2016224"/>
          </a:xfrm>
          <a:prstGeom prst="rect">
            <a:avLst/>
          </a:prstGeom>
          <a:solidFill>
            <a:srgbClr val="A4D76B"/>
          </a:solidFill>
          <a:ln w="19050">
            <a:solidFill>
              <a:srgbClr val="CC0099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43FD2409-600B-48E3-8C7E-DB26017B9ED9}"/>
              </a:ext>
            </a:extLst>
          </p:cNvPr>
          <p:cNvSpPr txBox="1">
            <a:spLocks/>
          </p:cNvSpPr>
          <p:nvPr/>
        </p:nvSpPr>
        <p:spPr>
          <a:xfrm>
            <a:off x="1979712" y="332656"/>
            <a:ext cx="5616624" cy="5040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C0099"/>
                </a:solidFill>
              </a:rPr>
              <a:t>Taxonomy of Search Engine</a:t>
            </a:r>
            <a:endParaRPr lang="en-IN" sz="36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1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A70AA5C-FCF3-4C62-A932-5C6893D7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124744"/>
            <a:ext cx="7992888" cy="5126724"/>
          </a:xfrm>
          <a:prstGeom prst="rect">
            <a:avLst/>
          </a:prstGeom>
          <a:ln w="19050">
            <a:solidFill>
              <a:srgbClr val="CC0099"/>
            </a:solidFill>
          </a:ln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FA79D4FD-125E-4191-B6BE-79B19C653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684" y="367608"/>
            <a:ext cx="5688632" cy="477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>
                <a:solidFill>
                  <a:srgbClr val="CC0099"/>
                </a:solidFill>
                <a:latin typeface="+mj-lt"/>
              </a:rPr>
              <a:t>Anatomy of a Web search engine</a:t>
            </a:r>
          </a:p>
        </p:txBody>
      </p:sp>
    </p:spTree>
    <p:extLst>
      <p:ext uri="{BB962C8B-B14F-4D97-AF65-F5344CB8AC3E}">
        <p14:creationId xmlns:p14="http://schemas.microsoft.com/office/powerpoint/2010/main" val="1900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0837432-2E75-4F5F-AA1F-2E31AE65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58" y="2132856"/>
            <a:ext cx="6156684" cy="4108991"/>
          </a:xfrm>
          <a:prstGeom prst="rect">
            <a:avLst/>
          </a:prstGeom>
          <a:ln w="19050">
            <a:solidFill>
              <a:srgbClr val="CC0099"/>
            </a:solidFill>
          </a:ln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F8B81F20-5AFE-435A-8E94-E4A49F432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918" y="304823"/>
            <a:ext cx="1476164" cy="477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>
                <a:solidFill>
                  <a:srgbClr val="CC0099"/>
                </a:solidFill>
                <a:latin typeface="+mj-lt"/>
              </a:rPr>
              <a:t>Crawler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B3D734E-19B2-4F91-8F06-C4BBD70CCBEF}"/>
              </a:ext>
            </a:extLst>
          </p:cNvPr>
          <p:cNvSpPr txBox="1"/>
          <p:nvPr/>
        </p:nvSpPr>
        <p:spPr>
          <a:xfrm>
            <a:off x="539552" y="1042264"/>
            <a:ext cx="8064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9A46"/>
                </a:solidFill>
              </a:rPr>
              <a:t>It is a program that navigates the Web following the hyperlinks and stores them in a page repository </a:t>
            </a:r>
          </a:p>
        </p:txBody>
      </p:sp>
    </p:spTree>
    <p:extLst>
      <p:ext uri="{BB962C8B-B14F-4D97-AF65-F5344CB8AC3E}">
        <p14:creationId xmlns:p14="http://schemas.microsoft.com/office/powerpoint/2010/main" val="34910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365E89-1F66-4025-84AF-CF8C2575E344}"/>
              </a:ext>
            </a:extLst>
          </p:cNvPr>
          <p:cNvSpPr txBox="1"/>
          <p:nvPr/>
        </p:nvSpPr>
        <p:spPr>
          <a:xfrm>
            <a:off x="681779" y="1268760"/>
            <a:ext cx="7850661" cy="4965655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/>
              <a:t>Design Issues of the Crawl module: </a:t>
            </a:r>
          </a:p>
          <a:p>
            <a:pPr>
              <a:buClr>
                <a:srgbClr val="00B050"/>
              </a:buClr>
              <a:buSzPct val="94000"/>
            </a:pPr>
            <a:r>
              <a:rPr lang="en-US" sz="2400" dirty="0"/>
              <a:t>         – What pages to download </a:t>
            </a:r>
          </a:p>
          <a:p>
            <a:pPr>
              <a:buClr>
                <a:srgbClr val="00B050"/>
              </a:buClr>
              <a:buSzPct val="94000"/>
            </a:pPr>
            <a:r>
              <a:rPr lang="en-US" sz="2400" dirty="0"/>
              <a:t>         – When to refresh </a:t>
            </a:r>
          </a:p>
          <a:p>
            <a:pPr>
              <a:buClr>
                <a:srgbClr val="00B050"/>
              </a:buClr>
              <a:buSzPct val="94000"/>
            </a:pPr>
            <a:r>
              <a:rPr lang="en-US" sz="2400" dirty="0"/>
              <a:t>         – Minimize load on web sites </a:t>
            </a:r>
          </a:p>
          <a:p>
            <a:pPr>
              <a:buClr>
                <a:srgbClr val="00B050"/>
              </a:buClr>
              <a:buSzPct val="94000"/>
            </a:pPr>
            <a:r>
              <a:rPr lang="en-US" sz="2400" dirty="0"/>
              <a:t>         – How to parallelize the process </a:t>
            </a:r>
          </a:p>
          <a:p>
            <a:pPr marL="342900" indent="-342900"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/>
              <a:t>Page selection during crawling: Importance metric – Given a page P, define how “good” that page is, on the basis of several metrics (combination of them): </a:t>
            </a:r>
          </a:p>
          <a:p>
            <a:pPr marL="342900" indent="-342900"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0099"/>
                </a:solidFill>
              </a:rPr>
              <a:t>Popularity driven</a:t>
            </a:r>
            <a:r>
              <a:rPr lang="en-US" sz="2400" dirty="0"/>
              <a:t>: Incoming-link counts (or PageRank)</a:t>
            </a:r>
          </a:p>
          <a:p>
            <a:pPr marL="342900" indent="-342900"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0099"/>
                </a:solidFill>
              </a:rPr>
              <a:t>Location driven</a:t>
            </a:r>
            <a:r>
              <a:rPr lang="en-US" sz="2400" dirty="0"/>
              <a:t>: Deepness of the page in a site </a:t>
            </a:r>
          </a:p>
          <a:p>
            <a:pPr marL="342900" indent="-342900"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0099"/>
                </a:solidFill>
              </a:rPr>
              <a:t>Usage driven</a:t>
            </a:r>
            <a:r>
              <a:rPr lang="en-US" sz="2400" dirty="0"/>
              <a:t>: Click counts of the pages (feedback) </a:t>
            </a:r>
          </a:p>
          <a:p>
            <a:pPr marL="342900" indent="-342900">
              <a:buClr>
                <a:srgbClr val="00B050"/>
              </a:buClr>
              <a:buSzPct val="94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C0099"/>
                </a:solidFill>
              </a:rPr>
              <a:t>Interest driven</a:t>
            </a:r>
            <a:r>
              <a:rPr lang="en-US" sz="2400" dirty="0"/>
              <a:t>: driven from a query, based on the similarity with page contents (focused crawling) </a:t>
            </a:r>
            <a:endParaRPr lang="en-IN" sz="24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xmlns="" id="{1EF5B463-BB88-4C88-A2D4-7733719E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917" y="260648"/>
            <a:ext cx="1476164" cy="477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200" dirty="0">
                <a:solidFill>
                  <a:srgbClr val="CC0099"/>
                </a:solidFill>
                <a:latin typeface="+mj-lt"/>
              </a:rPr>
              <a:t>Crawler</a:t>
            </a:r>
          </a:p>
        </p:txBody>
      </p:sp>
    </p:spTree>
    <p:extLst>
      <p:ext uri="{BB962C8B-B14F-4D97-AF65-F5344CB8AC3E}">
        <p14:creationId xmlns:p14="http://schemas.microsoft.com/office/powerpoint/2010/main" val="35326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412</Words>
  <Application>Microsoft Office PowerPoint</Application>
  <PresentationFormat>On-screen Show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Cambria Math</vt:lpstr>
      <vt:lpstr>Candara</vt:lpstr>
      <vt:lpstr>Times New Roman</vt:lpstr>
      <vt:lpstr>Wingdings</vt:lpstr>
      <vt:lpstr>Office Theme</vt:lpstr>
      <vt:lpstr>Web based IR </vt:lpstr>
      <vt:lpstr>Search Engines</vt:lpstr>
      <vt:lpstr>Mission of Search Engine</vt:lpstr>
      <vt:lpstr>Web Search as a huge IR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Characteristics</vt:lpstr>
      <vt:lpstr>Web Graph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latha</cp:lastModifiedBy>
  <cp:revision>99</cp:revision>
  <dcterms:created xsi:type="dcterms:W3CDTF">2019-09-09T04:18:21Z</dcterms:created>
  <dcterms:modified xsi:type="dcterms:W3CDTF">2024-03-01T03:50:40Z</dcterms:modified>
</cp:coreProperties>
</file>