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9" r:id="rId2"/>
    <p:sldId id="441" r:id="rId3"/>
    <p:sldId id="442" r:id="rId4"/>
    <p:sldId id="304" r:id="rId5"/>
    <p:sldId id="440" r:id="rId6"/>
    <p:sldId id="305" r:id="rId7"/>
    <p:sldId id="306" r:id="rId8"/>
    <p:sldId id="443" r:id="rId9"/>
    <p:sldId id="272" r:id="rId10"/>
    <p:sldId id="309" r:id="rId11"/>
    <p:sldId id="451" r:id="rId12"/>
    <p:sldId id="315" r:id="rId13"/>
    <p:sldId id="316" r:id="rId14"/>
    <p:sldId id="311" r:id="rId15"/>
    <p:sldId id="444" r:id="rId16"/>
    <p:sldId id="448" r:id="rId17"/>
    <p:sldId id="449" r:id="rId18"/>
    <p:sldId id="445" r:id="rId19"/>
    <p:sldId id="446" r:id="rId20"/>
    <p:sldId id="453" r:id="rId21"/>
    <p:sldId id="468" r:id="rId22"/>
    <p:sldId id="454" r:id="rId23"/>
    <p:sldId id="467" r:id="rId24"/>
    <p:sldId id="452" r:id="rId25"/>
    <p:sldId id="447" r:id="rId26"/>
    <p:sldId id="455" r:id="rId27"/>
    <p:sldId id="456" r:id="rId28"/>
    <p:sldId id="469" r:id="rId29"/>
    <p:sldId id="355" r:id="rId30"/>
    <p:sldId id="350" r:id="rId31"/>
    <p:sldId id="353" r:id="rId32"/>
    <p:sldId id="351" r:id="rId33"/>
    <p:sldId id="336" r:id="rId34"/>
    <p:sldId id="290" r:id="rId35"/>
    <p:sldId id="288" r:id="rId36"/>
    <p:sldId id="291" r:id="rId37"/>
    <p:sldId id="470" r:id="rId38"/>
    <p:sldId id="471" r:id="rId39"/>
    <p:sldId id="341" r:id="rId40"/>
    <p:sldId id="293" r:id="rId41"/>
    <p:sldId id="472" r:id="rId42"/>
    <p:sldId id="473" r:id="rId43"/>
    <p:sldId id="475" r:id="rId44"/>
    <p:sldId id="474" r:id="rId45"/>
    <p:sldId id="479" r:id="rId46"/>
    <p:sldId id="476" r:id="rId47"/>
    <p:sldId id="480" r:id="rId48"/>
    <p:sldId id="481" r:id="rId49"/>
    <p:sldId id="48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C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70" d="100"/>
          <a:sy n="70" d="100"/>
        </p:scale>
        <p:origin x="1348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5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2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EEFB-0233-4506-8D9C-F6C8E9B92203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8163-C6A3-40BE-B265-F6E222C9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7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D446-7992-4910-ADE4-1535F42DEC4B}"/>
              </a:ext>
            </a:extLst>
          </p:cNvPr>
          <p:cNvSpPr txBox="1">
            <a:spLocks/>
          </p:cNvSpPr>
          <p:nvPr/>
        </p:nvSpPr>
        <p:spPr>
          <a:xfrm>
            <a:off x="1336812" y="2453142"/>
            <a:ext cx="7205869" cy="1592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</a:rPr>
              <a:t>Indexing </a:t>
            </a:r>
          </a:p>
          <a:p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</a:rPr>
              <a:t> Index Construction</a:t>
            </a:r>
          </a:p>
        </p:txBody>
      </p:sp>
    </p:spTree>
    <p:extLst>
      <p:ext uri="{BB962C8B-B14F-4D97-AF65-F5344CB8AC3E}">
        <p14:creationId xmlns:p14="http://schemas.microsoft.com/office/powerpoint/2010/main" val="41857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150" y="244688"/>
            <a:ext cx="2115007" cy="4292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58571"/>
            <a:ext cx="8280920" cy="3035094"/>
          </a:xfrm>
          <a:ln w="2222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0FB1"/>
                </a:solidFill>
                <a:latin typeface="Candara" panose="020E0502030303020204" pitchFamily="34" charset="0"/>
              </a:rPr>
              <a:t>Vocabulary search: </a:t>
            </a:r>
            <a:r>
              <a:rPr lang="en-US" dirty="0">
                <a:latin typeface="Candara" panose="020E0502030303020204" pitchFamily="34" charset="0"/>
              </a:rPr>
              <a:t>the words present in the query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are searched in the vocabulary</a:t>
            </a:r>
          </a:p>
          <a:p>
            <a:pPr marL="0" indent="0">
              <a:buNone/>
            </a:pPr>
            <a:r>
              <a:rPr lang="en-US" dirty="0">
                <a:solidFill>
                  <a:srgbClr val="170FB1"/>
                </a:solidFill>
                <a:latin typeface="Candara" panose="020E0502030303020204" pitchFamily="34" charset="0"/>
              </a:rPr>
              <a:t>Retrieval occurrences: </a:t>
            </a:r>
            <a:r>
              <a:rPr lang="en-US" dirty="0">
                <a:latin typeface="Candara" panose="020E0502030303020204" pitchFamily="34" charset="0"/>
              </a:rPr>
              <a:t>the lists of the occurrences of all words found are retrieved</a:t>
            </a:r>
          </a:p>
          <a:p>
            <a:pPr marL="0" indent="0">
              <a:buNone/>
            </a:pPr>
            <a:r>
              <a:rPr lang="en-US" dirty="0">
                <a:solidFill>
                  <a:srgbClr val="170FB1"/>
                </a:solidFill>
                <a:latin typeface="Candara" panose="020E0502030303020204" pitchFamily="34" charset="0"/>
              </a:rPr>
              <a:t>Manipulation of occurrences: </a:t>
            </a:r>
            <a:r>
              <a:rPr lang="en-US" dirty="0">
                <a:latin typeface="Candara" panose="020E0502030303020204" pitchFamily="34" charset="0"/>
              </a:rPr>
              <a:t>the occurrences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are processed to solve the query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F3CBC-4172-41F5-AEA3-2613C6371001}"/>
              </a:ext>
            </a:extLst>
          </p:cNvPr>
          <p:cNvCxnSpPr>
            <a:cxnSpLocks/>
          </p:cNvCxnSpPr>
          <p:nvPr/>
        </p:nvCxnSpPr>
        <p:spPr>
          <a:xfrm flipV="1">
            <a:off x="1056736" y="802809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7CDEA-62AC-4500-B10F-1AA9F3D7EB1C}"/>
              </a:ext>
            </a:extLst>
          </p:cNvPr>
          <p:cNvCxnSpPr>
            <a:cxnSpLocks/>
          </p:cNvCxnSpPr>
          <p:nvPr/>
        </p:nvCxnSpPr>
        <p:spPr>
          <a:xfrm>
            <a:off x="129400" y="807857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5E7CF8-F9AF-44F6-9ED9-C9C6EE2ADC85}"/>
              </a:ext>
            </a:extLst>
          </p:cNvPr>
          <p:cNvSpPr txBox="1"/>
          <p:nvPr/>
        </p:nvSpPr>
        <p:spPr>
          <a:xfrm>
            <a:off x="611560" y="1264335"/>
            <a:ext cx="769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andara" panose="020E0502030303020204" pitchFamily="34" charset="0"/>
              </a:rPr>
              <a:t>The search algorithm on an inverted index follows three steps</a:t>
            </a:r>
          </a:p>
        </p:txBody>
      </p:sp>
    </p:spTree>
    <p:extLst>
      <p:ext uri="{BB962C8B-B14F-4D97-AF65-F5344CB8AC3E}">
        <p14:creationId xmlns:p14="http://schemas.microsoft.com/office/powerpoint/2010/main" val="35264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5381C2-A28D-4C39-9AC8-72D4D2E06F1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55376"/>
            <a:ext cx="77724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dirty="0">
                <a:solidFill>
                  <a:srgbClr val="C00000"/>
                </a:solidFill>
                <a:latin typeface="Candara" panose="020E0502030303020204" pitchFamily="34" charset="0"/>
                <a:ea typeface="宋体" pitchFamily="2" charset="-122"/>
              </a:rPr>
              <a:t>Scalability Issues: Number of Postings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130BB-C55B-40DF-BDC5-5053E297205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72209" y="1487139"/>
            <a:ext cx="7185991" cy="453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An Example: </a:t>
            </a:r>
            <a:r>
              <a:rPr lang="en-US" altLang="en-US" sz="2800" b="0" dirty="0">
                <a:latin typeface="Candara" panose="020E0502030303020204" pitchFamily="34" charset="0"/>
                <a:ea typeface="ＭＳ Ｐゴシック" pitchFamily="34" charset="-128"/>
              </a:rPr>
              <a:t>Reuters RCV1 Collection</a:t>
            </a:r>
            <a:endParaRPr lang="en-US" altLang="zh-CN" sz="2800" b="0" dirty="0">
              <a:latin typeface="Candara" panose="020E0502030303020204" pitchFamily="34" charset="0"/>
              <a:ea typeface="宋体" pitchFamily="2" charset="-122"/>
            </a:endParaRPr>
          </a:p>
          <a:p>
            <a:endParaRPr lang="en-US" altLang="zh-CN" sz="2800" b="0" dirty="0">
              <a:latin typeface="Candara" panose="020E0502030303020204" pitchFamily="34" charset="0"/>
              <a:ea typeface="宋体" pitchFamily="2" charset="-122"/>
            </a:endParaRPr>
          </a:p>
          <a:p>
            <a:pPr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Number of docs = </a:t>
            </a:r>
            <a:r>
              <a:rPr lang="en-US" altLang="zh-CN" sz="2800" b="0" i="1" dirty="0">
                <a:latin typeface="Candara" panose="020E0502030303020204" pitchFamily="34" charset="0"/>
                <a:ea typeface="宋体" pitchFamily="2" charset="-122"/>
              </a:rPr>
              <a:t>m</a:t>
            </a: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 = 800,000</a:t>
            </a:r>
          </a:p>
          <a:p>
            <a:pPr lvl="1"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Candara" panose="020E0502030303020204" pitchFamily="34" charset="0"/>
                <a:ea typeface="宋体" pitchFamily="2" charset="-122"/>
              </a:rPr>
              <a:t>Average tokens per doc: 200</a:t>
            </a:r>
          </a:p>
          <a:p>
            <a:pPr lvl="1"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endParaRPr lang="en-US" altLang="zh-CN" sz="2800" dirty="0">
              <a:latin typeface="Candara" panose="020E0502030303020204" pitchFamily="34" charset="0"/>
              <a:ea typeface="宋体" pitchFamily="2" charset="-122"/>
            </a:endParaRPr>
          </a:p>
          <a:p>
            <a:pPr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Number of distinct terms = </a:t>
            </a:r>
            <a:r>
              <a:rPr lang="en-US" altLang="zh-CN" sz="2800" b="0" i="1" dirty="0">
                <a:latin typeface="Candara" panose="020E0502030303020204" pitchFamily="34" charset="0"/>
                <a:ea typeface="宋体" pitchFamily="2" charset="-122"/>
              </a:rPr>
              <a:t>n</a:t>
            </a: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 = 400K</a:t>
            </a:r>
          </a:p>
          <a:p>
            <a:pPr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endParaRPr lang="en-US" altLang="zh-CN" sz="2800" b="0" dirty="0">
              <a:latin typeface="Candara" panose="020E0502030303020204" pitchFamily="34" charset="0"/>
              <a:ea typeface="宋体" pitchFamily="2" charset="-122"/>
            </a:endParaRPr>
          </a:p>
          <a:p>
            <a:pPr>
              <a:buClr>
                <a:srgbClr val="0000CC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800" b="0" dirty="0">
                <a:latin typeface="Candara" panose="020E0502030303020204" pitchFamily="34" charset="0"/>
                <a:ea typeface="宋体" pitchFamily="2" charset="-122"/>
              </a:rPr>
              <a:t>100 million (non-positional) postings in the inverted index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DE6E8C-B026-4FB6-B52E-1BE79F8C2F1C}"/>
              </a:ext>
            </a:extLst>
          </p:cNvPr>
          <p:cNvCxnSpPr>
            <a:cxnSpLocks/>
          </p:cNvCxnSpPr>
          <p:nvPr/>
        </p:nvCxnSpPr>
        <p:spPr>
          <a:xfrm flipV="1">
            <a:off x="1056736" y="911216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271184-4C83-42E9-A514-D3F86CD9AF82}"/>
              </a:ext>
            </a:extLst>
          </p:cNvPr>
          <p:cNvCxnSpPr>
            <a:cxnSpLocks/>
          </p:cNvCxnSpPr>
          <p:nvPr/>
        </p:nvCxnSpPr>
        <p:spPr>
          <a:xfrm>
            <a:off x="74431" y="91121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184" y="149090"/>
            <a:ext cx="3866886" cy="6609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Dictionary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22" y="979013"/>
            <a:ext cx="8763000" cy="55615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70FB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First step  </a:t>
            </a:r>
            <a:r>
              <a:rPr lang="en-US" sz="2400" dirty="0">
                <a:latin typeface="Candara" panose="020E0502030303020204" pitchFamily="34" charset="0"/>
              </a:rPr>
              <a:t>- to look-up the dictionary file to see if the collection contains the search terms.(hashing tables, search trees, and the common dictionary-as-a-string)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70FB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The look-up process </a:t>
            </a:r>
            <a:r>
              <a:rPr lang="en-US" sz="2400" dirty="0">
                <a:latin typeface="Candara" panose="020E0502030303020204" pitchFamily="34" charset="0"/>
              </a:rPr>
              <a:t>using hashing tables is very fast: it involves hashing the query term and performing an access in O(1) time. Hashing only provides results for exact term matching.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70FB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</a:rPr>
              <a:t>Search trees </a:t>
            </a:r>
            <a:r>
              <a:rPr lang="en-US" sz="2400" dirty="0">
                <a:latin typeface="Candara" panose="020E0502030303020204" pitchFamily="34" charset="0"/>
              </a:rPr>
              <a:t>allow for suffix search. Search trees need to be balanced in order to achieve optimum efficiency  - B tree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70FB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Suitable choice if the dictionary does not fit completely in main memory.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D60EE5-FE92-4E1A-901A-CDCC150126A5}"/>
              </a:ext>
            </a:extLst>
          </p:cNvPr>
          <p:cNvCxnSpPr>
            <a:cxnSpLocks/>
          </p:cNvCxnSpPr>
          <p:nvPr/>
        </p:nvCxnSpPr>
        <p:spPr>
          <a:xfrm flipV="1">
            <a:off x="1056736" y="811198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E5DB4B-CDC1-466F-A81C-C540BC9EAA1F}"/>
              </a:ext>
            </a:extLst>
          </p:cNvPr>
          <p:cNvCxnSpPr>
            <a:cxnSpLocks/>
          </p:cNvCxnSpPr>
          <p:nvPr/>
        </p:nvCxnSpPr>
        <p:spPr>
          <a:xfrm>
            <a:off x="74431" y="81119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911" y="171433"/>
            <a:ext cx="2753545" cy="6397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Postings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1" y="1096962"/>
            <a:ext cx="8428215" cy="5211763"/>
          </a:xfrm>
        </p:spPr>
        <p:txBody>
          <a:bodyPr>
            <a:normAutofit/>
          </a:bodyPr>
          <a:lstStyle/>
          <a:p>
            <a:r>
              <a:rPr lang="en-US" sz="2400" dirty="0"/>
              <a:t>The second data structure of an inverted file is the postings file or concordance file which contains the information of every term occurrence in a document</a:t>
            </a:r>
          </a:p>
          <a:p>
            <a:r>
              <a:rPr lang="en-US" sz="2400" dirty="0"/>
              <a:t>presence or absence of terms – frequency, position( HTML, text).   </a:t>
            </a:r>
          </a:p>
          <a:p>
            <a:r>
              <a:rPr lang="en-US" sz="2400" dirty="0"/>
              <a:t>The simplest form only records binary occurrences of terms in documents: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effective ranked retrieval it is necessary to record frequency of terms. Posting list for term t is: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362325"/>
            <a:ext cx="4373771" cy="72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4" y="4251969"/>
            <a:ext cx="7713232" cy="41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2" y="5706916"/>
            <a:ext cx="7226615" cy="60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8261D1-9EF0-4A26-AE6A-A9A491CABE51}"/>
              </a:ext>
            </a:extLst>
          </p:cNvPr>
          <p:cNvCxnSpPr>
            <a:cxnSpLocks/>
          </p:cNvCxnSpPr>
          <p:nvPr/>
        </p:nvCxnSpPr>
        <p:spPr>
          <a:xfrm flipV="1">
            <a:off x="1056736" y="811198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E2E482-8E28-43F4-9131-6C46EC9FDBB0}"/>
              </a:ext>
            </a:extLst>
          </p:cNvPr>
          <p:cNvCxnSpPr>
            <a:cxnSpLocks/>
          </p:cNvCxnSpPr>
          <p:nvPr/>
        </p:nvCxnSpPr>
        <p:spPr>
          <a:xfrm>
            <a:off x="74431" y="81119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3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781" y="249101"/>
            <a:ext cx="5590603" cy="48495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Inverted Files - construction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78" y="1313993"/>
            <a:ext cx="8291338" cy="5096332"/>
          </a:xfrm>
        </p:spPr>
        <p:txBody>
          <a:bodyPr>
            <a:noAutofit/>
          </a:bodyPr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Building the index in main memory is not feasible (wouldn’t fit, and swapping would be unbearable)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Building it entirely in disk is not a good idea either (would take a long time)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Building several partial indices in main memory, one at a time, saving them to disk and then merging all of them to obtain a single index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5ACB10-84EE-470E-B426-6C67F9768605}"/>
              </a:ext>
            </a:extLst>
          </p:cNvPr>
          <p:cNvCxnSpPr>
            <a:cxnSpLocks/>
          </p:cNvCxnSpPr>
          <p:nvPr/>
        </p:nvCxnSpPr>
        <p:spPr>
          <a:xfrm flipV="1">
            <a:off x="1056736" y="835077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92A95A-441D-468E-83C5-66FD7212E94B}"/>
              </a:ext>
            </a:extLst>
          </p:cNvPr>
          <p:cNvCxnSpPr>
            <a:cxnSpLocks/>
          </p:cNvCxnSpPr>
          <p:nvPr/>
        </p:nvCxnSpPr>
        <p:spPr>
          <a:xfrm>
            <a:off x="157144" y="835077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4BFBDC-2588-43BA-8685-A30A8888B090}"/>
              </a:ext>
            </a:extLst>
          </p:cNvPr>
          <p:cNvSpPr txBox="1">
            <a:spLocks/>
          </p:cNvSpPr>
          <p:nvPr/>
        </p:nvSpPr>
        <p:spPr>
          <a:xfrm>
            <a:off x="2570420" y="94975"/>
            <a:ext cx="3538280" cy="748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Indexing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24606-E8D3-4F19-86F4-305CE2D5E1D7}"/>
              </a:ext>
            </a:extLst>
          </p:cNvPr>
          <p:cNvSpPr txBox="1"/>
          <p:nvPr/>
        </p:nvSpPr>
        <p:spPr>
          <a:xfrm>
            <a:off x="1536700" y="4782582"/>
            <a:ext cx="41338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Dynamic indexing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7B2BB-F34D-4889-A2B3-D32232566D13}"/>
              </a:ext>
            </a:extLst>
          </p:cNvPr>
          <p:cNvSpPr txBox="1"/>
          <p:nvPr/>
        </p:nvSpPr>
        <p:spPr>
          <a:xfrm>
            <a:off x="1536700" y="1317803"/>
            <a:ext cx="457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Basic Sort-based indexing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D89F8-9821-4B7B-A6A4-1882BFE50391}"/>
              </a:ext>
            </a:extLst>
          </p:cNvPr>
          <p:cNvSpPr txBox="1"/>
          <p:nvPr/>
        </p:nvSpPr>
        <p:spPr>
          <a:xfrm>
            <a:off x="1536700" y="2201223"/>
            <a:ext cx="5334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Blocked Sort-based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1825C-93EE-48BC-B7BF-6F78DD3FF357}"/>
              </a:ext>
            </a:extLst>
          </p:cNvPr>
          <p:cNvSpPr txBox="1"/>
          <p:nvPr/>
        </p:nvSpPr>
        <p:spPr>
          <a:xfrm>
            <a:off x="1536700" y="3084643"/>
            <a:ext cx="57277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Single-pass in-memory indexing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A4773-66E4-4835-B1F0-E26F4B817BF7}"/>
              </a:ext>
            </a:extLst>
          </p:cNvPr>
          <p:cNvSpPr txBox="1"/>
          <p:nvPr/>
        </p:nvSpPr>
        <p:spPr>
          <a:xfrm>
            <a:off x="1536700" y="3931767"/>
            <a:ext cx="39624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Distributed indexing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EA5CDC-587B-402D-9C6A-70082EB2CEE1}"/>
              </a:ext>
            </a:extLst>
          </p:cNvPr>
          <p:cNvCxnSpPr>
            <a:cxnSpLocks/>
          </p:cNvCxnSpPr>
          <p:nvPr/>
        </p:nvCxnSpPr>
        <p:spPr>
          <a:xfrm flipV="1">
            <a:off x="1056736" y="80298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FDA6BF-CB71-4F56-B9BB-2FB150EFD32D}"/>
              </a:ext>
            </a:extLst>
          </p:cNvPr>
          <p:cNvCxnSpPr>
            <a:cxnSpLocks/>
          </p:cNvCxnSpPr>
          <p:nvPr/>
        </p:nvCxnSpPr>
        <p:spPr>
          <a:xfrm>
            <a:off x="157144" y="791572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D4BEE-56A3-4B45-8AD3-69EC106909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38572" y="1612900"/>
            <a:ext cx="6232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Documents are parsed to extract words and these are saved with the Document ID.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7D9A9-6483-42B7-8018-0B3A9BD5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4" y="37719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 did enact Julius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 I was killed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' the Capitol;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D7F1A-BCFB-4780-9EDF-A72F859F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594" y="3771900"/>
            <a:ext cx="3136106" cy="21081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So let it be with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Caesar. The noble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Brutus hath told you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 was ambitious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2137C-B486-4876-A4EC-290604AC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97" y="1022350"/>
            <a:ext cx="1483539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8D265B-4D35-4AD2-A3F6-6C5B2B070284}"/>
              </a:ext>
            </a:extLst>
          </p:cNvPr>
          <p:cNvSpPr txBox="1">
            <a:spLocks/>
          </p:cNvSpPr>
          <p:nvPr/>
        </p:nvSpPr>
        <p:spPr>
          <a:xfrm>
            <a:off x="2310718" y="34957"/>
            <a:ext cx="4687379" cy="7041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Index Construction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B94856-C038-4053-AF74-F90586848409}"/>
              </a:ext>
            </a:extLst>
          </p:cNvPr>
          <p:cNvCxnSpPr>
            <a:cxnSpLocks/>
          </p:cNvCxnSpPr>
          <p:nvPr/>
        </p:nvCxnSpPr>
        <p:spPr>
          <a:xfrm flipV="1">
            <a:off x="1056736" y="670794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39F79F-2B9A-4687-AE8A-5D33FFA7B58D}"/>
              </a:ext>
            </a:extLst>
          </p:cNvPr>
          <p:cNvCxnSpPr>
            <a:cxnSpLocks/>
          </p:cNvCxnSpPr>
          <p:nvPr/>
        </p:nvCxnSpPr>
        <p:spPr>
          <a:xfrm>
            <a:off x="71670" y="67079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A1BE4-B95D-434C-9866-4CB291CB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19" y="985837"/>
            <a:ext cx="1535113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C900B-B499-40B2-9CC8-8E49C3E5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32" y="985837"/>
            <a:ext cx="1352550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086D84-4EA2-4D21-A67F-0A2EF1B037F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8019" y="1409700"/>
            <a:ext cx="419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200" dirty="0"/>
              <a:t>After all documents have been parsed, the inverted file is sorted by terms. </a:t>
            </a:r>
          </a:p>
        </p:txBody>
      </p:sp>
      <p:sp>
        <p:nvSpPr>
          <p:cNvPr id="7" name="AutoShape 1031">
            <a:extLst>
              <a:ext uri="{FF2B5EF4-FFF2-40B4-BE49-F238E27FC236}">
                <a16:creationId xmlns:a16="http://schemas.microsoft.com/office/drawing/2014/main" id="{3B57160A-0F4E-4C4D-A7E4-4AE9633E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" y="2900481"/>
            <a:ext cx="3788569" cy="1057037"/>
          </a:xfrm>
          <a:prstGeom prst="upArrowCallout">
            <a:avLst>
              <a:gd name="adj1" fmla="val 92397"/>
              <a:gd name="adj2" fmla="val 92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Lucida Sans" panose="020B0602030504020204" pitchFamily="34" charset="0"/>
              </a:rPr>
              <a:t>We focus on this sort step.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Lucida Sans" panose="020B0602030504020204" pitchFamily="34" charset="0"/>
              </a:rPr>
              <a:t>We have 100M items to sort.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272D68-5F51-48FF-91CD-417CB33742CD}"/>
              </a:ext>
            </a:extLst>
          </p:cNvPr>
          <p:cNvCxnSpPr/>
          <p:nvPr/>
        </p:nvCxnSpPr>
        <p:spPr>
          <a:xfrm>
            <a:off x="6993732" y="3238500"/>
            <a:ext cx="533400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EFC4925F-DE81-4E9A-8035-89A0096E7049}"/>
              </a:ext>
            </a:extLst>
          </p:cNvPr>
          <p:cNvSpPr txBox="1">
            <a:spLocks/>
          </p:cNvSpPr>
          <p:nvPr/>
        </p:nvSpPr>
        <p:spPr>
          <a:xfrm>
            <a:off x="2449892" y="130845"/>
            <a:ext cx="4408109" cy="566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Index Construction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8D56A8-D9AF-4B50-B7BC-6E4EAAACE2FD}"/>
              </a:ext>
            </a:extLst>
          </p:cNvPr>
          <p:cNvCxnSpPr>
            <a:cxnSpLocks/>
          </p:cNvCxnSpPr>
          <p:nvPr/>
        </p:nvCxnSpPr>
        <p:spPr>
          <a:xfrm flipV="1">
            <a:off x="1044036" y="8334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8899F-0496-41DB-A396-168C1CAD3EC7}"/>
              </a:ext>
            </a:extLst>
          </p:cNvPr>
          <p:cNvCxnSpPr>
            <a:cxnSpLocks/>
          </p:cNvCxnSpPr>
          <p:nvPr/>
        </p:nvCxnSpPr>
        <p:spPr>
          <a:xfrm>
            <a:off x="61731" y="833418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475E12-BD46-4C35-8692-9BC602479875}"/>
              </a:ext>
            </a:extLst>
          </p:cNvPr>
          <p:cNvSpPr txBox="1"/>
          <p:nvPr/>
        </p:nvSpPr>
        <p:spPr>
          <a:xfrm>
            <a:off x="1892300" y="180708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170FB1"/>
              </a:buClr>
              <a:buSzPct val="80000"/>
            </a:pPr>
            <a:r>
              <a:rPr lang="en-IN" sz="3600" dirty="0">
                <a:solidFill>
                  <a:srgbClr val="C00000"/>
                </a:solidFill>
                <a:latin typeface="Candara" panose="020E0502030303020204" pitchFamily="34" charset="0"/>
              </a:rPr>
              <a:t>Basic Sort-based indexing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572B3-99A9-4DCA-BBFF-242036B7978E}"/>
              </a:ext>
            </a:extLst>
          </p:cNvPr>
          <p:cNvCxnSpPr>
            <a:cxnSpLocks/>
          </p:cNvCxnSpPr>
          <p:nvPr/>
        </p:nvCxnSpPr>
        <p:spPr>
          <a:xfrm flipV="1">
            <a:off x="1044036" y="8715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A079E-3858-4C48-8AA7-1C48752DA420}"/>
              </a:ext>
            </a:extLst>
          </p:cNvPr>
          <p:cNvCxnSpPr>
            <a:cxnSpLocks/>
          </p:cNvCxnSpPr>
          <p:nvPr/>
        </p:nvCxnSpPr>
        <p:spPr>
          <a:xfrm>
            <a:off x="61731" y="871518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AC960A-A7D6-42DD-919B-10BAD3BD81EB}"/>
              </a:ext>
            </a:extLst>
          </p:cNvPr>
          <p:cNvSpPr txBox="1"/>
          <p:nvPr/>
        </p:nvSpPr>
        <p:spPr>
          <a:xfrm>
            <a:off x="511527" y="1428889"/>
            <a:ext cx="827687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CC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ndara" panose="020E0502030303020204" pitchFamily="34" charset="0"/>
              </a:rPr>
              <a:t>As we build the index, we parse docs one at a time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altLang="en-US" sz="2800" dirty="0"/>
              <a:t>Parse and build postings entries one doc at a time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altLang="en-US" sz="2800" dirty="0"/>
              <a:t>Now sort postings entries by term (then by doc within each term)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CC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altLang="en-US" sz="2800" dirty="0"/>
              <a:t>Doing this with random disk seeks would be too slow – must sort </a:t>
            </a:r>
            <a:r>
              <a:rPr lang="en-US" altLang="en-US" sz="2800" i="1" dirty="0"/>
              <a:t>T</a:t>
            </a:r>
            <a:r>
              <a:rPr lang="en-US" altLang="en-US" sz="2800" dirty="0"/>
              <a:t>=100M records</a:t>
            </a:r>
          </a:p>
          <a:p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475E12-BD46-4C35-8692-9BC602479875}"/>
              </a:ext>
            </a:extLst>
          </p:cNvPr>
          <p:cNvSpPr txBox="1"/>
          <p:nvPr/>
        </p:nvSpPr>
        <p:spPr>
          <a:xfrm>
            <a:off x="1816100" y="15240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170FB1"/>
              </a:buClr>
              <a:buSzPct val="80000"/>
            </a:pPr>
            <a:r>
              <a:rPr lang="en-IN" sz="3600" dirty="0">
                <a:solidFill>
                  <a:srgbClr val="C00000"/>
                </a:solidFill>
                <a:latin typeface="Candara" panose="020E0502030303020204" pitchFamily="34" charset="0"/>
              </a:rPr>
              <a:t>Blocked Sort-based indexing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572B3-99A9-4DCA-BBFF-242036B7978E}"/>
              </a:ext>
            </a:extLst>
          </p:cNvPr>
          <p:cNvCxnSpPr>
            <a:cxnSpLocks/>
          </p:cNvCxnSpPr>
          <p:nvPr/>
        </p:nvCxnSpPr>
        <p:spPr>
          <a:xfrm flipV="1">
            <a:off x="1044036" y="8715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A079E-3858-4C48-8AA7-1C48752DA420}"/>
              </a:ext>
            </a:extLst>
          </p:cNvPr>
          <p:cNvCxnSpPr>
            <a:cxnSpLocks/>
          </p:cNvCxnSpPr>
          <p:nvPr/>
        </p:nvCxnSpPr>
        <p:spPr>
          <a:xfrm>
            <a:off x="61731" y="871518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8B1D05-1A6A-40F8-AF92-4920E4570F4A}"/>
              </a:ext>
            </a:extLst>
          </p:cNvPr>
          <p:cNvSpPr txBox="1"/>
          <p:nvPr/>
        </p:nvSpPr>
        <p:spPr>
          <a:xfrm>
            <a:off x="533401" y="1269524"/>
            <a:ext cx="7785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Candara" panose="020E0502030303020204" pitchFamily="34" charset="0"/>
              </a:rPr>
              <a:t>An efficient single-machine algorithm designed for static collections that can be viewed as a more scalable version of the basic sort-based indexing algorithm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08C6B-7111-4179-B1ED-F9229D951CF7}"/>
              </a:ext>
            </a:extLst>
          </p:cNvPr>
          <p:cNvSpPr txBox="1"/>
          <p:nvPr/>
        </p:nvSpPr>
        <p:spPr>
          <a:xfrm>
            <a:off x="679450" y="2818488"/>
            <a:ext cx="7785100" cy="156966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Candara" panose="020E0502030303020204" pitchFamily="34" charset="0"/>
              </a:rPr>
              <a:t>Basic idea of algorithm:</a:t>
            </a:r>
          </a:p>
          <a:p>
            <a:pPr eaLnBrk="1" hangingPunct="1"/>
            <a:endParaRPr lang="en-US" altLang="en-US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Candara" panose="020E0502030303020204" pitchFamily="34" charset="0"/>
              </a:rPr>
              <a:t>Accumulate postings for each block, sort, write to disk.</a:t>
            </a:r>
          </a:p>
          <a:p>
            <a:pPr lvl="1" eaLnBrk="1" hangingPunct="1"/>
            <a:r>
              <a:rPr lang="en-US" altLang="en-US" sz="2400" dirty="0">
                <a:latin typeface="Candara" panose="020E0502030303020204" pitchFamily="34" charset="0"/>
              </a:rPr>
              <a:t>Then merge the blocks into one long sorted order</a:t>
            </a:r>
            <a:endParaRPr lang="en-IN" sz="2400" dirty="0">
              <a:latin typeface="Candara" panose="020E0502030303020204" pitchFamily="34" charset="0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35567994-ABA8-4955-BA08-8CFA94576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79782"/>
              </p:ext>
            </p:extLst>
          </p:nvPr>
        </p:nvGraphicFramePr>
        <p:xfrm>
          <a:off x="3244034" y="4889200"/>
          <a:ext cx="2163418" cy="1097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1709">
                  <a:extLst>
                    <a:ext uri="{9D8B030D-6E8A-4147-A177-3AD203B41FA5}">
                      <a16:colId xmlns:a16="http://schemas.microsoft.com/office/drawing/2014/main" val="1871106478"/>
                    </a:ext>
                  </a:extLst>
                </a:gridCol>
                <a:gridCol w="1081709">
                  <a:extLst>
                    <a:ext uri="{9D8B030D-6E8A-4147-A177-3AD203B41FA5}">
                      <a16:colId xmlns:a16="http://schemas.microsoft.com/office/drawing/2014/main" val="173844795"/>
                    </a:ext>
                  </a:extLst>
                </a:gridCol>
              </a:tblGrid>
              <a:tr h="345452">
                <a:tc>
                  <a:txBody>
                    <a:bodyPr/>
                    <a:lstStyle/>
                    <a:p>
                      <a:r>
                        <a:rPr lang="en-IN" dirty="0"/>
                        <a:t>   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Termid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24760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r>
                        <a:rPr lang="en-IN" dirty="0"/>
                        <a:t>    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2298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r>
                        <a:rPr lang="en-IN" dirty="0"/>
                        <a:t>    Caesar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7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07CB27-A8E1-488F-ABAB-8BF969290C1C}"/>
              </a:ext>
            </a:extLst>
          </p:cNvPr>
          <p:cNvSpPr txBox="1"/>
          <p:nvPr/>
        </p:nvSpPr>
        <p:spPr>
          <a:xfrm>
            <a:off x="1415054" y="2397948"/>
            <a:ext cx="60304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How do we construct an index?</a:t>
            </a:r>
          </a:p>
          <a:p>
            <a:pPr marL="457189" indent="-457189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sz="320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457189" indent="-457189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What strategies can we use with limited main memory?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413FD83-A863-4415-B5E2-ACC360EF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410" y="116633"/>
            <a:ext cx="2299705" cy="76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Indexing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CAA0E0-A144-4D4E-82E3-BFC4DE98E67A}"/>
              </a:ext>
            </a:extLst>
          </p:cNvPr>
          <p:cNvCxnSpPr>
            <a:cxnSpLocks/>
          </p:cNvCxnSpPr>
          <p:nvPr/>
        </p:nvCxnSpPr>
        <p:spPr>
          <a:xfrm flipV="1">
            <a:off x="1138426" y="964807"/>
            <a:ext cx="8005577" cy="92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69AA9D-02C1-4452-8D30-9D1EAF0E8AF9}"/>
              </a:ext>
            </a:extLst>
          </p:cNvPr>
          <p:cNvCxnSpPr>
            <a:cxnSpLocks/>
          </p:cNvCxnSpPr>
          <p:nvPr/>
        </p:nvCxnSpPr>
        <p:spPr>
          <a:xfrm>
            <a:off x="125396" y="964807"/>
            <a:ext cx="938599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6C6DA-789B-474E-8C34-9FC1649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586409"/>
            <a:ext cx="6062869" cy="41075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27000">
              <a:schemeClr val="accent3">
                <a:satMod val="175000"/>
                <a:alpha val="87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8A7363-35FF-4140-85BE-24730ECEE26D}"/>
              </a:ext>
            </a:extLst>
          </p:cNvPr>
          <p:cNvSpPr/>
          <p:nvPr/>
        </p:nvSpPr>
        <p:spPr>
          <a:xfrm>
            <a:off x="699494" y="4794862"/>
            <a:ext cx="74667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4C01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Candara" panose="020E0502030303020204" pitchFamily="34" charset="0"/>
                <a:cs typeface="Arial" panose="020B0604020202020204" pitchFamily="34" charset="0"/>
              </a:rPr>
              <a:t>BSBI Example with two blocks: </a:t>
            </a:r>
            <a:r>
              <a:rPr 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The two blocks (“postings lists to be merged”) are loaded from disk into memory, merged in memory (“merged postings lists”) and written back to disk. Terms are shown instead of </a:t>
            </a:r>
            <a:r>
              <a:rPr lang="en-US" sz="2000" dirty="0" err="1">
                <a:latin typeface="Candara" panose="020E0502030303020204" pitchFamily="34" charset="0"/>
                <a:cs typeface="Arial" panose="020B0604020202020204" pitchFamily="34" charset="0"/>
              </a:rPr>
              <a:t>termIDs</a:t>
            </a:r>
            <a:r>
              <a:rPr 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for better readability. </a:t>
            </a:r>
          </a:p>
        </p:txBody>
      </p:sp>
    </p:spTree>
    <p:extLst>
      <p:ext uri="{BB962C8B-B14F-4D97-AF65-F5344CB8AC3E}">
        <p14:creationId xmlns:p14="http://schemas.microsoft.com/office/powerpoint/2010/main" val="331446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7EECF-1A6C-400B-82FB-CA847B43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0" y="763779"/>
            <a:ext cx="6460435" cy="39672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27000">
              <a:schemeClr val="accent3">
                <a:satMod val="175000"/>
                <a:alpha val="87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B1EA4A-2C78-49DB-A833-B459A46129EC}"/>
              </a:ext>
            </a:extLst>
          </p:cNvPr>
          <p:cNvSpPr/>
          <p:nvPr/>
        </p:nvSpPr>
        <p:spPr>
          <a:xfrm>
            <a:off x="818764" y="4770782"/>
            <a:ext cx="74667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4C01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Candara" panose="020E0502030303020204" pitchFamily="34" charset="0"/>
                <a:cs typeface="Arial" panose="020B0604020202020204" pitchFamily="34" charset="0"/>
              </a:rPr>
              <a:t>BSBI Example with two blocks: </a:t>
            </a:r>
            <a:r>
              <a:rPr 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The two blocks (“postings lists to be merged”) are loaded from disk into memory, merged in memory (“merged postings lists”) and written back to disk. Terms are shown instead of </a:t>
            </a:r>
            <a:r>
              <a:rPr lang="en-US" sz="2000" dirty="0" err="1">
                <a:latin typeface="Candara" panose="020E0502030303020204" pitchFamily="34" charset="0"/>
                <a:cs typeface="Arial" panose="020B0604020202020204" pitchFamily="34" charset="0"/>
              </a:rPr>
              <a:t>termIDs</a:t>
            </a:r>
            <a:r>
              <a:rPr 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for better readability. </a:t>
            </a:r>
          </a:p>
        </p:txBody>
      </p:sp>
    </p:spTree>
    <p:extLst>
      <p:ext uri="{BB962C8B-B14F-4D97-AF65-F5344CB8AC3E}">
        <p14:creationId xmlns:p14="http://schemas.microsoft.com/office/powerpoint/2010/main" val="412794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879A5-97A7-4ECC-AC4A-8441BF02D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" y="529534"/>
            <a:ext cx="7760710" cy="35129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27000">
              <a:schemeClr val="accent3">
                <a:satMod val="175000"/>
                <a:alpha val="87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C9D64568-934A-4F8F-B439-66A4A38B94FA}"/>
              </a:ext>
            </a:extLst>
          </p:cNvPr>
          <p:cNvSpPr txBox="1"/>
          <p:nvPr/>
        </p:nvSpPr>
        <p:spPr>
          <a:xfrm>
            <a:off x="806860" y="4736167"/>
            <a:ext cx="7833569" cy="156966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ea typeface="ＭＳ Ｐゴシック" charset="-128"/>
              </a:rPr>
              <a:t>       Inversion involves 2 steps:</a:t>
            </a:r>
          </a:p>
          <a:p>
            <a:pPr marL="457200" indent="-457200" eaLnBrk="1" hangingPunct="1">
              <a:buFontTx/>
              <a:buAutoNum type="arabicParenBoth"/>
              <a:defRPr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ea typeface="ＭＳ Ｐゴシック" charset="-128"/>
              </a:rPr>
              <a:t>Sort the termID - docID pairs</a:t>
            </a:r>
          </a:p>
          <a:p>
            <a:pPr marL="457200" indent="-457200" eaLnBrk="1" hangingPunct="1">
              <a:buFontTx/>
              <a:buAutoNum type="arabicParenBoth"/>
              <a:defRPr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ea typeface="ＭＳ Ｐゴシック" charset="-128"/>
              </a:rPr>
              <a:t>Collect all termID – docID pairs with the same termID into a postings list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8142A-67F5-44EE-B63F-FFADC7522711}"/>
              </a:ext>
            </a:extLst>
          </p:cNvPr>
          <p:cNvSpPr txBox="1"/>
          <p:nvPr/>
        </p:nvSpPr>
        <p:spPr>
          <a:xfrm>
            <a:off x="3508513" y="1057253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Block number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19D696-CB87-4023-9E84-D9EB85149EE0}"/>
              </a:ext>
            </a:extLst>
          </p:cNvPr>
          <p:cNvSpPr/>
          <p:nvPr/>
        </p:nvSpPr>
        <p:spPr>
          <a:xfrm>
            <a:off x="1689652" y="995356"/>
            <a:ext cx="1818861" cy="269440"/>
          </a:xfrm>
          <a:custGeom>
            <a:avLst/>
            <a:gdLst>
              <a:gd name="connsiteX0" fmla="*/ 0 w 1818861"/>
              <a:gd name="connsiteY0" fmla="*/ 129209 h 269440"/>
              <a:gd name="connsiteX1" fmla="*/ 69574 w 1818861"/>
              <a:gd name="connsiteY1" fmla="*/ 109331 h 269440"/>
              <a:gd name="connsiteX2" fmla="*/ 139148 w 1818861"/>
              <a:gd name="connsiteY2" fmla="*/ 99392 h 269440"/>
              <a:gd name="connsiteX3" fmla="*/ 178904 w 1818861"/>
              <a:gd name="connsiteY3" fmla="*/ 79513 h 269440"/>
              <a:gd name="connsiteX4" fmla="*/ 288235 w 1818861"/>
              <a:gd name="connsiteY4" fmla="*/ 59635 h 269440"/>
              <a:gd name="connsiteX5" fmla="*/ 327991 w 1818861"/>
              <a:gd name="connsiteY5" fmla="*/ 49696 h 269440"/>
              <a:gd name="connsiteX6" fmla="*/ 357808 w 1818861"/>
              <a:gd name="connsiteY6" fmla="*/ 39757 h 269440"/>
              <a:gd name="connsiteX7" fmla="*/ 467139 w 1818861"/>
              <a:gd name="connsiteY7" fmla="*/ 29818 h 269440"/>
              <a:gd name="connsiteX8" fmla="*/ 496956 w 1818861"/>
              <a:gd name="connsiteY8" fmla="*/ 19879 h 269440"/>
              <a:gd name="connsiteX9" fmla="*/ 586408 w 1818861"/>
              <a:gd name="connsiteY9" fmla="*/ 0 h 269440"/>
              <a:gd name="connsiteX10" fmla="*/ 874643 w 1818861"/>
              <a:gd name="connsiteY10" fmla="*/ 19879 h 269440"/>
              <a:gd name="connsiteX11" fmla="*/ 924339 w 1818861"/>
              <a:gd name="connsiteY11" fmla="*/ 29818 h 269440"/>
              <a:gd name="connsiteX12" fmla="*/ 1083365 w 1818861"/>
              <a:gd name="connsiteY12" fmla="*/ 49696 h 269440"/>
              <a:gd name="connsiteX13" fmla="*/ 1202635 w 1818861"/>
              <a:gd name="connsiteY13" fmla="*/ 69574 h 269440"/>
              <a:gd name="connsiteX14" fmla="*/ 1311965 w 1818861"/>
              <a:gd name="connsiteY14" fmla="*/ 99392 h 269440"/>
              <a:gd name="connsiteX15" fmla="*/ 1341782 w 1818861"/>
              <a:gd name="connsiteY15" fmla="*/ 119270 h 269440"/>
              <a:gd name="connsiteX16" fmla="*/ 1431235 w 1818861"/>
              <a:gd name="connsiteY16" fmla="*/ 149087 h 269440"/>
              <a:gd name="connsiteX17" fmla="*/ 1461052 w 1818861"/>
              <a:gd name="connsiteY17" fmla="*/ 159026 h 269440"/>
              <a:gd name="connsiteX18" fmla="*/ 1540565 w 1818861"/>
              <a:gd name="connsiteY18" fmla="*/ 208722 h 269440"/>
              <a:gd name="connsiteX19" fmla="*/ 1600200 w 1818861"/>
              <a:gd name="connsiteY19" fmla="*/ 248479 h 269440"/>
              <a:gd name="connsiteX20" fmla="*/ 1679713 w 1818861"/>
              <a:gd name="connsiteY20" fmla="*/ 268357 h 269440"/>
              <a:gd name="connsiteX21" fmla="*/ 1818861 w 1818861"/>
              <a:gd name="connsiteY21" fmla="*/ 268357 h 26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18861" h="269440">
                <a:moveTo>
                  <a:pt x="0" y="129209"/>
                </a:moveTo>
                <a:cubicBezTo>
                  <a:pt x="23191" y="122583"/>
                  <a:pt x="45990" y="114385"/>
                  <a:pt x="69574" y="109331"/>
                </a:cubicBezTo>
                <a:cubicBezTo>
                  <a:pt x="92481" y="104422"/>
                  <a:pt x="116547" y="105556"/>
                  <a:pt x="139148" y="99392"/>
                </a:cubicBezTo>
                <a:cubicBezTo>
                  <a:pt x="153442" y="95493"/>
                  <a:pt x="164848" y="84198"/>
                  <a:pt x="178904" y="79513"/>
                </a:cubicBezTo>
                <a:cubicBezTo>
                  <a:pt x="194892" y="74184"/>
                  <a:pt x="275721" y="62138"/>
                  <a:pt x="288235" y="59635"/>
                </a:cubicBezTo>
                <a:cubicBezTo>
                  <a:pt x="301630" y="56956"/>
                  <a:pt x="314857" y="53449"/>
                  <a:pt x="327991" y="49696"/>
                </a:cubicBezTo>
                <a:cubicBezTo>
                  <a:pt x="338065" y="46818"/>
                  <a:pt x="347437" y="41239"/>
                  <a:pt x="357808" y="39757"/>
                </a:cubicBezTo>
                <a:cubicBezTo>
                  <a:pt x="394034" y="34582"/>
                  <a:pt x="430695" y="33131"/>
                  <a:pt x="467139" y="29818"/>
                </a:cubicBezTo>
                <a:cubicBezTo>
                  <a:pt x="477078" y="26505"/>
                  <a:pt x="486883" y="22757"/>
                  <a:pt x="496956" y="19879"/>
                </a:cubicBezTo>
                <a:cubicBezTo>
                  <a:pt x="529716" y="10519"/>
                  <a:pt x="552238" y="6834"/>
                  <a:pt x="586408" y="0"/>
                </a:cubicBezTo>
                <a:cubicBezTo>
                  <a:pt x="681758" y="5018"/>
                  <a:pt x="779476" y="7190"/>
                  <a:pt x="874643" y="19879"/>
                </a:cubicBezTo>
                <a:cubicBezTo>
                  <a:pt x="891388" y="22112"/>
                  <a:pt x="907615" y="27429"/>
                  <a:pt x="924339" y="29818"/>
                </a:cubicBezTo>
                <a:cubicBezTo>
                  <a:pt x="977223" y="37373"/>
                  <a:pt x="1031539" y="36740"/>
                  <a:pt x="1083365" y="49696"/>
                </a:cubicBezTo>
                <a:cubicBezTo>
                  <a:pt x="1163315" y="69683"/>
                  <a:pt x="1081645" y="50960"/>
                  <a:pt x="1202635" y="69574"/>
                </a:cubicBezTo>
                <a:cubicBezTo>
                  <a:pt x="1226907" y="73308"/>
                  <a:pt x="1293323" y="86964"/>
                  <a:pt x="1311965" y="99392"/>
                </a:cubicBezTo>
                <a:cubicBezTo>
                  <a:pt x="1321904" y="106018"/>
                  <a:pt x="1330866" y="114419"/>
                  <a:pt x="1341782" y="119270"/>
                </a:cubicBezTo>
                <a:cubicBezTo>
                  <a:pt x="1341787" y="119272"/>
                  <a:pt x="1416324" y="144117"/>
                  <a:pt x="1431235" y="149087"/>
                </a:cubicBezTo>
                <a:lnTo>
                  <a:pt x="1461052" y="159026"/>
                </a:lnTo>
                <a:cubicBezTo>
                  <a:pt x="1519303" y="217279"/>
                  <a:pt x="1457740" y="163545"/>
                  <a:pt x="1540565" y="208722"/>
                </a:cubicBezTo>
                <a:cubicBezTo>
                  <a:pt x="1561539" y="220162"/>
                  <a:pt x="1577535" y="240924"/>
                  <a:pt x="1600200" y="248479"/>
                </a:cubicBezTo>
                <a:cubicBezTo>
                  <a:pt x="1626519" y="257252"/>
                  <a:pt x="1651227" y="266858"/>
                  <a:pt x="1679713" y="268357"/>
                </a:cubicBezTo>
                <a:cubicBezTo>
                  <a:pt x="1726032" y="270795"/>
                  <a:pt x="1772478" y="268357"/>
                  <a:pt x="1818861" y="26835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056257-494C-4D52-BB7A-4CF41864C967}"/>
              </a:ext>
            </a:extLst>
          </p:cNvPr>
          <p:cNvSpPr/>
          <p:nvPr/>
        </p:nvSpPr>
        <p:spPr>
          <a:xfrm>
            <a:off x="5347884" y="2792896"/>
            <a:ext cx="893890" cy="206058"/>
          </a:xfrm>
          <a:custGeom>
            <a:avLst/>
            <a:gdLst>
              <a:gd name="connsiteX0" fmla="*/ 0 w 1818861"/>
              <a:gd name="connsiteY0" fmla="*/ 129209 h 269440"/>
              <a:gd name="connsiteX1" fmla="*/ 69574 w 1818861"/>
              <a:gd name="connsiteY1" fmla="*/ 109331 h 269440"/>
              <a:gd name="connsiteX2" fmla="*/ 139148 w 1818861"/>
              <a:gd name="connsiteY2" fmla="*/ 99392 h 269440"/>
              <a:gd name="connsiteX3" fmla="*/ 178904 w 1818861"/>
              <a:gd name="connsiteY3" fmla="*/ 79513 h 269440"/>
              <a:gd name="connsiteX4" fmla="*/ 288235 w 1818861"/>
              <a:gd name="connsiteY4" fmla="*/ 59635 h 269440"/>
              <a:gd name="connsiteX5" fmla="*/ 327991 w 1818861"/>
              <a:gd name="connsiteY5" fmla="*/ 49696 h 269440"/>
              <a:gd name="connsiteX6" fmla="*/ 357808 w 1818861"/>
              <a:gd name="connsiteY6" fmla="*/ 39757 h 269440"/>
              <a:gd name="connsiteX7" fmla="*/ 467139 w 1818861"/>
              <a:gd name="connsiteY7" fmla="*/ 29818 h 269440"/>
              <a:gd name="connsiteX8" fmla="*/ 496956 w 1818861"/>
              <a:gd name="connsiteY8" fmla="*/ 19879 h 269440"/>
              <a:gd name="connsiteX9" fmla="*/ 586408 w 1818861"/>
              <a:gd name="connsiteY9" fmla="*/ 0 h 269440"/>
              <a:gd name="connsiteX10" fmla="*/ 874643 w 1818861"/>
              <a:gd name="connsiteY10" fmla="*/ 19879 h 269440"/>
              <a:gd name="connsiteX11" fmla="*/ 924339 w 1818861"/>
              <a:gd name="connsiteY11" fmla="*/ 29818 h 269440"/>
              <a:gd name="connsiteX12" fmla="*/ 1083365 w 1818861"/>
              <a:gd name="connsiteY12" fmla="*/ 49696 h 269440"/>
              <a:gd name="connsiteX13" fmla="*/ 1202635 w 1818861"/>
              <a:gd name="connsiteY13" fmla="*/ 69574 h 269440"/>
              <a:gd name="connsiteX14" fmla="*/ 1311965 w 1818861"/>
              <a:gd name="connsiteY14" fmla="*/ 99392 h 269440"/>
              <a:gd name="connsiteX15" fmla="*/ 1341782 w 1818861"/>
              <a:gd name="connsiteY15" fmla="*/ 119270 h 269440"/>
              <a:gd name="connsiteX16" fmla="*/ 1431235 w 1818861"/>
              <a:gd name="connsiteY16" fmla="*/ 149087 h 269440"/>
              <a:gd name="connsiteX17" fmla="*/ 1461052 w 1818861"/>
              <a:gd name="connsiteY17" fmla="*/ 159026 h 269440"/>
              <a:gd name="connsiteX18" fmla="*/ 1540565 w 1818861"/>
              <a:gd name="connsiteY18" fmla="*/ 208722 h 269440"/>
              <a:gd name="connsiteX19" fmla="*/ 1600200 w 1818861"/>
              <a:gd name="connsiteY19" fmla="*/ 248479 h 269440"/>
              <a:gd name="connsiteX20" fmla="*/ 1679713 w 1818861"/>
              <a:gd name="connsiteY20" fmla="*/ 268357 h 269440"/>
              <a:gd name="connsiteX21" fmla="*/ 1818861 w 1818861"/>
              <a:gd name="connsiteY21" fmla="*/ 268357 h 26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18861" h="269440">
                <a:moveTo>
                  <a:pt x="0" y="129209"/>
                </a:moveTo>
                <a:cubicBezTo>
                  <a:pt x="23191" y="122583"/>
                  <a:pt x="45990" y="114385"/>
                  <a:pt x="69574" y="109331"/>
                </a:cubicBezTo>
                <a:cubicBezTo>
                  <a:pt x="92481" y="104422"/>
                  <a:pt x="116547" y="105556"/>
                  <a:pt x="139148" y="99392"/>
                </a:cubicBezTo>
                <a:cubicBezTo>
                  <a:pt x="153442" y="95493"/>
                  <a:pt x="164848" y="84198"/>
                  <a:pt x="178904" y="79513"/>
                </a:cubicBezTo>
                <a:cubicBezTo>
                  <a:pt x="194892" y="74184"/>
                  <a:pt x="275721" y="62138"/>
                  <a:pt x="288235" y="59635"/>
                </a:cubicBezTo>
                <a:cubicBezTo>
                  <a:pt x="301630" y="56956"/>
                  <a:pt x="314857" y="53449"/>
                  <a:pt x="327991" y="49696"/>
                </a:cubicBezTo>
                <a:cubicBezTo>
                  <a:pt x="338065" y="46818"/>
                  <a:pt x="347437" y="41239"/>
                  <a:pt x="357808" y="39757"/>
                </a:cubicBezTo>
                <a:cubicBezTo>
                  <a:pt x="394034" y="34582"/>
                  <a:pt x="430695" y="33131"/>
                  <a:pt x="467139" y="29818"/>
                </a:cubicBezTo>
                <a:cubicBezTo>
                  <a:pt x="477078" y="26505"/>
                  <a:pt x="486883" y="22757"/>
                  <a:pt x="496956" y="19879"/>
                </a:cubicBezTo>
                <a:cubicBezTo>
                  <a:pt x="529716" y="10519"/>
                  <a:pt x="552238" y="6834"/>
                  <a:pt x="586408" y="0"/>
                </a:cubicBezTo>
                <a:cubicBezTo>
                  <a:pt x="681758" y="5018"/>
                  <a:pt x="779476" y="7190"/>
                  <a:pt x="874643" y="19879"/>
                </a:cubicBezTo>
                <a:cubicBezTo>
                  <a:pt x="891388" y="22112"/>
                  <a:pt x="907615" y="27429"/>
                  <a:pt x="924339" y="29818"/>
                </a:cubicBezTo>
                <a:cubicBezTo>
                  <a:pt x="977223" y="37373"/>
                  <a:pt x="1031539" y="36740"/>
                  <a:pt x="1083365" y="49696"/>
                </a:cubicBezTo>
                <a:cubicBezTo>
                  <a:pt x="1163315" y="69683"/>
                  <a:pt x="1081645" y="50960"/>
                  <a:pt x="1202635" y="69574"/>
                </a:cubicBezTo>
                <a:cubicBezTo>
                  <a:pt x="1226907" y="73308"/>
                  <a:pt x="1293323" y="86964"/>
                  <a:pt x="1311965" y="99392"/>
                </a:cubicBezTo>
                <a:cubicBezTo>
                  <a:pt x="1321904" y="106018"/>
                  <a:pt x="1330866" y="114419"/>
                  <a:pt x="1341782" y="119270"/>
                </a:cubicBezTo>
                <a:cubicBezTo>
                  <a:pt x="1341787" y="119272"/>
                  <a:pt x="1416324" y="144117"/>
                  <a:pt x="1431235" y="149087"/>
                </a:cubicBezTo>
                <a:lnTo>
                  <a:pt x="1461052" y="159026"/>
                </a:lnTo>
                <a:cubicBezTo>
                  <a:pt x="1519303" y="217279"/>
                  <a:pt x="1457740" y="163545"/>
                  <a:pt x="1540565" y="208722"/>
                </a:cubicBezTo>
                <a:cubicBezTo>
                  <a:pt x="1561539" y="220162"/>
                  <a:pt x="1577535" y="240924"/>
                  <a:pt x="1600200" y="248479"/>
                </a:cubicBezTo>
                <a:cubicBezTo>
                  <a:pt x="1626519" y="257252"/>
                  <a:pt x="1651227" y="266858"/>
                  <a:pt x="1679713" y="268357"/>
                </a:cubicBezTo>
                <a:cubicBezTo>
                  <a:pt x="1726032" y="270795"/>
                  <a:pt x="1772478" y="268357"/>
                  <a:pt x="1818861" y="26835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053A1-8638-4425-A0A8-818CF413B269}"/>
              </a:ext>
            </a:extLst>
          </p:cNvPr>
          <p:cNvSpPr txBox="1"/>
          <p:nvPr/>
        </p:nvSpPr>
        <p:spPr>
          <a:xfrm>
            <a:off x="6135755" y="2718407"/>
            <a:ext cx="181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Sorting the block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B2C04A-8176-439E-A0B8-7E470803D49B}"/>
              </a:ext>
            </a:extLst>
          </p:cNvPr>
          <p:cNvSpPr/>
          <p:nvPr/>
        </p:nvSpPr>
        <p:spPr>
          <a:xfrm>
            <a:off x="1918237" y="2604053"/>
            <a:ext cx="3429647" cy="536713"/>
          </a:xfrm>
          <a:custGeom>
            <a:avLst/>
            <a:gdLst>
              <a:gd name="connsiteX0" fmla="*/ 854781 w 3429647"/>
              <a:gd name="connsiteY0" fmla="*/ 447261 h 536713"/>
              <a:gd name="connsiteX1" fmla="*/ 805086 w 3429647"/>
              <a:gd name="connsiteY1" fmla="*/ 496956 h 536713"/>
              <a:gd name="connsiteX2" fmla="*/ 765329 w 3429647"/>
              <a:gd name="connsiteY2" fmla="*/ 506895 h 536713"/>
              <a:gd name="connsiteX3" fmla="*/ 387642 w 3429647"/>
              <a:gd name="connsiteY3" fmla="*/ 496956 h 536713"/>
              <a:gd name="connsiteX4" fmla="*/ 258433 w 3429647"/>
              <a:gd name="connsiteY4" fmla="*/ 467139 h 536713"/>
              <a:gd name="connsiteX5" fmla="*/ 208738 w 3429647"/>
              <a:gd name="connsiteY5" fmla="*/ 457200 h 536713"/>
              <a:gd name="connsiteX6" fmla="*/ 129225 w 3429647"/>
              <a:gd name="connsiteY6" fmla="*/ 437322 h 536713"/>
              <a:gd name="connsiteX7" fmla="*/ 99407 w 3429647"/>
              <a:gd name="connsiteY7" fmla="*/ 427382 h 536713"/>
              <a:gd name="connsiteX8" fmla="*/ 9955 w 3429647"/>
              <a:gd name="connsiteY8" fmla="*/ 407504 h 536713"/>
              <a:gd name="connsiteX9" fmla="*/ 16 w 3429647"/>
              <a:gd name="connsiteY9" fmla="*/ 377687 h 536713"/>
              <a:gd name="connsiteX10" fmla="*/ 9955 w 3429647"/>
              <a:gd name="connsiteY10" fmla="*/ 228600 h 536713"/>
              <a:gd name="connsiteX11" fmla="*/ 39773 w 3429647"/>
              <a:gd name="connsiteY11" fmla="*/ 198782 h 536713"/>
              <a:gd name="connsiteX12" fmla="*/ 69590 w 3429647"/>
              <a:gd name="connsiteY12" fmla="*/ 178904 h 536713"/>
              <a:gd name="connsiteX13" fmla="*/ 218677 w 3429647"/>
              <a:gd name="connsiteY13" fmla="*/ 149087 h 536713"/>
              <a:gd name="connsiteX14" fmla="*/ 268373 w 3429647"/>
              <a:gd name="connsiteY14" fmla="*/ 139148 h 536713"/>
              <a:gd name="connsiteX15" fmla="*/ 328007 w 3429647"/>
              <a:gd name="connsiteY15" fmla="*/ 129209 h 536713"/>
              <a:gd name="connsiteX16" fmla="*/ 417460 w 3429647"/>
              <a:gd name="connsiteY16" fmla="*/ 109330 h 536713"/>
              <a:gd name="connsiteX17" fmla="*/ 516851 w 3429647"/>
              <a:gd name="connsiteY17" fmla="*/ 99391 h 536713"/>
              <a:gd name="connsiteX18" fmla="*/ 596364 w 3429647"/>
              <a:gd name="connsiteY18" fmla="*/ 79513 h 536713"/>
              <a:gd name="connsiteX19" fmla="*/ 685816 w 3429647"/>
              <a:gd name="connsiteY19" fmla="*/ 59635 h 536713"/>
              <a:gd name="connsiteX20" fmla="*/ 785207 w 3429647"/>
              <a:gd name="connsiteY20" fmla="*/ 49695 h 536713"/>
              <a:gd name="connsiteX21" fmla="*/ 844842 w 3429647"/>
              <a:gd name="connsiteY21" fmla="*/ 39756 h 536713"/>
              <a:gd name="connsiteX22" fmla="*/ 993929 w 3429647"/>
              <a:gd name="connsiteY22" fmla="*/ 19878 h 536713"/>
              <a:gd name="connsiteX23" fmla="*/ 1252347 w 3429647"/>
              <a:gd name="connsiteY23" fmla="*/ 0 h 536713"/>
              <a:gd name="connsiteX24" fmla="*/ 3101025 w 3429647"/>
              <a:gd name="connsiteY24" fmla="*/ 9939 h 536713"/>
              <a:gd name="connsiteX25" fmla="*/ 3200416 w 3429647"/>
              <a:gd name="connsiteY25" fmla="*/ 29817 h 536713"/>
              <a:gd name="connsiteX26" fmla="*/ 3269990 w 3429647"/>
              <a:gd name="connsiteY26" fmla="*/ 39756 h 536713"/>
              <a:gd name="connsiteX27" fmla="*/ 3289868 w 3429647"/>
              <a:gd name="connsiteY27" fmla="*/ 69574 h 536713"/>
              <a:gd name="connsiteX28" fmla="*/ 3349503 w 3429647"/>
              <a:gd name="connsiteY28" fmla="*/ 139148 h 536713"/>
              <a:gd name="connsiteX29" fmla="*/ 3409138 w 3429647"/>
              <a:gd name="connsiteY29" fmla="*/ 208722 h 536713"/>
              <a:gd name="connsiteX30" fmla="*/ 3409138 w 3429647"/>
              <a:gd name="connsiteY30" fmla="*/ 377687 h 536713"/>
              <a:gd name="connsiteX31" fmla="*/ 3349503 w 3429647"/>
              <a:gd name="connsiteY31" fmla="*/ 397565 h 536713"/>
              <a:gd name="connsiteX32" fmla="*/ 3250112 w 3429647"/>
              <a:gd name="connsiteY32" fmla="*/ 407504 h 536713"/>
              <a:gd name="connsiteX33" fmla="*/ 2922120 w 3429647"/>
              <a:gd name="connsiteY33" fmla="*/ 417443 h 536713"/>
              <a:gd name="connsiteX34" fmla="*/ 2822729 w 3429647"/>
              <a:gd name="connsiteY34" fmla="*/ 447261 h 536713"/>
              <a:gd name="connsiteX35" fmla="*/ 2792912 w 3429647"/>
              <a:gd name="connsiteY35" fmla="*/ 457200 h 536713"/>
              <a:gd name="connsiteX36" fmla="*/ 2763094 w 3429647"/>
              <a:gd name="connsiteY36" fmla="*/ 477078 h 536713"/>
              <a:gd name="connsiteX37" fmla="*/ 2723338 w 3429647"/>
              <a:gd name="connsiteY37" fmla="*/ 487017 h 536713"/>
              <a:gd name="connsiteX38" fmla="*/ 2633886 w 3429647"/>
              <a:gd name="connsiteY38" fmla="*/ 506895 h 536713"/>
              <a:gd name="connsiteX39" fmla="*/ 2196564 w 3429647"/>
              <a:gd name="connsiteY39" fmla="*/ 496956 h 536713"/>
              <a:gd name="connsiteX40" fmla="*/ 2107112 w 3429647"/>
              <a:gd name="connsiteY40" fmla="*/ 487017 h 536713"/>
              <a:gd name="connsiteX41" fmla="*/ 1600216 w 3429647"/>
              <a:gd name="connsiteY41" fmla="*/ 496956 h 536713"/>
              <a:gd name="connsiteX42" fmla="*/ 1421312 w 3429647"/>
              <a:gd name="connsiteY42" fmla="*/ 506895 h 536713"/>
              <a:gd name="connsiteX43" fmla="*/ 1083381 w 3429647"/>
              <a:gd name="connsiteY43" fmla="*/ 526774 h 536713"/>
              <a:gd name="connsiteX44" fmla="*/ 1013807 w 3429647"/>
              <a:gd name="connsiteY44" fmla="*/ 536713 h 536713"/>
              <a:gd name="connsiteX45" fmla="*/ 695755 w 3429647"/>
              <a:gd name="connsiteY45" fmla="*/ 526774 h 536713"/>
              <a:gd name="connsiteX46" fmla="*/ 665938 w 3429647"/>
              <a:gd name="connsiteY46" fmla="*/ 506895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429647" h="536713">
                <a:moveTo>
                  <a:pt x="854781" y="447261"/>
                </a:moveTo>
                <a:cubicBezTo>
                  <a:pt x="838216" y="463826"/>
                  <a:pt x="824578" y="483961"/>
                  <a:pt x="805086" y="496956"/>
                </a:cubicBezTo>
                <a:cubicBezTo>
                  <a:pt x="793720" y="504533"/>
                  <a:pt x="778989" y="506895"/>
                  <a:pt x="765329" y="506895"/>
                </a:cubicBezTo>
                <a:cubicBezTo>
                  <a:pt x="639390" y="506895"/>
                  <a:pt x="513538" y="500269"/>
                  <a:pt x="387642" y="496956"/>
                </a:cubicBezTo>
                <a:cubicBezTo>
                  <a:pt x="325772" y="476333"/>
                  <a:pt x="368099" y="489072"/>
                  <a:pt x="258433" y="467139"/>
                </a:cubicBezTo>
                <a:cubicBezTo>
                  <a:pt x="241868" y="463826"/>
                  <a:pt x="224764" y="462542"/>
                  <a:pt x="208738" y="457200"/>
                </a:cubicBezTo>
                <a:cubicBezTo>
                  <a:pt x="140569" y="434478"/>
                  <a:pt x="225190" y="461314"/>
                  <a:pt x="129225" y="437322"/>
                </a:cubicBezTo>
                <a:cubicBezTo>
                  <a:pt x="119061" y="434781"/>
                  <a:pt x="109571" y="429923"/>
                  <a:pt x="99407" y="427382"/>
                </a:cubicBezTo>
                <a:cubicBezTo>
                  <a:pt x="69774" y="419974"/>
                  <a:pt x="39772" y="414130"/>
                  <a:pt x="9955" y="407504"/>
                </a:cubicBezTo>
                <a:cubicBezTo>
                  <a:pt x="6642" y="397565"/>
                  <a:pt x="16" y="388164"/>
                  <a:pt x="16" y="377687"/>
                </a:cubicBezTo>
                <a:cubicBezTo>
                  <a:pt x="16" y="327881"/>
                  <a:pt x="-850" y="277220"/>
                  <a:pt x="9955" y="228600"/>
                </a:cubicBezTo>
                <a:cubicBezTo>
                  <a:pt x="13004" y="214878"/>
                  <a:pt x="28975" y="207781"/>
                  <a:pt x="39773" y="198782"/>
                </a:cubicBezTo>
                <a:cubicBezTo>
                  <a:pt x="48950" y="191135"/>
                  <a:pt x="58364" y="182986"/>
                  <a:pt x="69590" y="178904"/>
                </a:cubicBezTo>
                <a:cubicBezTo>
                  <a:pt x="126465" y="158222"/>
                  <a:pt x="160958" y="158707"/>
                  <a:pt x="218677" y="149087"/>
                </a:cubicBezTo>
                <a:cubicBezTo>
                  <a:pt x="235341" y="146310"/>
                  <a:pt x="251752" y="142170"/>
                  <a:pt x="268373" y="139148"/>
                </a:cubicBezTo>
                <a:cubicBezTo>
                  <a:pt x="288200" y="135543"/>
                  <a:pt x="308246" y="133161"/>
                  <a:pt x="328007" y="129209"/>
                </a:cubicBezTo>
                <a:cubicBezTo>
                  <a:pt x="375258" y="119758"/>
                  <a:pt x="365369" y="116275"/>
                  <a:pt x="417460" y="109330"/>
                </a:cubicBezTo>
                <a:cubicBezTo>
                  <a:pt x="450464" y="104930"/>
                  <a:pt x="483721" y="102704"/>
                  <a:pt x="516851" y="99391"/>
                </a:cubicBezTo>
                <a:lnTo>
                  <a:pt x="596364" y="79513"/>
                </a:lnTo>
                <a:cubicBezTo>
                  <a:pt x="623361" y="72764"/>
                  <a:pt x="658773" y="63241"/>
                  <a:pt x="685816" y="59635"/>
                </a:cubicBezTo>
                <a:cubicBezTo>
                  <a:pt x="718820" y="55234"/>
                  <a:pt x="752169" y="53825"/>
                  <a:pt x="785207" y="49695"/>
                </a:cubicBezTo>
                <a:cubicBezTo>
                  <a:pt x="805204" y="47195"/>
                  <a:pt x="824892" y="42606"/>
                  <a:pt x="844842" y="39756"/>
                </a:cubicBezTo>
                <a:cubicBezTo>
                  <a:pt x="894474" y="32666"/>
                  <a:pt x="944030" y="24746"/>
                  <a:pt x="993929" y="19878"/>
                </a:cubicBezTo>
                <a:cubicBezTo>
                  <a:pt x="1079915" y="11489"/>
                  <a:pt x="1252347" y="0"/>
                  <a:pt x="1252347" y="0"/>
                </a:cubicBezTo>
                <a:lnTo>
                  <a:pt x="3101025" y="9939"/>
                </a:lnTo>
                <a:cubicBezTo>
                  <a:pt x="3206936" y="11037"/>
                  <a:pt x="3136762" y="17086"/>
                  <a:pt x="3200416" y="29817"/>
                </a:cubicBezTo>
                <a:cubicBezTo>
                  <a:pt x="3223388" y="34411"/>
                  <a:pt x="3246799" y="36443"/>
                  <a:pt x="3269990" y="39756"/>
                </a:cubicBezTo>
                <a:cubicBezTo>
                  <a:pt x="3276616" y="49695"/>
                  <a:pt x="3282221" y="60397"/>
                  <a:pt x="3289868" y="69574"/>
                </a:cubicBezTo>
                <a:cubicBezTo>
                  <a:pt x="3341061" y="131006"/>
                  <a:pt x="3299866" y="64692"/>
                  <a:pt x="3349503" y="139148"/>
                </a:cubicBezTo>
                <a:cubicBezTo>
                  <a:pt x="3392658" y="203881"/>
                  <a:pt x="3358799" y="175162"/>
                  <a:pt x="3409138" y="208722"/>
                </a:cubicBezTo>
                <a:cubicBezTo>
                  <a:pt x="3428446" y="266647"/>
                  <a:pt x="3443505" y="299134"/>
                  <a:pt x="3409138" y="377687"/>
                </a:cubicBezTo>
                <a:cubicBezTo>
                  <a:pt x="3400739" y="396884"/>
                  <a:pt x="3370353" y="395480"/>
                  <a:pt x="3349503" y="397565"/>
                </a:cubicBezTo>
                <a:cubicBezTo>
                  <a:pt x="3316373" y="400878"/>
                  <a:pt x="3283372" y="405957"/>
                  <a:pt x="3250112" y="407504"/>
                </a:cubicBezTo>
                <a:cubicBezTo>
                  <a:pt x="3140849" y="412586"/>
                  <a:pt x="3031451" y="414130"/>
                  <a:pt x="2922120" y="417443"/>
                </a:cubicBezTo>
                <a:cubicBezTo>
                  <a:pt x="2862034" y="432465"/>
                  <a:pt x="2895326" y="423061"/>
                  <a:pt x="2822729" y="447261"/>
                </a:cubicBezTo>
                <a:cubicBezTo>
                  <a:pt x="2812790" y="450574"/>
                  <a:pt x="2801629" y="451389"/>
                  <a:pt x="2792912" y="457200"/>
                </a:cubicBezTo>
                <a:cubicBezTo>
                  <a:pt x="2782973" y="463826"/>
                  <a:pt x="2774074" y="472373"/>
                  <a:pt x="2763094" y="477078"/>
                </a:cubicBezTo>
                <a:cubicBezTo>
                  <a:pt x="2750539" y="482459"/>
                  <a:pt x="2736673" y="484054"/>
                  <a:pt x="2723338" y="487017"/>
                </a:cubicBezTo>
                <a:cubicBezTo>
                  <a:pt x="2609776" y="512253"/>
                  <a:pt x="2730842" y="482656"/>
                  <a:pt x="2633886" y="506895"/>
                </a:cubicBezTo>
                <a:lnTo>
                  <a:pt x="2196564" y="496956"/>
                </a:lnTo>
                <a:cubicBezTo>
                  <a:pt x="2166585" y="495825"/>
                  <a:pt x="2137113" y="487017"/>
                  <a:pt x="2107112" y="487017"/>
                </a:cubicBezTo>
                <a:cubicBezTo>
                  <a:pt x="1938114" y="487017"/>
                  <a:pt x="1769181" y="493643"/>
                  <a:pt x="1600216" y="496956"/>
                </a:cubicBezTo>
                <a:lnTo>
                  <a:pt x="1421312" y="506895"/>
                </a:lnTo>
                <a:cubicBezTo>
                  <a:pt x="1280879" y="513917"/>
                  <a:pt x="1210796" y="513362"/>
                  <a:pt x="1083381" y="526774"/>
                </a:cubicBezTo>
                <a:cubicBezTo>
                  <a:pt x="1060083" y="529226"/>
                  <a:pt x="1036998" y="533400"/>
                  <a:pt x="1013807" y="536713"/>
                </a:cubicBezTo>
                <a:cubicBezTo>
                  <a:pt x="907790" y="533400"/>
                  <a:pt x="801651" y="532825"/>
                  <a:pt x="695755" y="526774"/>
                </a:cubicBezTo>
                <a:cubicBezTo>
                  <a:pt x="662795" y="524891"/>
                  <a:pt x="665938" y="524433"/>
                  <a:pt x="665938" y="50689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DEDF6-3740-4AAA-9270-BC484F14CABB}"/>
              </a:ext>
            </a:extLst>
          </p:cNvPr>
          <p:cNvSpPr txBox="1"/>
          <p:nvPr/>
        </p:nvSpPr>
        <p:spPr>
          <a:xfrm>
            <a:off x="7251248" y="3239753"/>
            <a:ext cx="82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File </a:t>
            </a:r>
            <a:r>
              <a:rPr lang="en-IN" dirty="0" err="1">
                <a:solidFill>
                  <a:srgbClr val="FF0000"/>
                </a:solidFill>
              </a:rPr>
              <a:t>fn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E4A12E-AFB7-4630-B03C-D1EE063904DD}"/>
              </a:ext>
            </a:extLst>
          </p:cNvPr>
          <p:cNvSpPr/>
          <p:nvPr/>
        </p:nvSpPr>
        <p:spPr>
          <a:xfrm>
            <a:off x="6804303" y="3107649"/>
            <a:ext cx="893890" cy="206058"/>
          </a:xfrm>
          <a:custGeom>
            <a:avLst/>
            <a:gdLst>
              <a:gd name="connsiteX0" fmla="*/ 0 w 1818861"/>
              <a:gd name="connsiteY0" fmla="*/ 129209 h 269440"/>
              <a:gd name="connsiteX1" fmla="*/ 69574 w 1818861"/>
              <a:gd name="connsiteY1" fmla="*/ 109331 h 269440"/>
              <a:gd name="connsiteX2" fmla="*/ 139148 w 1818861"/>
              <a:gd name="connsiteY2" fmla="*/ 99392 h 269440"/>
              <a:gd name="connsiteX3" fmla="*/ 178904 w 1818861"/>
              <a:gd name="connsiteY3" fmla="*/ 79513 h 269440"/>
              <a:gd name="connsiteX4" fmla="*/ 288235 w 1818861"/>
              <a:gd name="connsiteY4" fmla="*/ 59635 h 269440"/>
              <a:gd name="connsiteX5" fmla="*/ 327991 w 1818861"/>
              <a:gd name="connsiteY5" fmla="*/ 49696 h 269440"/>
              <a:gd name="connsiteX6" fmla="*/ 357808 w 1818861"/>
              <a:gd name="connsiteY6" fmla="*/ 39757 h 269440"/>
              <a:gd name="connsiteX7" fmla="*/ 467139 w 1818861"/>
              <a:gd name="connsiteY7" fmla="*/ 29818 h 269440"/>
              <a:gd name="connsiteX8" fmla="*/ 496956 w 1818861"/>
              <a:gd name="connsiteY8" fmla="*/ 19879 h 269440"/>
              <a:gd name="connsiteX9" fmla="*/ 586408 w 1818861"/>
              <a:gd name="connsiteY9" fmla="*/ 0 h 269440"/>
              <a:gd name="connsiteX10" fmla="*/ 874643 w 1818861"/>
              <a:gd name="connsiteY10" fmla="*/ 19879 h 269440"/>
              <a:gd name="connsiteX11" fmla="*/ 924339 w 1818861"/>
              <a:gd name="connsiteY11" fmla="*/ 29818 h 269440"/>
              <a:gd name="connsiteX12" fmla="*/ 1083365 w 1818861"/>
              <a:gd name="connsiteY12" fmla="*/ 49696 h 269440"/>
              <a:gd name="connsiteX13" fmla="*/ 1202635 w 1818861"/>
              <a:gd name="connsiteY13" fmla="*/ 69574 h 269440"/>
              <a:gd name="connsiteX14" fmla="*/ 1311965 w 1818861"/>
              <a:gd name="connsiteY14" fmla="*/ 99392 h 269440"/>
              <a:gd name="connsiteX15" fmla="*/ 1341782 w 1818861"/>
              <a:gd name="connsiteY15" fmla="*/ 119270 h 269440"/>
              <a:gd name="connsiteX16" fmla="*/ 1431235 w 1818861"/>
              <a:gd name="connsiteY16" fmla="*/ 149087 h 269440"/>
              <a:gd name="connsiteX17" fmla="*/ 1461052 w 1818861"/>
              <a:gd name="connsiteY17" fmla="*/ 159026 h 269440"/>
              <a:gd name="connsiteX18" fmla="*/ 1540565 w 1818861"/>
              <a:gd name="connsiteY18" fmla="*/ 208722 h 269440"/>
              <a:gd name="connsiteX19" fmla="*/ 1600200 w 1818861"/>
              <a:gd name="connsiteY19" fmla="*/ 248479 h 269440"/>
              <a:gd name="connsiteX20" fmla="*/ 1679713 w 1818861"/>
              <a:gd name="connsiteY20" fmla="*/ 268357 h 269440"/>
              <a:gd name="connsiteX21" fmla="*/ 1818861 w 1818861"/>
              <a:gd name="connsiteY21" fmla="*/ 268357 h 26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18861" h="269440">
                <a:moveTo>
                  <a:pt x="0" y="129209"/>
                </a:moveTo>
                <a:cubicBezTo>
                  <a:pt x="23191" y="122583"/>
                  <a:pt x="45990" y="114385"/>
                  <a:pt x="69574" y="109331"/>
                </a:cubicBezTo>
                <a:cubicBezTo>
                  <a:pt x="92481" y="104422"/>
                  <a:pt x="116547" y="105556"/>
                  <a:pt x="139148" y="99392"/>
                </a:cubicBezTo>
                <a:cubicBezTo>
                  <a:pt x="153442" y="95493"/>
                  <a:pt x="164848" y="84198"/>
                  <a:pt x="178904" y="79513"/>
                </a:cubicBezTo>
                <a:cubicBezTo>
                  <a:pt x="194892" y="74184"/>
                  <a:pt x="275721" y="62138"/>
                  <a:pt x="288235" y="59635"/>
                </a:cubicBezTo>
                <a:cubicBezTo>
                  <a:pt x="301630" y="56956"/>
                  <a:pt x="314857" y="53449"/>
                  <a:pt x="327991" y="49696"/>
                </a:cubicBezTo>
                <a:cubicBezTo>
                  <a:pt x="338065" y="46818"/>
                  <a:pt x="347437" y="41239"/>
                  <a:pt x="357808" y="39757"/>
                </a:cubicBezTo>
                <a:cubicBezTo>
                  <a:pt x="394034" y="34582"/>
                  <a:pt x="430695" y="33131"/>
                  <a:pt x="467139" y="29818"/>
                </a:cubicBezTo>
                <a:cubicBezTo>
                  <a:pt x="477078" y="26505"/>
                  <a:pt x="486883" y="22757"/>
                  <a:pt x="496956" y="19879"/>
                </a:cubicBezTo>
                <a:cubicBezTo>
                  <a:pt x="529716" y="10519"/>
                  <a:pt x="552238" y="6834"/>
                  <a:pt x="586408" y="0"/>
                </a:cubicBezTo>
                <a:cubicBezTo>
                  <a:pt x="681758" y="5018"/>
                  <a:pt x="779476" y="7190"/>
                  <a:pt x="874643" y="19879"/>
                </a:cubicBezTo>
                <a:cubicBezTo>
                  <a:pt x="891388" y="22112"/>
                  <a:pt x="907615" y="27429"/>
                  <a:pt x="924339" y="29818"/>
                </a:cubicBezTo>
                <a:cubicBezTo>
                  <a:pt x="977223" y="37373"/>
                  <a:pt x="1031539" y="36740"/>
                  <a:pt x="1083365" y="49696"/>
                </a:cubicBezTo>
                <a:cubicBezTo>
                  <a:pt x="1163315" y="69683"/>
                  <a:pt x="1081645" y="50960"/>
                  <a:pt x="1202635" y="69574"/>
                </a:cubicBezTo>
                <a:cubicBezTo>
                  <a:pt x="1226907" y="73308"/>
                  <a:pt x="1293323" y="86964"/>
                  <a:pt x="1311965" y="99392"/>
                </a:cubicBezTo>
                <a:cubicBezTo>
                  <a:pt x="1321904" y="106018"/>
                  <a:pt x="1330866" y="114419"/>
                  <a:pt x="1341782" y="119270"/>
                </a:cubicBezTo>
                <a:cubicBezTo>
                  <a:pt x="1341787" y="119272"/>
                  <a:pt x="1416324" y="144117"/>
                  <a:pt x="1431235" y="149087"/>
                </a:cubicBezTo>
                <a:lnTo>
                  <a:pt x="1461052" y="159026"/>
                </a:lnTo>
                <a:cubicBezTo>
                  <a:pt x="1519303" y="217279"/>
                  <a:pt x="1457740" y="163545"/>
                  <a:pt x="1540565" y="208722"/>
                </a:cubicBezTo>
                <a:cubicBezTo>
                  <a:pt x="1561539" y="220162"/>
                  <a:pt x="1577535" y="240924"/>
                  <a:pt x="1600200" y="248479"/>
                </a:cubicBezTo>
                <a:cubicBezTo>
                  <a:pt x="1626519" y="257252"/>
                  <a:pt x="1651227" y="266858"/>
                  <a:pt x="1679713" y="268357"/>
                </a:cubicBezTo>
                <a:cubicBezTo>
                  <a:pt x="1726032" y="270795"/>
                  <a:pt x="1772478" y="268357"/>
                  <a:pt x="1818861" y="26835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01DEC-D420-4663-942D-BF9EDF8F0320}"/>
              </a:ext>
            </a:extLst>
          </p:cNvPr>
          <p:cNvSpPr txBox="1"/>
          <p:nvPr/>
        </p:nvSpPr>
        <p:spPr>
          <a:xfrm>
            <a:off x="5738189" y="4262141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Binary /multiway merge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B7D35E-CBAD-4DE7-8CA0-F9DF6C558367}"/>
              </a:ext>
            </a:extLst>
          </p:cNvPr>
          <p:cNvSpPr/>
          <p:nvPr/>
        </p:nvSpPr>
        <p:spPr>
          <a:xfrm>
            <a:off x="5526157" y="3965713"/>
            <a:ext cx="268356" cy="496957"/>
          </a:xfrm>
          <a:custGeom>
            <a:avLst/>
            <a:gdLst>
              <a:gd name="connsiteX0" fmla="*/ 268356 w 268356"/>
              <a:gd name="connsiteY0" fmla="*/ 0 h 496957"/>
              <a:gd name="connsiteX1" fmla="*/ 218660 w 268356"/>
              <a:gd name="connsiteY1" fmla="*/ 19878 h 496957"/>
              <a:gd name="connsiteX2" fmla="*/ 198782 w 268356"/>
              <a:gd name="connsiteY2" fmla="*/ 39757 h 496957"/>
              <a:gd name="connsiteX3" fmla="*/ 168965 w 268356"/>
              <a:gd name="connsiteY3" fmla="*/ 59635 h 496957"/>
              <a:gd name="connsiteX4" fmla="*/ 119269 w 268356"/>
              <a:gd name="connsiteY4" fmla="*/ 119270 h 496957"/>
              <a:gd name="connsiteX5" fmla="*/ 79513 w 268356"/>
              <a:gd name="connsiteY5" fmla="*/ 178904 h 496957"/>
              <a:gd name="connsiteX6" fmla="*/ 39756 w 268356"/>
              <a:gd name="connsiteY6" fmla="*/ 228600 h 496957"/>
              <a:gd name="connsiteX7" fmla="*/ 19878 w 268356"/>
              <a:gd name="connsiteY7" fmla="*/ 288235 h 496957"/>
              <a:gd name="connsiteX8" fmla="*/ 0 w 268356"/>
              <a:gd name="connsiteY8" fmla="*/ 367748 h 496957"/>
              <a:gd name="connsiteX9" fmla="*/ 79513 w 268356"/>
              <a:gd name="connsiteY9" fmla="*/ 437322 h 496957"/>
              <a:gd name="connsiteX10" fmla="*/ 109330 w 268356"/>
              <a:gd name="connsiteY10" fmla="*/ 467139 h 496957"/>
              <a:gd name="connsiteX11" fmla="*/ 168965 w 268356"/>
              <a:gd name="connsiteY11" fmla="*/ 487017 h 496957"/>
              <a:gd name="connsiteX12" fmla="*/ 198782 w 268356"/>
              <a:gd name="connsiteY12" fmla="*/ 496957 h 496957"/>
              <a:gd name="connsiteX13" fmla="*/ 258417 w 268356"/>
              <a:gd name="connsiteY13" fmla="*/ 487017 h 4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356" h="496957">
                <a:moveTo>
                  <a:pt x="268356" y="0"/>
                </a:moveTo>
                <a:cubicBezTo>
                  <a:pt x="251791" y="6626"/>
                  <a:pt x="234151" y="11026"/>
                  <a:pt x="218660" y="19878"/>
                </a:cubicBezTo>
                <a:cubicBezTo>
                  <a:pt x="210524" y="24527"/>
                  <a:pt x="206099" y="33903"/>
                  <a:pt x="198782" y="39757"/>
                </a:cubicBezTo>
                <a:cubicBezTo>
                  <a:pt x="189454" y="47219"/>
                  <a:pt x="178904" y="53009"/>
                  <a:pt x="168965" y="59635"/>
                </a:cubicBezTo>
                <a:cubicBezTo>
                  <a:pt x="97917" y="166202"/>
                  <a:pt x="208569" y="4455"/>
                  <a:pt x="119269" y="119270"/>
                </a:cubicBezTo>
                <a:cubicBezTo>
                  <a:pt x="104602" y="138128"/>
                  <a:pt x="96406" y="162011"/>
                  <a:pt x="79513" y="178904"/>
                </a:cubicBezTo>
                <a:cubicBezTo>
                  <a:pt x="62991" y="195426"/>
                  <a:pt x="49786" y="206032"/>
                  <a:pt x="39756" y="228600"/>
                </a:cubicBezTo>
                <a:cubicBezTo>
                  <a:pt x="31246" y="247748"/>
                  <a:pt x="26504" y="268357"/>
                  <a:pt x="19878" y="288235"/>
                </a:cubicBezTo>
                <a:cubicBezTo>
                  <a:pt x="4597" y="334080"/>
                  <a:pt x="11994" y="307777"/>
                  <a:pt x="0" y="367748"/>
                </a:cubicBezTo>
                <a:cubicBezTo>
                  <a:pt x="56321" y="452229"/>
                  <a:pt x="-36443" y="321366"/>
                  <a:pt x="79513" y="437322"/>
                </a:cubicBezTo>
                <a:cubicBezTo>
                  <a:pt x="89452" y="447261"/>
                  <a:pt x="97043" y="460313"/>
                  <a:pt x="109330" y="467139"/>
                </a:cubicBezTo>
                <a:cubicBezTo>
                  <a:pt x="127647" y="477315"/>
                  <a:pt x="149087" y="480391"/>
                  <a:pt x="168965" y="487017"/>
                </a:cubicBezTo>
                <a:lnTo>
                  <a:pt x="198782" y="496957"/>
                </a:lnTo>
                <a:lnTo>
                  <a:pt x="258417" y="487017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7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3BABA344-7CF0-47A6-A97C-4E292229E72D}"/>
              </a:ext>
            </a:extLst>
          </p:cNvPr>
          <p:cNvSpPr/>
          <p:nvPr/>
        </p:nvSpPr>
        <p:spPr>
          <a:xfrm>
            <a:off x="1232449" y="2797865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.B1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5A5FC96-B020-4AF0-B256-124960F52B50}"/>
              </a:ext>
            </a:extLst>
          </p:cNvPr>
          <p:cNvSpPr/>
          <p:nvPr/>
        </p:nvSpPr>
        <p:spPr>
          <a:xfrm>
            <a:off x="2908848" y="4396408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B8FC494-177C-4FE4-9BF4-299C49C6101D}"/>
              </a:ext>
            </a:extLst>
          </p:cNvPr>
          <p:cNvSpPr/>
          <p:nvPr/>
        </p:nvSpPr>
        <p:spPr>
          <a:xfrm>
            <a:off x="4181054" y="4396408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46E1267-7AB9-45D0-A2D9-3DCA57BC2442}"/>
              </a:ext>
            </a:extLst>
          </p:cNvPr>
          <p:cNvSpPr/>
          <p:nvPr/>
        </p:nvSpPr>
        <p:spPr>
          <a:xfrm>
            <a:off x="5652045" y="4396409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AF4F197-CC2C-4CD5-83EB-7FF53BF4B7FC}"/>
              </a:ext>
            </a:extLst>
          </p:cNvPr>
          <p:cNvSpPr/>
          <p:nvPr/>
        </p:nvSpPr>
        <p:spPr>
          <a:xfrm>
            <a:off x="2461587" y="2784613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endParaRPr lang="en-IN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022548-988F-49E1-925A-7937F5B6C2A6}"/>
              </a:ext>
            </a:extLst>
          </p:cNvPr>
          <p:cNvSpPr/>
          <p:nvPr/>
        </p:nvSpPr>
        <p:spPr>
          <a:xfrm>
            <a:off x="3604586" y="2786269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BB1C8BA-0C0E-4A3B-B2A3-BDDF942C13BE}"/>
              </a:ext>
            </a:extLst>
          </p:cNvPr>
          <p:cNvSpPr/>
          <p:nvPr/>
        </p:nvSpPr>
        <p:spPr>
          <a:xfrm>
            <a:off x="4833724" y="2797865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A403791C-7C6A-47B5-A232-DBC8F644A636}"/>
              </a:ext>
            </a:extLst>
          </p:cNvPr>
          <p:cNvSpPr/>
          <p:nvPr/>
        </p:nvSpPr>
        <p:spPr>
          <a:xfrm>
            <a:off x="5956845" y="2784613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endParaRPr lang="en-IN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CCD9FEC-BE8A-410F-8845-7BABDEBF04C1}"/>
              </a:ext>
            </a:extLst>
          </p:cNvPr>
          <p:cNvSpPr/>
          <p:nvPr/>
        </p:nvSpPr>
        <p:spPr>
          <a:xfrm>
            <a:off x="7119723" y="2797865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985818A8-77AC-45AE-81A7-E2B956399C31}"/>
              </a:ext>
            </a:extLst>
          </p:cNvPr>
          <p:cNvSpPr/>
          <p:nvPr/>
        </p:nvSpPr>
        <p:spPr>
          <a:xfrm>
            <a:off x="8130196" y="2839242"/>
            <a:ext cx="894522" cy="1202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------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------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1F43E0-447F-4CC5-80B9-DE01AB971A6B}"/>
              </a:ext>
            </a:extLst>
          </p:cNvPr>
          <p:cNvSpPr/>
          <p:nvPr/>
        </p:nvSpPr>
        <p:spPr>
          <a:xfrm>
            <a:off x="1805596" y="1669774"/>
            <a:ext cx="2375457" cy="1262270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FD925-9952-49D0-8B4A-7D1066372769}"/>
              </a:ext>
            </a:extLst>
          </p:cNvPr>
          <p:cNvSpPr txBox="1"/>
          <p:nvPr/>
        </p:nvSpPr>
        <p:spPr>
          <a:xfrm>
            <a:off x="1441167" y="4000500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D0B6E-FAD8-4E9E-BE01-E0F5BC1D0EF0}"/>
              </a:ext>
            </a:extLst>
          </p:cNvPr>
          <p:cNvSpPr txBox="1"/>
          <p:nvPr/>
        </p:nvSpPr>
        <p:spPr>
          <a:xfrm>
            <a:off x="2701769" y="3948283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49A9A-8162-4056-88D5-6832FB7C228B}"/>
              </a:ext>
            </a:extLst>
          </p:cNvPr>
          <p:cNvSpPr txBox="1"/>
          <p:nvPr/>
        </p:nvSpPr>
        <p:spPr>
          <a:xfrm>
            <a:off x="8613895" y="3937553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FF586B-065B-4372-86F1-A3369F4B665F}"/>
              </a:ext>
            </a:extLst>
          </p:cNvPr>
          <p:cNvSpPr txBox="1"/>
          <p:nvPr/>
        </p:nvSpPr>
        <p:spPr>
          <a:xfrm>
            <a:off x="5837591" y="5589177"/>
            <a:ext cx="6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B10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95F71EF-0A9E-4D29-A83A-73368CD10DE3}"/>
              </a:ext>
            </a:extLst>
          </p:cNvPr>
          <p:cNvSpPr/>
          <p:nvPr/>
        </p:nvSpPr>
        <p:spPr>
          <a:xfrm>
            <a:off x="3004936" y="1669775"/>
            <a:ext cx="1229138" cy="1182758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BE953DF-CCE3-4DBD-86E0-BD377B261815}"/>
              </a:ext>
            </a:extLst>
          </p:cNvPr>
          <p:cNvSpPr/>
          <p:nvPr/>
        </p:nvSpPr>
        <p:spPr>
          <a:xfrm flipH="1">
            <a:off x="4346717" y="1669775"/>
            <a:ext cx="1610127" cy="2726633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945D9BC-4A11-4F93-A66E-906D3B556B61}"/>
              </a:ext>
            </a:extLst>
          </p:cNvPr>
          <p:cNvSpPr/>
          <p:nvPr/>
        </p:nvSpPr>
        <p:spPr>
          <a:xfrm>
            <a:off x="3344518" y="1669773"/>
            <a:ext cx="939214" cy="2721665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953D2FD-B7FD-4EFF-A9AF-573C4C28AE2B}"/>
              </a:ext>
            </a:extLst>
          </p:cNvPr>
          <p:cNvSpPr/>
          <p:nvPr/>
        </p:nvSpPr>
        <p:spPr>
          <a:xfrm flipH="1">
            <a:off x="4303650" y="1669774"/>
            <a:ext cx="4184355" cy="1262270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16D56-C53D-4655-AEE6-D54CE15D60A4}"/>
              </a:ext>
            </a:extLst>
          </p:cNvPr>
          <p:cNvSpPr txBox="1"/>
          <p:nvPr/>
        </p:nvSpPr>
        <p:spPr>
          <a:xfrm>
            <a:off x="3406619" y="1205624"/>
            <a:ext cx="19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M way merge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1FCEEDC-AF7E-4DF9-A0AC-02FE5866D887}"/>
              </a:ext>
            </a:extLst>
          </p:cNvPr>
          <p:cNvSpPr/>
          <p:nvPr/>
        </p:nvSpPr>
        <p:spPr>
          <a:xfrm flipH="1">
            <a:off x="4412974" y="1729409"/>
            <a:ext cx="1982848" cy="1202635"/>
          </a:xfrm>
          <a:custGeom>
            <a:avLst/>
            <a:gdLst>
              <a:gd name="connsiteX0" fmla="*/ 0 w 1282148"/>
              <a:gd name="connsiteY0" fmla="*/ 954157 h 954157"/>
              <a:gd name="connsiteX1" fmla="*/ 39757 w 1282148"/>
              <a:gd name="connsiteY1" fmla="*/ 874644 h 954157"/>
              <a:gd name="connsiteX2" fmla="*/ 89452 w 1282148"/>
              <a:gd name="connsiteY2" fmla="*/ 824948 h 954157"/>
              <a:gd name="connsiteX3" fmla="*/ 168965 w 1282148"/>
              <a:gd name="connsiteY3" fmla="*/ 715618 h 954157"/>
              <a:gd name="connsiteX4" fmla="*/ 218661 w 1282148"/>
              <a:gd name="connsiteY4" fmla="*/ 665922 h 954157"/>
              <a:gd name="connsiteX5" fmla="*/ 288235 w 1282148"/>
              <a:gd name="connsiteY5" fmla="*/ 586409 h 954157"/>
              <a:gd name="connsiteX6" fmla="*/ 318052 w 1282148"/>
              <a:gd name="connsiteY6" fmla="*/ 556591 h 954157"/>
              <a:gd name="connsiteX7" fmla="*/ 347870 w 1282148"/>
              <a:gd name="connsiteY7" fmla="*/ 536713 h 954157"/>
              <a:gd name="connsiteX8" fmla="*/ 407505 w 1282148"/>
              <a:gd name="connsiteY8" fmla="*/ 496957 h 954157"/>
              <a:gd name="connsiteX9" fmla="*/ 457200 w 1282148"/>
              <a:gd name="connsiteY9" fmla="*/ 457200 h 954157"/>
              <a:gd name="connsiteX10" fmla="*/ 477079 w 1282148"/>
              <a:gd name="connsiteY10" fmla="*/ 437322 h 954157"/>
              <a:gd name="connsiteX11" fmla="*/ 506896 w 1282148"/>
              <a:gd name="connsiteY11" fmla="*/ 427383 h 954157"/>
              <a:gd name="connsiteX12" fmla="*/ 576470 w 1282148"/>
              <a:gd name="connsiteY12" fmla="*/ 407504 h 954157"/>
              <a:gd name="connsiteX13" fmla="*/ 715618 w 1282148"/>
              <a:gd name="connsiteY13" fmla="*/ 357809 h 954157"/>
              <a:gd name="connsiteX14" fmla="*/ 775252 w 1282148"/>
              <a:gd name="connsiteY14" fmla="*/ 327991 h 954157"/>
              <a:gd name="connsiteX15" fmla="*/ 834887 w 1282148"/>
              <a:gd name="connsiteY15" fmla="*/ 308113 h 954157"/>
              <a:gd name="connsiteX16" fmla="*/ 904461 w 1282148"/>
              <a:gd name="connsiteY16" fmla="*/ 278296 h 954157"/>
              <a:gd name="connsiteX17" fmla="*/ 983974 w 1282148"/>
              <a:gd name="connsiteY17" fmla="*/ 238539 h 954157"/>
              <a:gd name="connsiteX18" fmla="*/ 1043609 w 1282148"/>
              <a:gd name="connsiteY18" fmla="*/ 198783 h 954157"/>
              <a:gd name="connsiteX19" fmla="*/ 1063487 w 1282148"/>
              <a:gd name="connsiteY19" fmla="*/ 178904 h 954157"/>
              <a:gd name="connsiteX20" fmla="*/ 1093305 w 1282148"/>
              <a:gd name="connsiteY20" fmla="*/ 168965 h 954157"/>
              <a:gd name="connsiteX21" fmla="*/ 1152939 w 1282148"/>
              <a:gd name="connsiteY21" fmla="*/ 119270 h 954157"/>
              <a:gd name="connsiteX22" fmla="*/ 1172818 w 1282148"/>
              <a:gd name="connsiteY22" fmla="*/ 99391 h 954157"/>
              <a:gd name="connsiteX23" fmla="*/ 1202635 w 1282148"/>
              <a:gd name="connsiteY23" fmla="*/ 79513 h 954157"/>
              <a:gd name="connsiteX24" fmla="*/ 1252331 w 1282148"/>
              <a:gd name="connsiteY24" fmla="*/ 29818 h 954157"/>
              <a:gd name="connsiteX25" fmla="*/ 1282148 w 1282148"/>
              <a:gd name="connsiteY25" fmla="*/ 0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2148" h="954157">
                <a:moveTo>
                  <a:pt x="0" y="954157"/>
                </a:moveTo>
                <a:cubicBezTo>
                  <a:pt x="12612" y="922628"/>
                  <a:pt x="17818" y="899717"/>
                  <a:pt x="39757" y="874644"/>
                </a:cubicBezTo>
                <a:cubicBezTo>
                  <a:pt x="55183" y="857014"/>
                  <a:pt x="76457" y="844440"/>
                  <a:pt x="89452" y="824948"/>
                </a:cubicBezTo>
                <a:cubicBezTo>
                  <a:pt x="111649" y="791655"/>
                  <a:pt x="146707" y="737876"/>
                  <a:pt x="168965" y="715618"/>
                </a:cubicBezTo>
                <a:cubicBezTo>
                  <a:pt x="185530" y="699053"/>
                  <a:pt x="205666" y="685415"/>
                  <a:pt x="218661" y="665922"/>
                </a:cubicBezTo>
                <a:cubicBezTo>
                  <a:pt x="251535" y="616610"/>
                  <a:pt x="230090" y="644554"/>
                  <a:pt x="288235" y="586409"/>
                </a:cubicBezTo>
                <a:cubicBezTo>
                  <a:pt x="298174" y="576470"/>
                  <a:pt x="306356" y="564388"/>
                  <a:pt x="318052" y="556591"/>
                </a:cubicBezTo>
                <a:cubicBezTo>
                  <a:pt x="327991" y="549965"/>
                  <a:pt x="338693" y="544360"/>
                  <a:pt x="347870" y="536713"/>
                </a:cubicBezTo>
                <a:cubicBezTo>
                  <a:pt x="397505" y="495351"/>
                  <a:pt x="355103" y="514424"/>
                  <a:pt x="407505" y="496957"/>
                </a:cubicBezTo>
                <a:cubicBezTo>
                  <a:pt x="455492" y="448967"/>
                  <a:pt x="394521" y="507342"/>
                  <a:pt x="457200" y="457200"/>
                </a:cubicBezTo>
                <a:cubicBezTo>
                  <a:pt x="464517" y="451346"/>
                  <a:pt x="469044" y="442143"/>
                  <a:pt x="477079" y="437322"/>
                </a:cubicBezTo>
                <a:cubicBezTo>
                  <a:pt x="486063" y="431932"/>
                  <a:pt x="496822" y="430261"/>
                  <a:pt x="506896" y="427383"/>
                </a:cubicBezTo>
                <a:cubicBezTo>
                  <a:pt x="517498" y="424354"/>
                  <a:pt x="563850" y="414515"/>
                  <a:pt x="576470" y="407504"/>
                </a:cubicBezTo>
                <a:cubicBezTo>
                  <a:pt x="679453" y="350291"/>
                  <a:pt x="588782" y="373663"/>
                  <a:pt x="715618" y="357809"/>
                </a:cubicBezTo>
                <a:cubicBezTo>
                  <a:pt x="824364" y="321560"/>
                  <a:pt x="659645" y="379373"/>
                  <a:pt x="775252" y="327991"/>
                </a:cubicBezTo>
                <a:cubicBezTo>
                  <a:pt x="794400" y="319481"/>
                  <a:pt x="816145" y="317484"/>
                  <a:pt x="834887" y="308113"/>
                </a:cubicBezTo>
                <a:cubicBezTo>
                  <a:pt x="884015" y="283550"/>
                  <a:pt x="860588" y="292920"/>
                  <a:pt x="904461" y="278296"/>
                </a:cubicBezTo>
                <a:cubicBezTo>
                  <a:pt x="1022843" y="189508"/>
                  <a:pt x="872324" y="294363"/>
                  <a:pt x="983974" y="238539"/>
                </a:cubicBezTo>
                <a:cubicBezTo>
                  <a:pt x="1005342" y="227855"/>
                  <a:pt x="1026716" y="215677"/>
                  <a:pt x="1043609" y="198783"/>
                </a:cubicBezTo>
                <a:cubicBezTo>
                  <a:pt x="1050235" y="192157"/>
                  <a:pt x="1055452" y="183725"/>
                  <a:pt x="1063487" y="178904"/>
                </a:cubicBezTo>
                <a:cubicBezTo>
                  <a:pt x="1072471" y="173514"/>
                  <a:pt x="1083366" y="172278"/>
                  <a:pt x="1093305" y="168965"/>
                </a:cubicBezTo>
                <a:cubicBezTo>
                  <a:pt x="1164135" y="98135"/>
                  <a:pt x="1083751" y="174621"/>
                  <a:pt x="1152939" y="119270"/>
                </a:cubicBezTo>
                <a:cubicBezTo>
                  <a:pt x="1160257" y="113416"/>
                  <a:pt x="1165500" y="105245"/>
                  <a:pt x="1172818" y="99391"/>
                </a:cubicBezTo>
                <a:cubicBezTo>
                  <a:pt x="1182146" y="91929"/>
                  <a:pt x="1193645" y="87379"/>
                  <a:pt x="1202635" y="79513"/>
                </a:cubicBezTo>
                <a:cubicBezTo>
                  <a:pt x="1220265" y="64087"/>
                  <a:pt x="1235766" y="46383"/>
                  <a:pt x="1252331" y="29818"/>
                </a:cubicBezTo>
                <a:lnTo>
                  <a:pt x="128214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6C2544-9973-4CD1-A1A4-7FEFCD4C9072}"/>
              </a:ext>
            </a:extLst>
          </p:cNvPr>
          <p:cNvSpPr txBox="1"/>
          <p:nvPr/>
        </p:nvSpPr>
        <p:spPr>
          <a:xfrm>
            <a:off x="3114247" y="5604012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DD014D-D617-4C27-8BCF-F741CCD3F43A}"/>
              </a:ext>
            </a:extLst>
          </p:cNvPr>
          <p:cNvSpPr txBox="1"/>
          <p:nvPr/>
        </p:nvSpPr>
        <p:spPr>
          <a:xfrm>
            <a:off x="7358255" y="3957431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E0D536-58E9-46BD-BEF7-0C4427CC4046}"/>
              </a:ext>
            </a:extLst>
          </p:cNvPr>
          <p:cNvSpPr txBox="1"/>
          <p:nvPr/>
        </p:nvSpPr>
        <p:spPr>
          <a:xfrm>
            <a:off x="4432835" y="5564004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BA0FB-6DF8-4691-88B8-3481815ACE17}"/>
              </a:ext>
            </a:extLst>
          </p:cNvPr>
          <p:cNvSpPr txBox="1"/>
          <p:nvPr/>
        </p:nvSpPr>
        <p:spPr>
          <a:xfrm>
            <a:off x="6230158" y="3916810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891C02-8E3A-4D43-ADCC-8ACC1BF84569}"/>
              </a:ext>
            </a:extLst>
          </p:cNvPr>
          <p:cNvSpPr txBox="1"/>
          <p:nvPr/>
        </p:nvSpPr>
        <p:spPr>
          <a:xfrm>
            <a:off x="5049067" y="3949075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F6C3C6-0348-4354-84BE-A84F6F8A1F2A}"/>
              </a:ext>
            </a:extLst>
          </p:cNvPr>
          <p:cNvSpPr txBox="1"/>
          <p:nvPr/>
        </p:nvSpPr>
        <p:spPr>
          <a:xfrm>
            <a:off x="3896097" y="3968234"/>
            <a:ext cx="4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22436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44D58-4370-44D8-A088-298904535923}"/>
              </a:ext>
            </a:extLst>
          </p:cNvPr>
          <p:cNvSpPr>
            <a:spLocks noGrp="1"/>
          </p:cNvSpPr>
          <p:nvPr/>
        </p:nvSpPr>
        <p:spPr bwMode="auto">
          <a:xfrm>
            <a:off x="528368" y="1497534"/>
            <a:ext cx="8087264" cy="41079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8" indent="-357188" algn="just"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Assumption: we can keep the dictionary in memory.</a:t>
            </a:r>
          </a:p>
          <a:p>
            <a:pPr marL="357188" indent="-357188" algn="just"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We need the dictionary (which grows dynamically) in order to implement a term to termID mapping.</a:t>
            </a:r>
          </a:p>
          <a:p>
            <a:pPr marL="357188" indent="-357188" algn="just"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Actually, we could work with </a:t>
            </a:r>
            <a:r>
              <a:rPr lang="en-US" sz="2800" b="0" i="1" dirty="0">
                <a:solidFill>
                  <a:srgbClr val="FF0000"/>
                </a:solidFill>
                <a:latin typeface="Candara" panose="020E0502030303020204" pitchFamily="34" charset="0"/>
                <a:ea typeface="ＭＳ Ｐゴシック" pitchFamily="-112" charset="-128"/>
              </a:rPr>
              <a:t>(term, docID)</a:t>
            </a: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  postings instead of </a:t>
            </a:r>
            <a:r>
              <a:rPr lang="en-US" sz="2800" b="0" i="1" dirty="0">
                <a:solidFill>
                  <a:srgbClr val="FF0000"/>
                </a:solidFill>
                <a:latin typeface="Candara" panose="020E0502030303020204" pitchFamily="34" charset="0"/>
                <a:ea typeface="ＭＳ Ｐゴシック" pitchFamily="-112" charset="-128"/>
              </a:rPr>
              <a:t>(termID, docID) </a:t>
            </a: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postings . . .</a:t>
            </a:r>
          </a:p>
          <a:p>
            <a:pPr marL="357188" indent="-357188" algn="just"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b="0" dirty="0">
                <a:latin typeface="Candara" panose="020E0502030303020204" pitchFamily="34" charset="0"/>
                <a:ea typeface="ＭＳ Ｐゴシック" pitchFamily="-112" charset="-128"/>
              </a:rPr>
              <a:t>. . . but then intermediate files become very large. (We would end up with a scalable, but very slow index construction method.)</a:t>
            </a:r>
          </a:p>
          <a:p>
            <a:pPr eaLnBrk="1" hangingPunct="1"/>
            <a:endParaRPr lang="en-US" dirty="0">
              <a:ea typeface="ＭＳ Ｐゴシック" pitchFamily="-112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9F2AF8-F26F-47B5-BBD1-D90D0FDE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73" y="85244"/>
            <a:ext cx="7518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-112" charset="-128"/>
              </a:rPr>
              <a:t>Problem with Sort-Based Algorithm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BD753-873E-4634-8C2E-A1F95DBBB2BA}"/>
              </a:ext>
            </a:extLst>
          </p:cNvPr>
          <p:cNvCxnSpPr>
            <a:cxnSpLocks/>
          </p:cNvCxnSpPr>
          <p:nvPr/>
        </p:nvCxnSpPr>
        <p:spPr>
          <a:xfrm flipV="1">
            <a:off x="1056736" y="847244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33B4-593A-44DB-A541-965167C82B1F}"/>
              </a:ext>
            </a:extLst>
          </p:cNvPr>
          <p:cNvCxnSpPr>
            <a:cxnSpLocks/>
          </p:cNvCxnSpPr>
          <p:nvPr/>
        </p:nvCxnSpPr>
        <p:spPr>
          <a:xfrm>
            <a:off x="78572" y="84724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1BD0D36-D645-4563-8139-3EB97C51E682}"/>
              </a:ext>
            </a:extLst>
          </p:cNvPr>
          <p:cNvSpPr/>
          <p:nvPr/>
        </p:nvSpPr>
        <p:spPr>
          <a:xfrm rot="495043">
            <a:off x="4912743" y="3385437"/>
            <a:ext cx="1728041" cy="717922"/>
          </a:xfrm>
          <a:custGeom>
            <a:avLst/>
            <a:gdLst>
              <a:gd name="connsiteX0" fmla="*/ 2276061 w 2276061"/>
              <a:gd name="connsiteY0" fmla="*/ 0 h 546652"/>
              <a:gd name="connsiteX1" fmla="*/ 1381539 w 2276061"/>
              <a:gd name="connsiteY1" fmla="*/ 9939 h 546652"/>
              <a:gd name="connsiteX2" fmla="*/ 1282148 w 2276061"/>
              <a:gd name="connsiteY2" fmla="*/ 39757 h 546652"/>
              <a:gd name="connsiteX3" fmla="*/ 1182756 w 2276061"/>
              <a:gd name="connsiteY3" fmla="*/ 69574 h 546652"/>
              <a:gd name="connsiteX4" fmla="*/ 1133061 w 2276061"/>
              <a:gd name="connsiteY4" fmla="*/ 89452 h 546652"/>
              <a:gd name="connsiteX5" fmla="*/ 1083365 w 2276061"/>
              <a:gd name="connsiteY5" fmla="*/ 99391 h 546652"/>
              <a:gd name="connsiteX6" fmla="*/ 1043608 w 2276061"/>
              <a:gd name="connsiteY6" fmla="*/ 109331 h 546652"/>
              <a:gd name="connsiteX7" fmla="*/ 974035 w 2276061"/>
              <a:gd name="connsiteY7" fmla="*/ 139148 h 546652"/>
              <a:gd name="connsiteX8" fmla="*/ 944217 w 2276061"/>
              <a:gd name="connsiteY8" fmla="*/ 149087 h 546652"/>
              <a:gd name="connsiteX9" fmla="*/ 854765 w 2276061"/>
              <a:gd name="connsiteY9" fmla="*/ 188844 h 546652"/>
              <a:gd name="connsiteX10" fmla="*/ 824948 w 2276061"/>
              <a:gd name="connsiteY10" fmla="*/ 198783 h 546652"/>
              <a:gd name="connsiteX11" fmla="*/ 795130 w 2276061"/>
              <a:gd name="connsiteY11" fmla="*/ 208722 h 546652"/>
              <a:gd name="connsiteX12" fmla="*/ 725556 w 2276061"/>
              <a:gd name="connsiteY12" fmla="*/ 248478 h 546652"/>
              <a:gd name="connsiteX13" fmla="*/ 695739 w 2276061"/>
              <a:gd name="connsiteY13" fmla="*/ 268357 h 546652"/>
              <a:gd name="connsiteX14" fmla="*/ 665921 w 2276061"/>
              <a:gd name="connsiteY14" fmla="*/ 278296 h 546652"/>
              <a:gd name="connsiteX15" fmla="*/ 636104 w 2276061"/>
              <a:gd name="connsiteY15" fmla="*/ 308113 h 546652"/>
              <a:gd name="connsiteX16" fmla="*/ 576469 w 2276061"/>
              <a:gd name="connsiteY16" fmla="*/ 327991 h 546652"/>
              <a:gd name="connsiteX17" fmla="*/ 526774 w 2276061"/>
              <a:gd name="connsiteY17" fmla="*/ 357809 h 546652"/>
              <a:gd name="connsiteX18" fmla="*/ 467139 w 2276061"/>
              <a:gd name="connsiteY18" fmla="*/ 387626 h 546652"/>
              <a:gd name="connsiteX19" fmla="*/ 437321 w 2276061"/>
              <a:gd name="connsiteY19" fmla="*/ 417444 h 546652"/>
              <a:gd name="connsiteX20" fmla="*/ 377687 w 2276061"/>
              <a:gd name="connsiteY20" fmla="*/ 437322 h 546652"/>
              <a:gd name="connsiteX21" fmla="*/ 308113 w 2276061"/>
              <a:gd name="connsiteY21" fmla="*/ 457200 h 546652"/>
              <a:gd name="connsiteX22" fmla="*/ 89452 w 2276061"/>
              <a:gd name="connsiteY22" fmla="*/ 467139 h 546652"/>
              <a:gd name="connsiteX23" fmla="*/ 59635 w 2276061"/>
              <a:gd name="connsiteY23" fmla="*/ 477078 h 546652"/>
              <a:gd name="connsiteX24" fmla="*/ 39756 w 2276061"/>
              <a:gd name="connsiteY24" fmla="*/ 496957 h 546652"/>
              <a:gd name="connsiteX25" fmla="*/ 9939 w 2276061"/>
              <a:gd name="connsiteY25" fmla="*/ 516835 h 546652"/>
              <a:gd name="connsiteX26" fmla="*/ 0 w 2276061"/>
              <a:gd name="connsiteY26" fmla="*/ 546652 h 5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6061" h="546652">
                <a:moveTo>
                  <a:pt x="2276061" y="0"/>
                </a:moveTo>
                <a:lnTo>
                  <a:pt x="1381539" y="9939"/>
                </a:lnTo>
                <a:cubicBezTo>
                  <a:pt x="1339631" y="10821"/>
                  <a:pt x="1320827" y="26864"/>
                  <a:pt x="1282148" y="39757"/>
                </a:cubicBezTo>
                <a:cubicBezTo>
                  <a:pt x="1194271" y="69050"/>
                  <a:pt x="1297980" y="23484"/>
                  <a:pt x="1182756" y="69574"/>
                </a:cubicBezTo>
                <a:cubicBezTo>
                  <a:pt x="1166191" y="76200"/>
                  <a:pt x="1150150" y="84325"/>
                  <a:pt x="1133061" y="89452"/>
                </a:cubicBezTo>
                <a:cubicBezTo>
                  <a:pt x="1116880" y="94306"/>
                  <a:pt x="1099856" y="95726"/>
                  <a:pt x="1083365" y="99391"/>
                </a:cubicBezTo>
                <a:cubicBezTo>
                  <a:pt x="1070030" y="102354"/>
                  <a:pt x="1056743" y="105578"/>
                  <a:pt x="1043608" y="109331"/>
                </a:cubicBezTo>
                <a:cubicBezTo>
                  <a:pt x="996986" y="122652"/>
                  <a:pt x="1027050" y="116428"/>
                  <a:pt x="974035" y="139148"/>
                </a:cubicBezTo>
                <a:cubicBezTo>
                  <a:pt x="964405" y="143275"/>
                  <a:pt x="954156" y="145774"/>
                  <a:pt x="944217" y="149087"/>
                </a:cubicBezTo>
                <a:cubicBezTo>
                  <a:pt x="896966" y="180588"/>
                  <a:pt x="925731" y="165188"/>
                  <a:pt x="854765" y="188844"/>
                </a:cubicBezTo>
                <a:lnTo>
                  <a:pt x="824948" y="198783"/>
                </a:lnTo>
                <a:lnTo>
                  <a:pt x="795130" y="208722"/>
                </a:lnTo>
                <a:cubicBezTo>
                  <a:pt x="738483" y="265369"/>
                  <a:pt x="795636" y="218443"/>
                  <a:pt x="725556" y="248478"/>
                </a:cubicBezTo>
                <a:cubicBezTo>
                  <a:pt x="714576" y="253184"/>
                  <a:pt x="706423" y="263015"/>
                  <a:pt x="695739" y="268357"/>
                </a:cubicBezTo>
                <a:cubicBezTo>
                  <a:pt x="686368" y="273042"/>
                  <a:pt x="675860" y="274983"/>
                  <a:pt x="665921" y="278296"/>
                </a:cubicBezTo>
                <a:cubicBezTo>
                  <a:pt x="655982" y="288235"/>
                  <a:pt x="648391" y="301287"/>
                  <a:pt x="636104" y="308113"/>
                </a:cubicBezTo>
                <a:cubicBezTo>
                  <a:pt x="617787" y="318289"/>
                  <a:pt x="576469" y="327991"/>
                  <a:pt x="576469" y="327991"/>
                </a:cubicBezTo>
                <a:cubicBezTo>
                  <a:pt x="526107" y="378356"/>
                  <a:pt x="591280" y="319106"/>
                  <a:pt x="526774" y="357809"/>
                </a:cubicBezTo>
                <a:cubicBezTo>
                  <a:pt x="463480" y="395785"/>
                  <a:pt x="565192" y="363113"/>
                  <a:pt x="467139" y="387626"/>
                </a:cubicBezTo>
                <a:cubicBezTo>
                  <a:pt x="457200" y="397565"/>
                  <a:pt x="449608" y="410618"/>
                  <a:pt x="437321" y="417444"/>
                </a:cubicBezTo>
                <a:cubicBezTo>
                  <a:pt x="419005" y="427620"/>
                  <a:pt x="397565" y="430696"/>
                  <a:pt x="377687" y="437322"/>
                </a:cubicBezTo>
                <a:cubicBezTo>
                  <a:pt x="360756" y="442966"/>
                  <a:pt x="324335" y="455952"/>
                  <a:pt x="308113" y="457200"/>
                </a:cubicBezTo>
                <a:cubicBezTo>
                  <a:pt x="235366" y="462796"/>
                  <a:pt x="162339" y="463826"/>
                  <a:pt x="89452" y="467139"/>
                </a:cubicBezTo>
                <a:cubicBezTo>
                  <a:pt x="79513" y="470452"/>
                  <a:pt x="68619" y="471688"/>
                  <a:pt x="59635" y="477078"/>
                </a:cubicBezTo>
                <a:cubicBezTo>
                  <a:pt x="51599" y="481899"/>
                  <a:pt x="47074" y="491103"/>
                  <a:pt x="39756" y="496957"/>
                </a:cubicBezTo>
                <a:cubicBezTo>
                  <a:pt x="30428" y="504419"/>
                  <a:pt x="19878" y="510209"/>
                  <a:pt x="9939" y="516835"/>
                </a:cubicBezTo>
                <a:lnTo>
                  <a:pt x="0" y="54665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475E12-BD46-4C35-8692-9BC602479875}"/>
              </a:ext>
            </a:extLst>
          </p:cNvPr>
          <p:cNvSpPr txBox="1"/>
          <p:nvPr/>
        </p:nvSpPr>
        <p:spPr>
          <a:xfrm>
            <a:off x="1475835" y="76284"/>
            <a:ext cx="6422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170FB1"/>
              </a:buClr>
              <a:buSzPct val="80000"/>
            </a:pPr>
            <a:r>
              <a:rPr lang="en-IN" sz="3600" dirty="0">
                <a:solidFill>
                  <a:srgbClr val="C00000"/>
                </a:solidFill>
                <a:latin typeface="Candara" panose="020E0502030303020204" pitchFamily="34" charset="0"/>
              </a:rPr>
              <a:t>Single Pass in-memory indexing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572B3-99A9-4DCA-BBFF-242036B7978E}"/>
              </a:ext>
            </a:extLst>
          </p:cNvPr>
          <p:cNvCxnSpPr>
            <a:cxnSpLocks/>
          </p:cNvCxnSpPr>
          <p:nvPr/>
        </p:nvCxnSpPr>
        <p:spPr>
          <a:xfrm flipV="1">
            <a:off x="1056736" y="709343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A079E-3858-4C48-8AA7-1C48752DA420}"/>
              </a:ext>
            </a:extLst>
          </p:cNvPr>
          <p:cNvCxnSpPr>
            <a:cxnSpLocks/>
          </p:cNvCxnSpPr>
          <p:nvPr/>
        </p:nvCxnSpPr>
        <p:spPr>
          <a:xfrm>
            <a:off x="86578" y="709343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056E2-8130-4535-8B5F-63239F00E67C}"/>
              </a:ext>
            </a:extLst>
          </p:cNvPr>
          <p:cNvSpPr txBox="1"/>
          <p:nvPr/>
        </p:nvSpPr>
        <p:spPr>
          <a:xfrm>
            <a:off x="547605" y="1220042"/>
            <a:ext cx="827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ndara" panose="020E0502030303020204" pitchFamily="34" charset="0"/>
              </a:rPr>
              <a:t>an algorithm that has even better scaling properties because it does not hold the vocabulary in memory.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01BCEE-07AC-480F-806F-3F1A9EB48273}"/>
              </a:ext>
            </a:extLst>
          </p:cNvPr>
          <p:cNvSpPr>
            <a:spLocks noGrp="1"/>
          </p:cNvSpPr>
          <p:nvPr/>
        </p:nvSpPr>
        <p:spPr bwMode="auto">
          <a:xfrm>
            <a:off x="621195" y="2395330"/>
            <a:ext cx="7901609" cy="379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i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Marlett" pitchFamily="2" charset="2"/>
              <a:buChar char="4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Marlett" pitchFamily="2" charset="2"/>
              <a:buChar char="i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Marlett" pitchFamily="2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b="0" dirty="0">
                <a:latin typeface="Candara" panose="020E0502030303020204" pitchFamily="34" charset="0"/>
                <a:ea typeface="ＭＳ Ｐゴシック" pitchFamily="-112" charset="-128"/>
              </a:rPr>
              <a:t>Key idea 1: Generate separate dictionaries for each block – no need to maintain term-</a:t>
            </a:r>
            <a:r>
              <a:rPr lang="en-US" b="0" dirty="0" err="1">
                <a:latin typeface="Candara" panose="020E0502030303020204" pitchFamily="34" charset="0"/>
                <a:ea typeface="ＭＳ Ｐゴシック" pitchFamily="-112" charset="-128"/>
              </a:rPr>
              <a:t>termID</a:t>
            </a:r>
            <a:r>
              <a:rPr lang="en-US" b="0" dirty="0">
                <a:latin typeface="Candara" panose="020E0502030303020204" pitchFamily="34" charset="0"/>
                <a:ea typeface="ＭＳ Ｐゴシック" pitchFamily="-112" charset="-128"/>
              </a:rPr>
              <a:t> mapping across blocks.</a:t>
            </a:r>
          </a:p>
          <a:p>
            <a:pPr eaLnBrk="1" hangingPunct="1"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b="0" dirty="0">
                <a:latin typeface="Candara" panose="020E0502030303020204" pitchFamily="34" charset="0"/>
                <a:ea typeface="ＭＳ Ｐゴシック" pitchFamily="-112" charset="-128"/>
              </a:rPr>
              <a:t>Key idea 2: Don’t sort. Accumulate postings in postings lists as they occur.</a:t>
            </a:r>
          </a:p>
          <a:p>
            <a:pPr eaLnBrk="1" hangingPunct="1"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b="0" dirty="0">
                <a:latin typeface="Candara" panose="020E0502030303020204" pitchFamily="34" charset="0"/>
                <a:ea typeface="ＭＳ Ｐゴシック" pitchFamily="-112" charset="-128"/>
              </a:rPr>
              <a:t>With these two ideas we can generate a complete inverted index for each block.</a:t>
            </a:r>
          </a:p>
          <a:p>
            <a:pPr eaLnBrk="1" hangingPunct="1">
              <a:buClr>
                <a:srgbClr val="0000CC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b="0" dirty="0">
                <a:latin typeface="Candara" panose="020E0502030303020204" pitchFamily="34" charset="0"/>
                <a:ea typeface="ＭＳ Ｐゴシック" pitchFamily="-112" charset="-128"/>
              </a:rPr>
              <a:t>These separate indexes can then be merged into one big index.</a:t>
            </a:r>
          </a:p>
        </p:txBody>
      </p:sp>
    </p:spTree>
    <p:extLst>
      <p:ext uri="{BB962C8B-B14F-4D97-AF65-F5344CB8AC3E}">
        <p14:creationId xmlns:p14="http://schemas.microsoft.com/office/powerpoint/2010/main" val="21094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76E1F6-F95F-4E9D-B3DC-AE05FAE6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1" y="1352435"/>
            <a:ext cx="7864095" cy="4823179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43815-FC21-496A-8317-D7DD0F01B301}"/>
              </a:ext>
            </a:extLst>
          </p:cNvPr>
          <p:cNvSpPr txBox="1"/>
          <p:nvPr/>
        </p:nvSpPr>
        <p:spPr>
          <a:xfrm>
            <a:off x="1575227" y="67646"/>
            <a:ext cx="6422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170FB1"/>
              </a:buClr>
              <a:buSzPct val="80000"/>
            </a:pPr>
            <a:r>
              <a:rPr lang="en-IN" sz="3600" dirty="0">
                <a:solidFill>
                  <a:srgbClr val="C00000"/>
                </a:solidFill>
                <a:latin typeface="Candara" panose="020E0502030303020204" pitchFamily="34" charset="0"/>
              </a:rPr>
              <a:t>Single Pass in-memory indexing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6A964D-72C6-4666-B2DA-1E23C121A9C9}"/>
              </a:ext>
            </a:extLst>
          </p:cNvPr>
          <p:cNvCxnSpPr>
            <a:cxnSpLocks/>
          </p:cNvCxnSpPr>
          <p:nvPr/>
        </p:nvCxnSpPr>
        <p:spPr>
          <a:xfrm flipV="1">
            <a:off x="1056736" y="713977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257D0-77BC-4584-8972-9782212A6332}"/>
              </a:ext>
            </a:extLst>
          </p:cNvPr>
          <p:cNvCxnSpPr>
            <a:cxnSpLocks/>
          </p:cNvCxnSpPr>
          <p:nvPr/>
        </p:nvCxnSpPr>
        <p:spPr>
          <a:xfrm>
            <a:off x="116234" y="713977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38D1A1-A1FC-4296-AD3E-3129EB7A21B6}"/>
              </a:ext>
            </a:extLst>
          </p:cNvPr>
          <p:cNvSpPr txBox="1"/>
          <p:nvPr/>
        </p:nvSpPr>
        <p:spPr>
          <a:xfrm>
            <a:off x="4582899" y="2838413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Next (</a:t>
            </a:r>
            <a:r>
              <a:rPr lang="en-IN" dirty="0" err="1">
                <a:solidFill>
                  <a:srgbClr val="FF0000"/>
                </a:solidFill>
              </a:rPr>
              <a:t>term,docid</a:t>
            </a:r>
            <a:r>
              <a:rPr lang="en-IN" dirty="0">
                <a:solidFill>
                  <a:srgbClr val="FF0000"/>
                </a:solidFill>
              </a:rPr>
              <a:t>) pair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A82E39-DBF1-4C81-BAA7-8C1103AC8004}"/>
              </a:ext>
            </a:extLst>
          </p:cNvPr>
          <p:cNvSpPr/>
          <p:nvPr/>
        </p:nvSpPr>
        <p:spPr>
          <a:xfrm>
            <a:off x="3970663" y="2748961"/>
            <a:ext cx="1202673" cy="178905"/>
          </a:xfrm>
          <a:custGeom>
            <a:avLst/>
            <a:gdLst>
              <a:gd name="connsiteX0" fmla="*/ 0 w 1202673"/>
              <a:gd name="connsiteY0" fmla="*/ 139148 h 178905"/>
              <a:gd name="connsiteX1" fmla="*/ 119270 w 1202673"/>
              <a:gd name="connsiteY1" fmla="*/ 109331 h 178905"/>
              <a:gd name="connsiteX2" fmla="*/ 208722 w 1202673"/>
              <a:gd name="connsiteY2" fmla="*/ 79513 h 178905"/>
              <a:gd name="connsiteX3" fmla="*/ 238539 w 1202673"/>
              <a:gd name="connsiteY3" fmla="*/ 69574 h 178905"/>
              <a:gd name="connsiteX4" fmla="*/ 357809 w 1202673"/>
              <a:gd name="connsiteY4" fmla="*/ 49696 h 178905"/>
              <a:gd name="connsiteX5" fmla="*/ 417444 w 1202673"/>
              <a:gd name="connsiteY5" fmla="*/ 29818 h 178905"/>
              <a:gd name="connsiteX6" fmla="*/ 606287 w 1202673"/>
              <a:gd name="connsiteY6" fmla="*/ 0 h 178905"/>
              <a:gd name="connsiteX7" fmla="*/ 954157 w 1202673"/>
              <a:gd name="connsiteY7" fmla="*/ 9939 h 178905"/>
              <a:gd name="connsiteX8" fmla="*/ 1013791 w 1202673"/>
              <a:gd name="connsiteY8" fmla="*/ 29818 h 178905"/>
              <a:gd name="connsiteX9" fmla="*/ 1033670 w 1202673"/>
              <a:gd name="connsiteY9" fmla="*/ 49696 h 178905"/>
              <a:gd name="connsiteX10" fmla="*/ 1113183 w 1202673"/>
              <a:gd name="connsiteY10" fmla="*/ 69574 h 178905"/>
              <a:gd name="connsiteX11" fmla="*/ 1133061 w 1202673"/>
              <a:gd name="connsiteY11" fmla="*/ 89453 h 178905"/>
              <a:gd name="connsiteX12" fmla="*/ 1152939 w 1202673"/>
              <a:gd name="connsiteY12" fmla="*/ 119270 h 178905"/>
              <a:gd name="connsiteX13" fmla="*/ 1182757 w 1202673"/>
              <a:gd name="connsiteY13" fmla="*/ 139148 h 178905"/>
              <a:gd name="connsiteX14" fmla="*/ 1202635 w 1202673"/>
              <a:gd name="connsiteY14" fmla="*/ 178905 h 17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02673" h="178905">
                <a:moveTo>
                  <a:pt x="0" y="139148"/>
                </a:moveTo>
                <a:cubicBezTo>
                  <a:pt x="105961" y="96764"/>
                  <a:pt x="-13285" y="139920"/>
                  <a:pt x="119270" y="109331"/>
                </a:cubicBezTo>
                <a:cubicBezTo>
                  <a:pt x="119288" y="109327"/>
                  <a:pt x="193805" y="84485"/>
                  <a:pt x="208722" y="79513"/>
                </a:cubicBezTo>
                <a:cubicBezTo>
                  <a:pt x="218661" y="76200"/>
                  <a:pt x="228205" y="71296"/>
                  <a:pt x="238539" y="69574"/>
                </a:cubicBezTo>
                <a:lnTo>
                  <a:pt x="357809" y="49696"/>
                </a:lnTo>
                <a:cubicBezTo>
                  <a:pt x="377687" y="43070"/>
                  <a:pt x="396897" y="33927"/>
                  <a:pt x="417444" y="29818"/>
                </a:cubicBezTo>
                <a:cubicBezTo>
                  <a:pt x="546253" y="4055"/>
                  <a:pt x="483255" y="13670"/>
                  <a:pt x="606287" y="0"/>
                </a:cubicBezTo>
                <a:cubicBezTo>
                  <a:pt x="722244" y="3313"/>
                  <a:pt x="838462" y="1473"/>
                  <a:pt x="954157" y="9939"/>
                </a:cubicBezTo>
                <a:cubicBezTo>
                  <a:pt x="975054" y="11468"/>
                  <a:pt x="1013791" y="29818"/>
                  <a:pt x="1013791" y="29818"/>
                </a:cubicBezTo>
                <a:cubicBezTo>
                  <a:pt x="1020417" y="36444"/>
                  <a:pt x="1024969" y="46216"/>
                  <a:pt x="1033670" y="49696"/>
                </a:cubicBezTo>
                <a:cubicBezTo>
                  <a:pt x="1059036" y="59842"/>
                  <a:pt x="1113183" y="69574"/>
                  <a:pt x="1113183" y="69574"/>
                </a:cubicBezTo>
                <a:cubicBezTo>
                  <a:pt x="1119809" y="76200"/>
                  <a:pt x="1127207" y="82136"/>
                  <a:pt x="1133061" y="89453"/>
                </a:cubicBezTo>
                <a:cubicBezTo>
                  <a:pt x="1140523" y="98781"/>
                  <a:pt x="1144492" y="110824"/>
                  <a:pt x="1152939" y="119270"/>
                </a:cubicBezTo>
                <a:cubicBezTo>
                  <a:pt x="1161386" y="127717"/>
                  <a:pt x="1172818" y="132522"/>
                  <a:pt x="1182757" y="139148"/>
                </a:cubicBezTo>
                <a:cubicBezTo>
                  <a:pt x="1204473" y="171723"/>
                  <a:pt x="1202635" y="157021"/>
                  <a:pt x="1202635" y="17890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8274EF5-621F-464B-8AB1-F40F201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6" y="521805"/>
            <a:ext cx="8014547" cy="6013173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43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4BFBDC-2588-43BA-8685-A30A8888B090}"/>
              </a:ext>
            </a:extLst>
          </p:cNvPr>
          <p:cNvSpPr txBox="1">
            <a:spLocks/>
          </p:cNvSpPr>
          <p:nvPr/>
        </p:nvSpPr>
        <p:spPr>
          <a:xfrm>
            <a:off x="2538921" y="13318"/>
            <a:ext cx="3723258" cy="671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Indexing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24606-E8D3-4F19-86F4-305CE2D5E1D7}"/>
              </a:ext>
            </a:extLst>
          </p:cNvPr>
          <p:cNvSpPr txBox="1"/>
          <p:nvPr/>
        </p:nvSpPr>
        <p:spPr>
          <a:xfrm>
            <a:off x="1536700" y="4782582"/>
            <a:ext cx="41338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Dynamic indexing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7B2BB-F34D-4889-A2B3-D32232566D13}"/>
              </a:ext>
            </a:extLst>
          </p:cNvPr>
          <p:cNvSpPr txBox="1"/>
          <p:nvPr/>
        </p:nvSpPr>
        <p:spPr>
          <a:xfrm>
            <a:off x="1536700" y="1317803"/>
            <a:ext cx="457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Basic Sort-based indexing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D89F8-9821-4B7B-A6A4-1882BFE50391}"/>
              </a:ext>
            </a:extLst>
          </p:cNvPr>
          <p:cNvSpPr txBox="1"/>
          <p:nvPr/>
        </p:nvSpPr>
        <p:spPr>
          <a:xfrm>
            <a:off x="1536700" y="2201223"/>
            <a:ext cx="5334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Blocked Sort-based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1825C-93EE-48BC-B7BF-6F78DD3FF357}"/>
              </a:ext>
            </a:extLst>
          </p:cNvPr>
          <p:cNvSpPr txBox="1"/>
          <p:nvPr/>
        </p:nvSpPr>
        <p:spPr>
          <a:xfrm>
            <a:off x="1536700" y="3084643"/>
            <a:ext cx="57277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Single-pass in-memory indexing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A4773-66E4-4835-B1F0-E26F4B817BF7}"/>
              </a:ext>
            </a:extLst>
          </p:cNvPr>
          <p:cNvSpPr txBox="1"/>
          <p:nvPr/>
        </p:nvSpPr>
        <p:spPr>
          <a:xfrm>
            <a:off x="1536700" y="3931767"/>
            <a:ext cx="39624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Distributed indexing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EA5CDC-587B-402D-9C6A-70082EB2CEE1}"/>
              </a:ext>
            </a:extLst>
          </p:cNvPr>
          <p:cNvCxnSpPr>
            <a:cxnSpLocks/>
          </p:cNvCxnSpPr>
          <p:nvPr/>
        </p:nvCxnSpPr>
        <p:spPr>
          <a:xfrm flipV="1">
            <a:off x="1056736" y="684962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FDA6BF-CB71-4F56-B9BB-2FB150EFD32D}"/>
              </a:ext>
            </a:extLst>
          </p:cNvPr>
          <p:cNvCxnSpPr>
            <a:cxnSpLocks/>
          </p:cNvCxnSpPr>
          <p:nvPr/>
        </p:nvCxnSpPr>
        <p:spPr>
          <a:xfrm>
            <a:off x="127327" y="67355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F5170C-B1D1-433F-92ED-C734DD4D2ABA}"/>
              </a:ext>
            </a:extLst>
          </p:cNvPr>
          <p:cNvSpPr txBox="1">
            <a:spLocks/>
          </p:cNvSpPr>
          <p:nvPr/>
        </p:nvSpPr>
        <p:spPr>
          <a:xfrm>
            <a:off x="1642844" y="2654376"/>
            <a:ext cx="5858312" cy="94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00000"/>
                </a:solidFill>
                <a:latin typeface="Candara" panose="020E0502030303020204" pitchFamily="34" charset="0"/>
              </a:rPr>
              <a:t>Distributed Indexing</a:t>
            </a:r>
            <a:endParaRPr lang="en-IN" sz="48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03AE9-930F-4C20-8D05-F1C39899D664}"/>
              </a:ext>
            </a:extLst>
          </p:cNvPr>
          <p:cNvSpPr txBox="1"/>
          <p:nvPr/>
        </p:nvSpPr>
        <p:spPr>
          <a:xfrm>
            <a:off x="594695" y="1798120"/>
            <a:ext cx="7826065" cy="401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spcBef>
                <a:spcPts val="600"/>
              </a:spcBef>
              <a:spcAft>
                <a:spcPts val="600"/>
              </a:spcAft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Access to data in memory is </a:t>
            </a:r>
            <a:r>
              <a:rPr lang="en-US" altLang="en-US" sz="2400" b="1" i="1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much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faster than access to data on disk.</a:t>
            </a:r>
          </a:p>
          <a:p>
            <a:pPr marL="342891" indent="-342891">
              <a:spcBef>
                <a:spcPts val="600"/>
              </a:spcBef>
              <a:spcAft>
                <a:spcPts val="600"/>
              </a:spcAft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Disk seeks: No data is transferred from disk while the disk head is being positioned.</a:t>
            </a:r>
          </a:p>
          <a:p>
            <a:pPr marL="342891" indent="-342891">
              <a:spcBef>
                <a:spcPts val="600"/>
              </a:spcBef>
              <a:spcAft>
                <a:spcPts val="600"/>
              </a:spcAft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Therefore: Transferring one large chunk of data from disk to memory is faster than transferring many small chunks.</a:t>
            </a:r>
          </a:p>
          <a:p>
            <a:pPr marL="342891" indent="-342891">
              <a:spcBef>
                <a:spcPts val="600"/>
              </a:spcBef>
              <a:spcAft>
                <a:spcPts val="600"/>
              </a:spcAft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Disk I/O is block-based: Reading and writing of entire blocks (as opposed to smaller chunks).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4B015-B26A-45D4-9971-A07838AE6E36}"/>
              </a:ext>
            </a:extLst>
          </p:cNvPr>
          <p:cNvSpPr txBox="1"/>
          <p:nvPr/>
        </p:nvSpPr>
        <p:spPr>
          <a:xfrm>
            <a:off x="2807804" y="227830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Hardware basics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CE675E-980F-484B-8C00-1C98D9F8D5A8}"/>
              </a:ext>
            </a:extLst>
          </p:cNvPr>
          <p:cNvCxnSpPr>
            <a:cxnSpLocks/>
          </p:cNvCxnSpPr>
          <p:nvPr/>
        </p:nvCxnSpPr>
        <p:spPr>
          <a:xfrm>
            <a:off x="1138426" y="964899"/>
            <a:ext cx="7826065" cy="0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482473-55AA-4348-B5DE-FB694E0D116E}"/>
              </a:ext>
            </a:extLst>
          </p:cNvPr>
          <p:cNvCxnSpPr>
            <a:cxnSpLocks/>
          </p:cNvCxnSpPr>
          <p:nvPr/>
        </p:nvCxnSpPr>
        <p:spPr>
          <a:xfrm>
            <a:off x="125396" y="964807"/>
            <a:ext cx="938599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32D3-73A4-4E18-B2AA-F37C35F7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08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Data fits into memory, hard disk of a single machine</a:t>
            </a:r>
          </a:p>
          <a:p>
            <a:r>
              <a:rPr lang="en-US" sz="3000" dirty="0">
                <a:latin typeface="Candara" panose="020E0502030303020204" pitchFamily="34" charset="0"/>
              </a:rPr>
              <a:t>Data does not fit in to hard disk of a single machine -Web scale indexing</a:t>
            </a:r>
          </a:p>
          <a:p>
            <a:r>
              <a:rPr lang="en-US" sz="3000" dirty="0">
                <a:latin typeface="Candara" panose="020E0502030303020204" pitchFamily="34" charset="0"/>
              </a:rPr>
              <a:t>Work with computer cluster - cluster of nodes</a:t>
            </a:r>
          </a:p>
          <a:p>
            <a:r>
              <a:rPr lang="en-IN" sz="3000" dirty="0">
                <a:latin typeface="Candara" panose="020E0502030303020204" pitchFamily="34" charset="0"/>
              </a:rPr>
              <a:t>A machine can fail or slowdown – fault tolerance</a:t>
            </a:r>
          </a:p>
          <a:p>
            <a:r>
              <a:rPr lang="en-IN" sz="3000" dirty="0">
                <a:latin typeface="Candara" panose="020E0502030303020204" pitchFamily="34" charset="0"/>
              </a:rPr>
              <a:t>Distributed computing – computing task is distributed across multiple machines</a:t>
            </a:r>
          </a:p>
          <a:p>
            <a:r>
              <a:rPr lang="en-IN" sz="3000" dirty="0">
                <a:latin typeface="Candara" panose="020E0502030303020204" pitchFamily="34" charset="0"/>
              </a:rPr>
              <a:t>Multiple data centres (data centre with multiple machines)- massive data centres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DD27EA-7FF9-4CB8-AEFB-7CCCB0F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13122"/>
            <a:ext cx="4114800" cy="610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Distributed indexing</a:t>
            </a:r>
            <a:endParaRPr lang="en-IN" sz="32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A997E-9406-4014-B9A1-E117E82167DC}"/>
              </a:ext>
            </a:extLst>
          </p:cNvPr>
          <p:cNvCxnSpPr>
            <a:cxnSpLocks/>
          </p:cNvCxnSpPr>
          <p:nvPr/>
        </p:nvCxnSpPr>
        <p:spPr>
          <a:xfrm flipV="1">
            <a:off x="1056736" y="723555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F497C-36A9-4F55-A27D-0FCA1593FB91}"/>
              </a:ext>
            </a:extLst>
          </p:cNvPr>
          <p:cNvCxnSpPr>
            <a:cxnSpLocks/>
          </p:cNvCxnSpPr>
          <p:nvPr/>
        </p:nvCxnSpPr>
        <p:spPr>
          <a:xfrm>
            <a:off x="157144" y="723555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11A6-357B-43D1-A25E-8A226C06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131" y="40466"/>
            <a:ext cx="3744416" cy="54996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Types of partitions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C0A1-69E4-476B-899E-CC419065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34" y="1336720"/>
            <a:ext cx="5960013" cy="1208120"/>
          </a:xfrm>
        </p:spPr>
        <p:txBody>
          <a:bodyPr>
            <a:normAutofit fontScale="32500" lnSpcReduction="20000"/>
          </a:bodyPr>
          <a:lstStyle/>
          <a:p>
            <a:pPr marL="628650" indent="-360363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0" dirty="0">
                <a:latin typeface="Candara" panose="020E0502030303020204" pitchFamily="34" charset="0"/>
              </a:rPr>
              <a:t>Term partition indexing</a:t>
            </a:r>
          </a:p>
          <a:p>
            <a:pPr marL="628650" indent="-360363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0" dirty="0">
                <a:latin typeface="Candara" panose="020E0502030303020204" pitchFamily="34" charset="0"/>
              </a:rPr>
              <a:t>Document partitioning indexing</a:t>
            </a:r>
          </a:p>
          <a:p>
            <a:pPr marL="628650" indent="-360363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0" dirty="0">
                <a:latin typeface="Candara" panose="020E0502030303020204" pitchFamily="34" charset="0"/>
              </a:rPr>
              <a:t>How to choose - Load balancing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65337F5-E4F6-4D09-A80A-4774979A5162}"/>
              </a:ext>
            </a:extLst>
          </p:cNvPr>
          <p:cNvSpPr/>
          <p:nvPr/>
        </p:nvSpPr>
        <p:spPr>
          <a:xfrm>
            <a:off x="958777" y="4101305"/>
            <a:ext cx="1728192" cy="122413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Term1, Term2, .. Term5 </a:t>
            </a:r>
            <a:endParaRPr lang="en-IN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3769D6B-6567-4413-9AB2-F57361DBD3A5}"/>
              </a:ext>
            </a:extLst>
          </p:cNvPr>
          <p:cNvSpPr/>
          <p:nvPr/>
        </p:nvSpPr>
        <p:spPr>
          <a:xfrm>
            <a:off x="2971147" y="4131634"/>
            <a:ext cx="1728192" cy="122413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Term6, Term7 .. Term10 </a:t>
            </a:r>
            <a:endParaRPr lang="en-IN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CA2DF8B-4D64-457D-8958-FBF185948432}"/>
              </a:ext>
            </a:extLst>
          </p:cNvPr>
          <p:cNvSpPr/>
          <p:nvPr/>
        </p:nvSpPr>
        <p:spPr>
          <a:xfrm>
            <a:off x="5796136" y="4131634"/>
            <a:ext cx="1728192" cy="122413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Term96, Term97 .. Term100</a:t>
            </a:r>
            <a:endParaRPr lang="en-IN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270C937-4EDD-4771-827F-EDA77B891D3E}"/>
              </a:ext>
            </a:extLst>
          </p:cNvPr>
          <p:cNvSpPr/>
          <p:nvPr/>
        </p:nvSpPr>
        <p:spPr>
          <a:xfrm>
            <a:off x="952863" y="5445224"/>
            <a:ext cx="1728192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Doc1, Doc2, .. Doc5 </a:t>
            </a:r>
            <a:endParaRPr lang="en-IN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E2D1B40-7BC1-4BAA-B9FC-7EB4A5F7D757}"/>
              </a:ext>
            </a:extLst>
          </p:cNvPr>
          <p:cNvSpPr/>
          <p:nvPr/>
        </p:nvSpPr>
        <p:spPr>
          <a:xfrm>
            <a:off x="2971147" y="5445224"/>
            <a:ext cx="1728192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Doc6, Doc7, .. Doc10 </a:t>
            </a:r>
            <a:endParaRPr lang="en-IN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1E9BDFD-1F1E-4F07-BC00-3ABEC7E5EDA9}"/>
              </a:ext>
            </a:extLst>
          </p:cNvPr>
          <p:cNvSpPr/>
          <p:nvPr/>
        </p:nvSpPr>
        <p:spPr>
          <a:xfrm>
            <a:off x="5796136" y="5453445"/>
            <a:ext cx="1728192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Doc96, Doc97, .. Doc100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5F259-D6DF-4EAE-ABE0-E560A91C53C8}"/>
              </a:ext>
            </a:extLst>
          </p:cNvPr>
          <p:cNvSpPr txBox="1"/>
          <p:nvPr/>
        </p:nvSpPr>
        <p:spPr>
          <a:xfrm>
            <a:off x="1082180" y="3071917"/>
            <a:ext cx="6442147" cy="646331"/>
          </a:xfrm>
          <a:prstGeom prst="rect">
            <a:avLst/>
          </a:prstGeom>
          <a:noFill/>
          <a:ln w="2222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solidFill>
                  <a:prstClr val="black"/>
                </a:solidFill>
              </a:rPr>
              <a:t>Term-based index partitioning  - distributed global indexing</a:t>
            </a:r>
          </a:p>
          <a:p>
            <a:pPr lvl="0" algn="ctr"/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sz="1800" dirty="0">
                <a:solidFill>
                  <a:prstClr val="black"/>
                </a:solidFill>
              </a:rPr>
              <a:t>ocument-based partitioning  -  distributed local indexing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A96940-C291-426B-9731-EC87D9EC9CB6}"/>
              </a:ext>
            </a:extLst>
          </p:cNvPr>
          <p:cNvCxnSpPr>
            <a:cxnSpLocks/>
          </p:cNvCxnSpPr>
          <p:nvPr/>
        </p:nvCxnSpPr>
        <p:spPr>
          <a:xfrm flipV="1">
            <a:off x="1056736" y="668271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041541-FCF6-413B-B52E-344E2E0D00D9}"/>
              </a:ext>
            </a:extLst>
          </p:cNvPr>
          <p:cNvCxnSpPr>
            <a:cxnSpLocks/>
          </p:cNvCxnSpPr>
          <p:nvPr/>
        </p:nvCxnSpPr>
        <p:spPr>
          <a:xfrm>
            <a:off x="53271" y="668271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BA9-F4EB-4881-A47B-2A67F44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2" y="103384"/>
            <a:ext cx="4253948" cy="6314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Distributed indexing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18CA-DB69-4259-A5DF-C8FE84E5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41" y="1822084"/>
            <a:ext cx="8229600" cy="34089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andara" panose="020E0502030303020204" pitchFamily="34" charset="0"/>
              </a:rPr>
              <a:t>Cluster has one master and multiple worker machines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andara" panose="020E0502030303020204" pitchFamily="34" charset="0"/>
              </a:rPr>
              <a:t>Breaking up indexing into sets of (parallel) tasks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andara" panose="020E0502030303020204" pitchFamily="34" charset="0"/>
              </a:rPr>
              <a:t>Master machine schedules the task to worker machines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andara" panose="020E0502030303020204" pitchFamily="34" charset="0"/>
              </a:rPr>
              <a:t>Divides the input document collection into splits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97A89F-505F-4796-B60D-3F7B42E4EC35}"/>
              </a:ext>
            </a:extLst>
          </p:cNvPr>
          <p:cNvCxnSpPr>
            <a:cxnSpLocks/>
          </p:cNvCxnSpPr>
          <p:nvPr/>
        </p:nvCxnSpPr>
        <p:spPr>
          <a:xfrm flipV="1">
            <a:off x="1056736" y="734653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52176-D3A2-4669-AE7B-8DAC53982E98}"/>
              </a:ext>
            </a:extLst>
          </p:cNvPr>
          <p:cNvCxnSpPr>
            <a:cxnSpLocks/>
          </p:cNvCxnSpPr>
          <p:nvPr/>
        </p:nvCxnSpPr>
        <p:spPr>
          <a:xfrm>
            <a:off x="81610" y="723245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58" y="233917"/>
            <a:ext cx="8894719" cy="6451228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EF8A68-C82A-4C7A-ADAD-F12132B2651F}"/>
              </a:ext>
            </a:extLst>
          </p:cNvPr>
          <p:cNvSpPr txBox="1"/>
          <p:nvPr/>
        </p:nvSpPr>
        <p:spPr>
          <a:xfrm>
            <a:off x="4099068" y="116453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Term,docID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57CBB-0995-4DA3-A0F1-65146E584F6B}"/>
              </a:ext>
            </a:extLst>
          </p:cNvPr>
          <p:cNvSpPr txBox="1"/>
          <p:nvPr/>
        </p:nvSpPr>
        <p:spPr>
          <a:xfrm>
            <a:off x="4932040" y="1349205"/>
            <a:ext cx="18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 partitions, j=3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2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69" y="97327"/>
            <a:ext cx="7886700" cy="59960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Schema for index construction -  MapReduce</a:t>
            </a:r>
            <a:endParaRPr lang="en-US" sz="32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07" y="1331005"/>
            <a:ext cx="8087264" cy="4943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CC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Schema of map and reduce functions</a:t>
            </a:r>
          </a:p>
          <a:p>
            <a:pPr marL="0" indent="0">
              <a:buNone/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map: input → list(k, v)  </a:t>
            </a:r>
          </a:p>
          <a:p>
            <a:pPr marL="0" indent="0">
              <a:buNone/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reduce: (k, list(v)) → output</a:t>
            </a:r>
          </a:p>
          <a:p>
            <a:pPr marL="0" indent="0">
              <a:buNone/>
            </a:pPr>
            <a:endParaRPr lang="en-US" altLang="en-US" sz="280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00CC"/>
              </a:solidFill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00CC"/>
              </a:solidFill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CC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Instantiation of the schema for index construction</a:t>
            </a:r>
          </a:p>
          <a:p>
            <a:pPr marL="0" indent="0">
              <a:buNone/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map: collection → list(termID, docID)</a:t>
            </a:r>
          </a:p>
          <a:p>
            <a:pPr marL="1435100" indent="-1435100">
              <a:buNone/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reduce: (&lt;termID1, list(docID)&gt;, </a:t>
            </a:r>
          </a:p>
          <a:p>
            <a:pPr marL="1435100" indent="-1435100">
              <a:buNone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                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&lt;termID2, list(docID)&gt;, </a:t>
            </a:r>
          </a:p>
          <a:p>
            <a:pPr marL="1435100" indent="-1435100">
              <a:buNone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                  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…)                  </a:t>
            </a:r>
          </a:p>
          <a:p>
            <a:pPr marL="1435100" indent="-1435100">
              <a:buNone/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                </a:t>
            </a:r>
            <a:r>
              <a:rPr lang="en-US" altLang="en-US" sz="2800" dirty="0">
                <a:solidFill>
                  <a:srgbClr val="0227C2"/>
                </a:solidFill>
                <a:latin typeface="Candara" panose="020E0502030303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(postings list1, postings list2, …)</a:t>
            </a:r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6B5ACE-28B9-405E-B735-4697EEA6BB3F}"/>
              </a:ext>
            </a:extLst>
          </p:cNvPr>
          <p:cNvCxnSpPr>
            <a:cxnSpLocks/>
          </p:cNvCxnSpPr>
          <p:nvPr/>
        </p:nvCxnSpPr>
        <p:spPr>
          <a:xfrm flipV="1">
            <a:off x="1056736" y="653846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0C681-9FCB-4BCC-8935-8C4B584D88B1}"/>
              </a:ext>
            </a:extLst>
          </p:cNvPr>
          <p:cNvCxnSpPr>
            <a:cxnSpLocks/>
          </p:cNvCxnSpPr>
          <p:nvPr/>
        </p:nvCxnSpPr>
        <p:spPr>
          <a:xfrm>
            <a:off x="104111" y="65384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9E9BF2-5EC0-4575-B23C-0B34C9E78C9C}"/>
              </a:ext>
            </a:extLst>
          </p:cNvPr>
          <p:cNvSpPr txBox="1"/>
          <p:nvPr/>
        </p:nvSpPr>
        <p:spPr>
          <a:xfrm flipH="1">
            <a:off x="1178210" y="2598491"/>
            <a:ext cx="769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reduce will take keys of each partition, and combines the values of each particular key and aggregates  (sort/sum/count …. </a:t>
            </a:r>
            <a:r>
              <a:rPr lang="en-US" sz="2000" dirty="0" err="1"/>
              <a:t>etc</a:t>
            </a:r>
            <a:r>
              <a:rPr lang="en-US" sz="2000" dirty="0"/>
              <a:t>)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E9A74-3C01-4D51-9103-97E18D1E520F}"/>
              </a:ext>
            </a:extLst>
          </p:cNvPr>
          <p:cNvSpPr txBox="1"/>
          <p:nvPr/>
        </p:nvSpPr>
        <p:spPr>
          <a:xfrm flipH="1">
            <a:off x="4743719" y="1680171"/>
            <a:ext cx="288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: term ; Value : </a:t>
            </a:r>
            <a:r>
              <a:rPr lang="en-US" sz="2000" dirty="0" err="1"/>
              <a:t>DocID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69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193" y="65962"/>
            <a:ext cx="2987118" cy="700101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MapReduce</a:t>
            </a:r>
            <a:endParaRPr lang="en-US" sz="40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441" y="1174237"/>
            <a:ext cx="7104718" cy="45095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Aft>
                <a:spcPts val="1200"/>
              </a:spcAft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The index construction algorithm - </a:t>
            </a:r>
            <a:r>
              <a:rPr lang="en-US" altLang="en-US" sz="2800" i="1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MapReduce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>
              <a:lnSpc>
                <a:spcPct val="160000"/>
              </a:lnSpc>
              <a:spcAft>
                <a:spcPts val="1200"/>
              </a:spcAft>
            </a:pPr>
            <a:r>
              <a:rPr lang="en-US" altLang="en-US" sz="28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MapReduce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(Dean and </a:t>
            </a:r>
            <a:r>
              <a:rPr lang="en-US" altLang="en-US" sz="28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Ghemawat</a:t>
            </a: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2004) is a robust and conceptually simple framework for distributed computing …</a:t>
            </a:r>
          </a:p>
          <a:p>
            <a:pPr algn="just">
              <a:lnSpc>
                <a:spcPct val="160000"/>
              </a:lnSpc>
              <a:spcAft>
                <a:spcPts val="1200"/>
              </a:spcAft>
            </a:pPr>
            <a:r>
              <a:rPr lang="en-US" altLang="en-US" sz="2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They describe the Google indexing system (ca. 2002) as consisting of a number of phases, each implemented in MapReduce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BB204-6AEB-4F54-A366-E6D74F63FA4A}"/>
              </a:ext>
            </a:extLst>
          </p:cNvPr>
          <p:cNvCxnSpPr>
            <a:cxnSpLocks/>
          </p:cNvCxnSpPr>
          <p:nvPr/>
        </p:nvCxnSpPr>
        <p:spPr>
          <a:xfrm flipV="1">
            <a:off x="1044036" y="8334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6DA888-D737-4DD2-B603-9BE28BB4D4DE}"/>
              </a:ext>
            </a:extLst>
          </p:cNvPr>
          <p:cNvCxnSpPr>
            <a:cxnSpLocks/>
          </p:cNvCxnSpPr>
          <p:nvPr/>
        </p:nvCxnSpPr>
        <p:spPr>
          <a:xfrm>
            <a:off x="61731" y="833418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759" y="33595"/>
            <a:ext cx="4649789" cy="5412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Example for </a:t>
            </a:r>
            <a:r>
              <a:rPr lang="en-US" sz="3600" dirty="0" err="1">
                <a:solidFill>
                  <a:srgbClr val="C00000"/>
                </a:solidFill>
                <a:latin typeface="Candara" panose="020E0502030303020204" pitchFamily="34" charset="0"/>
              </a:rPr>
              <a:t>MapReduce</a:t>
            </a:r>
            <a:endParaRPr lang="en-US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294" y="1464899"/>
            <a:ext cx="7852620" cy="437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Map</a:t>
            </a:r>
            <a:endParaRPr lang="en-US" altLang="en-US" sz="28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d1 : C came, C </a:t>
            </a:r>
            <a:r>
              <a:rPr lang="en-US" altLang="en-US" dirty="0" err="1">
                <a:ea typeface="ＭＳ Ｐゴシック" panose="020B0600070205080204" pitchFamily="34" charset="-128"/>
              </a:rPr>
              <a:t>c’ed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d2 : C died. →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&lt;C,d1&gt;, &lt;came,d1&gt;, &lt;C,d1&gt;, &lt;</a:t>
            </a:r>
            <a:r>
              <a:rPr lang="en-US" altLang="en-US" dirty="0" err="1">
                <a:ea typeface="ＭＳ Ｐゴシック" panose="020B0600070205080204" pitchFamily="34" charset="-128"/>
              </a:rPr>
              <a:t>c’ed</a:t>
            </a:r>
            <a:r>
              <a:rPr lang="en-US" altLang="en-US" dirty="0">
                <a:ea typeface="ＭＳ Ｐゴシック" panose="020B0600070205080204" pitchFamily="34" charset="-128"/>
              </a:rPr>
              <a:t>, d1&gt;, &lt;C, d2&gt;, &lt;died,d2&gt;</a:t>
            </a:r>
          </a:p>
          <a:p>
            <a:pPr marL="0" indent="0">
              <a:buNone/>
            </a:pPr>
            <a:endParaRPr lang="en-US" altLang="en-US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Reduce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(&lt;C,(d1,d1,d2)&gt;, &lt;died,(d2)&gt;, &lt;came,(d1)&gt;, &lt;</a:t>
            </a:r>
            <a:r>
              <a:rPr lang="en-US" altLang="en-US" dirty="0" err="1">
                <a:ea typeface="ＭＳ Ｐゴシック" panose="020B0600070205080204" pitchFamily="34" charset="-128"/>
              </a:rPr>
              <a:t>c’ed</a:t>
            </a:r>
            <a:r>
              <a:rPr lang="en-US" altLang="en-US" dirty="0">
                <a:ea typeface="ＭＳ Ｐゴシック" panose="020B0600070205080204" pitchFamily="34" charset="-128"/>
              </a:rPr>
              <a:t>,(d1)&gt;) 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→  (&lt;C,(d1:2,d2:1)&gt;, &lt;died,(d2:1)&gt;, &lt;came,(d1:1)&gt;, &lt;</a:t>
            </a:r>
            <a:r>
              <a:rPr lang="en-US" altLang="en-US" dirty="0" err="1">
                <a:ea typeface="ＭＳ Ｐゴシック" panose="020B0600070205080204" pitchFamily="34" charset="-128"/>
              </a:rPr>
              <a:t>c’ed</a:t>
            </a:r>
            <a:r>
              <a:rPr lang="en-US" altLang="en-US" dirty="0">
                <a:ea typeface="ＭＳ Ｐゴシック" panose="020B0600070205080204" pitchFamily="34" charset="-128"/>
              </a:rPr>
              <a:t>,(d1:1)&gt;)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291803-DD95-43D6-A673-7876FE33BC07}"/>
              </a:ext>
            </a:extLst>
          </p:cNvPr>
          <p:cNvCxnSpPr>
            <a:cxnSpLocks/>
          </p:cNvCxnSpPr>
          <p:nvPr/>
        </p:nvCxnSpPr>
        <p:spPr>
          <a:xfrm flipV="1">
            <a:off x="987162" y="662592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FF229-3C8B-41B4-8385-36A6D67B7580}"/>
              </a:ext>
            </a:extLst>
          </p:cNvPr>
          <p:cNvCxnSpPr>
            <a:cxnSpLocks/>
          </p:cNvCxnSpPr>
          <p:nvPr/>
        </p:nvCxnSpPr>
        <p:spPr>
          <a:xfrm>
            <a:off x="0" y="662799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4BFBDC-2588-43BA-8685-A30A8888B090}"/>
              </a:ext>
            </a:extLst>
          </p:cNvPr>
          <p:cNvSpPr txBox="1">
            <a:spLocks/>
          </p:cNvSpPr>
          <p:nvPr/>
        </p:nvSpPr>
        <p:spPr>
          <a:xfrm>
            <a:off x="2646319" y="93619"/>
            <a:ext cx="3508462" cy="5403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Indexing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24606-E8D3-4F19-86F4-305CE2D5E1D7}"/>
              </a:ext>
            </a:extLst>
          </p:cNvPr>
          <p:cNvSpPr txBox="1"/>
          <p:nvPr/>
        </p:nvSpPr>
        <p:spPr>
          <a:xfrm>
            <a:off x="1536700" y="4782582"/>
            <a:ext cx="41338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latin typeface="Candara" panose="020E0502030303020204" pitchFamily="34" charset="0"/>
              </a:rPr>
              <a:t>Dynamic indexing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7B2BB-F34D-4889-A2B3-D32232566D13}"/>
              </a:ext>
            </a:extLst>
          </p:cNvPr>
          <p:cNvSpPr txBox="1"/>
          <p:nvPr/>
        </p:nvSpPr>
        <p:spPr>
          <a:xfrm>
            <a:off x="1536700" y="1317803"/>
            <a:ext cx="457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Basic Sort-based indexing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D89F8-9821-4B7B-A6A4-1882BFE50391}"/>
              </a:ext>
            </a:extLst>
          </p:cNvPr>
          <p:cNvSpPr txBox="1"/>
          <p:nvPr/>
        </p:nvSpPr>
        <p:spPr>
          <a:xfrm>
            <a:off x="1536700" y="2201223"/>
            <a:ext cx="5334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Blocked Sort-based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1825C-93EE-48BC-B7BF-6F78DD3FF357}"/>
              </a:ext>
            </a:extLst>
          </p:cNvPr>
          <p:cNvSpPr txBox="1"/>
          <p:nvPr/>
        </p:nvSpPr>
        <p:spPr>
          <a:xfrm>
            <a:off x="1536700" y="3084643"/>
            <a:ext cx="57277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Single-pass in-memory indexing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A4773-66E4-4835-B1F0-E26F4B817BF7}"/>
              </a:ext>
            </a:extLst>
          </p:cNvPr>
          <p:cNvSpPr txBox="1"/>
          <p:nvPr/>
        </p:nvSpPr>
        <p:spPr>
          <a:xfrm>
            <a:off x="1536700" y="3931767"/>
            <a:ext cx="39624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-533400">
              <a:lnSpc>
                <a:spcPct val="150000"/>
              </a:lnSpc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Distributed indexing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EA5CDC-587B-402D-9C6A-70082EB2CEE1}"/>
              </a:ext>
            </a:extLst>
          </p:cNvPr>
          <p:cNvCxnSpPr>
            <a:cxnSpLocks/>
          </p:cNvCxnSpPr>
          <p:nvPr/>
        </p:nvCxnSpPr>
        <p:spPr>
          <a:xfrm flipV="1">
            <a:off x="1056736" y="740138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FDA6BF-CB71-4F56-B9BB-2FB150EFD32D}"/>
              </a:ext>
            </a:extLst>
          </p:cNvPr>
          <p:cNvCxnSpPr>
            <a:cxnSpLocks/>
          </p:cNvCxnSpPr>
          <p:nvPr/>
        </p:nvCxnSpPr>
        <p:spPr>
          <a:xfrm>
            <a:off x="71670" y="740138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/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F5170C-B1D1-433F-92ED-C734DD4D2ABA}"/>
              </a:ext>
            </a:extLst>
          </p:cNvPr>
          <p:cNvSpPr txBox="1">
            <a:spLocks/>
          </p:cNvSpPr>
          <p:nvPr/>
        </p:nvSpPr>
        <p:spPr>
          <a:xfrm>
            <a:off x="2037826" y="2612431"/>
            <a:ext cx="5269684" cy="65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00000"/>
                </a:solidFill>
                <a:latin typeface="Candara" panose="020E0502030303020204" pitchFamily="34" charset="0"/>
              </a:rPr>
              <a:t>Dynamic Indexing</a:t>
            </a:r>
            <a:endParaRPr lang="en-IN" sz="48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4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72" y="52084"/>
            <a:ext cx="4131841" cy="549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Dynamic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43" y="1531430"/>
            <a:ext cx="7936510" cy="307378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Static collections – rare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Documents come in over time and </a:t>
            </a:r>
          </a:p>
          <a:p>
            <a:pPr marL="457200" lvl="1" indent="0">
              <a:buNone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    need to be inserted.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Documents are deleted and modified.</a:t>
            </a:r>
          </a:p>
          <a:p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Dictionary and postings lists have to be modified: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New terms added to dictionary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Postings updates for terms already in dictionary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306E-29AD-403B-815F-5DCF131ED99C}"/>
              </a:ext>
            </a:extLst>
          </p:cNvPr>
          <p:cNvSpPr txBox="1"/>
          <p:nvPr/>
        </p:nvSpPr>
        <p:spPr>
          <a:xfrm>
            <a:off x="6955475" y="2153677"/>
            <a:ext cx="1575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Dynamic collections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5A460EC-BB2E-4C40-9E86-D525D5E626CD}"/>
              </a:ext>
            </a:extLst>
          </p:cNvPr>
          <p:cNvSpPr/>
          <p:nvPr/>
        </p:nvSpPr>
        <p:spPr>
          <a:xfrm>
            <a:off x="6237637" y="2070031"/>
            <a:ext cx="604008" cy="99829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80881F-BCC1-4462-A281-C705AA8E1197}"/>
              </a:ext>
            </a:extLst>
          </p:cNvPr>
          <p:cNvCxnSpPr>
            <a:cxnSpLocks/>
          </p:cNvCxnSpPr>
          <p:nvPr/>
        </p:nvCxnSpPr>
        <p:spPr>
          <a:xfrm flipV="1">
            <a:off x="1056736" y="678753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F23A11-3414-4299-8D77-88899FE523FF}"/>
              </a:ext>
            </a:extLst>
          </p:cNvPr>
          <p:cNvCxnSpPr>
            <a:cxnSpLocks/>
          </p:cNvCxnSpPr>
          <p:nvPr/>
        </p:nvCxnSpPr>
        <p:spPr>
          <a:xfrm>
            <a:off x="113911" y="678753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A38E4A-5E93-487F-9998-E3152FD5BB1F}"/>
              </a:ext>
            </a:extLst>
          </p:cNvPr>
          <p:cNvSpPr txBox="1"/>
          <p:nvPr/>
        </p:nvSpPr>
        <p:spPr>
          <a:xfrm>
            <a:off x="4689809" y="1185139"/>
            <a:ext cx="397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collections that change infrequently or never (e.g., the Bible or Shakespeare)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B51-5044-4F7A-A626-82E55ED6D03D}"/>
              </a:ext>
            </a:extLst>
          </p:cNvPr>
          <p:cNvSpPr txBox="1"/>
          <p:nvPr/>
        </p:nvSpPr>
        <p:spPr>
          <a:xfrm>
            <a:off x="708243" y="4605213"/>
            <a:ext cx="8095696" cy="175432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 :  periodically reconstruct the index from scratch.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 - if the number of changes over time is small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delay in making new documents searchable is acceptable </a:t>
            </a:r>
          </a:p>
          <a:p>
            <a:pPr marL="900113" indent="-900113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enough resources are available to construct a new index while the old one is still available for querying.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4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93160"/>
            <a:ext cx="8583394" cy="563809"/>
          </a:xfrm>
        </p:spPr>
        <p:txBody>
          <a:bodyPr>
            <a:normAutofit fontScale="90000"/>
          </a:bodyPr>
          <a:lstStyle/>
          <a:p>
            <a:pPr>
              <a:lnSpc>
                <a:spcPct val="50000"/>
              </a:lnSpc>
            </a:pPr>
            <a:b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                   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Data Structures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Storing and fast accessing digital data is as old as computers themselves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87" y="1751176"/>
            <a:ext cx="8021415" cy="3078979"/>
          </a:xfrm>
        </p:spPr>
        <p:txBody>
          <a:bodyPr>
            <a:normAutofit fontScale="47500" lnSpcReduction="20000"/>
          </a:bodyPr>
          <a:lstStyle/>
          <a:p>
            <a:pPr marL="357188" indent="-357188" algn="just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5100" dirty="0">
                <a:latin typeface="Candara" panose="020E0502030303020204" pitchFamily="34" charset="0"/>
              </a:rPr>
              <a:t>In general, which data structure is more suitable for indexing depends on the particular application</a:t>
            </a:r>
          </a:p>
          <a:p>
            <a:pPr marL="357188" indent="-357188" algn="just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5100" dirty="0">
                <a:latin typeface="Candara" panose="020E0502030303020204" pitchFamily="34" charset="0"/>
              </a:rPr>
              <a:t>Boolean matching – term presence</a:t>
            </a:r>
          </a:p>
          <a:p>
            <a:pPr marL="357188" indent="-357188" algn="just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5100" dirty="0">
                <a:latin typeface="Candara" panose="020E0502030303020204" pitchFamily="34" charset="0"/>
              </a:rPr>
              <a:t>Ranking algorithms – document length, term frequency, document frequency etc.</a:t>
            </a:r>
            <a:r>
              <a:rPr lang="en-US" sz="51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3D82DF-8658-4594-BB32-435952FEAA8D}"/>
              </a:ext>
            </a:extLst>
          </p:cNvPr>
          <p:cNvCxnSpPr>
            <a:cxnSpLocks/>
          </p:cNvCxnSpPr>
          <p:nvPr/>
        </p:nvCxnSpPr>
        <p:spPr>
          <a:xfrm flipV="1">
            <a:off x="1043608" y="1047217"/>
            <a:ext cx="8100392" cy="29681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347DD-20CC-4600-8B26-C84735EFFA82}"/>
              </a:ext>
            </a:extLst>
          </p:cNvPr>
          <p:cNvCxnSpPr>
            <a:cxnSpLocks/>
          </p:cNvCxnSpPr>
          <p:nvPr/>
        </p:nvCxnSpPr>
        <p:spPr>
          <a:xfrm flipV="1">
            <a:off x="63426" y="1076898"/>
            <a:ext cx="938376" cy="1170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FD6706-31BC-4B9A-90AF-F93D64DC17D5}"/>
              </a:ext>
            </a:extLst>
          </p:cNvPr>
          <p:cNvSpPr txBox="1"/>
          <p:nvPr/>
        </p:nvSpPr>
        <p:spPr>
          <a:xfrm>
            <a:off x="924337" y="5160860"/>
            <a:ext cx="7567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70FB1"/>
                </a:solidFill>
                <a:latin typeface="Candara" panose="020E0502030303020204" pitchFamily="34" charset="0"/>
              </a:rPr>
              <a:t>The amount of data to be indexed is an important factor</a:t>
            </a:r>
            <a:r>
              <a:rPr lang="en-US" dirty="0">
                <a:solidFill>
                  <a:srgbClr val="170FB1"/>
                </a:solidFill>
                <a:latin typeface="Candara" panose="020E0502030303020204" pitchFamily="34" charset="0"/>
              </a:rPr>
              <a:t>.</a:t>
            </a:r>
            <a:endParaRPr lang="en-IN" dirty="0">
              <a:solidFill>
                <a:srgbClr val="170F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788" y="62155"/>
            <a:ext cx="3816424" cy="6814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Simplest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26" y="1375535"/>
            <a:ext cx="7886700" cy="526879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Maintain “big” main index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New docs go into “small” auxiliary index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Search across both, merge results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Deletions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Invalidation bit-vector for deleted docs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Filter docs output on a search result by this invalidation bit-vector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Periodically, re-index into one main index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4191A-06FB-4CD9-AB8F-C1DB65803AA9}"/>
              </a:ext>
            </a:extLst>
          </p:cNvPr>
          <p:cNvCxnSpPr>
            <a:cxnSpLocks/>
          </p:cNvCxnSpPr>
          <p:nvPr/>
        </p:nvCxnSpPr>
        <p:spPr>
          <a:xfrm flipV="1">
            <a:off x="1056736" y="761935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92908C-80D8-47CB-8F0A-D6DCF2DE1F15}"/>
              </a:ext>
            </a:extLst>
          </p:cNvPr>
          <p:cNvCxnSpPr>
            <a:cxnSpLocks/>
          </p:cNvCxnSpPr>
          <p:nvPr/>
        </p:nvCxnSpPr>
        <p:spPr>
          <a:xfrm>
            <a:off x="74431" y="761935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3693D02-6E23-4DE8-A2B3-9DD6A64E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3" y="2210204"/>
            <a:ext cx="5779116" cy="175902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828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70" y="84744"/>
            <a:ext cx="6691086" cy="58358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Issues with main and auxiliary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95" y="1216113"/>
            <a:ext cx="7751497" cy="4802610"/>
          </a:xfrm>
        </p:spPr>
        <p:txBody>
          <a:bodyPr>
            <a:normAutofit fontScale="92500" lnSpcReduction="10000"/>
          </a:bodyPr>
          <a:lstStyle/>
          <a:p>
            <a:pPr marL="444500" indent="-444500" algn="just">
              <a:lnSpc>
                <a:spcPct val="160000"/>
              </a:lnSpc>
              <a:spcAft>
                <a:spcPts val="1200"/>
              </a:spcAft>
              <a:buClr>
                <a:srgbClr val="C00000"/>
              </a:buClr>
              <a:buSzPct val="84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Problem of frequent merges – cost of merge depends on how we store index in the file system</a:t>
            </a:r>
          </a:p>
          <a:p>
            <a:pPr marL="444500" indent="-444500" algn="just">
              <a:lnSpc>
                <a:spcPct val="160000"/>
              </a:lnSpc>
              <a:spcAft>
                <a:spcPts val="1200"/>
              </a:spcAft>
              <a:buClr>
                <a:srgbClr val="C00000"/>
              </a:buClr>
              <a:buSzPct val="84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Separate file for each posting list – lot of files - Merging of the auxiliary index into the main index – </a:t>
            </a:r>
            <a:r>
              <a:rPr lang="en-US" sz="2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600" baseline="-25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</a:t>
            </a: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disk seeks -</a:t>
            </a:r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 average size of the vocabulary of documents in the 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altLang="en-US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444500" indent="-444500" algn="just">
              <a:lnSpc>
                <a:spcPct val="160000"/>
              </a:lnSpc>
              <a:spcAft>
                <a:spcPts val="1200"/>
              </a:spcAft>
              <a:buClr>
                <a:srgbClr val="C00000"/>
              </a:buClr>
              <a:buSzPct val="84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Large single file for the entire index – Assumption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4191A-06FB-4CD9-AB8F-C1DB65803AA9}"/>
              </a:ext>
            </a:extLst>
          </p:cNvPr>
          <p:cNvCxnSpPr>
            <a:cxnSpLocks/>
          </p:cNvCxnSpPr>
          <p:nvPr/>
        </p:nvCxnSpPr>
        <p:spPr>
          <a:xfrm flipV="1">
            <a:off x="1056736" y="67586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92908C-80D8-47CB-8F0A-D6DCF2DE1F15}"/>
              </a:ext>
            </a:extLst>
          </p:cNvPr>
          <p:cNvCxnSpPr>
            <a:cxnSpLocks/>
          </p:cNvCxnSpPr>
          <p:nvPr/>
        </p:nvCxnSpPr>
        <p:spPr>
          <a:xfrm>
            <a:off x="114699" y="684663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14" y="74103"/>
            <a:ext cx="4274457" cy="60948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Logarithmic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88" y="1442752"/>
            <a:ext cx="7544869" cy="2986635"/>
          </a:xfrm>
          <a:ln w="22225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Instead of two indexes – maintain multiple indexes – each twice as large as the previous one </a:t>
            </a:r>
          </a:p>
          <a:p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Keep smallest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) in memory, Larger ones(I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, ..) on disk</a:t>
            </a:r>
          </a:p>
          <a:p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If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gets too big (&gt;n) write to disk as 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or merge with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as 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Either write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to disk as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or merge with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 as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…..  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4191A-06FB-4CD9-AB8F-C1DB65803AA9}"/>
              </a:ext>
            </a:extLst>
          </p:cNvPr>
          <p:cNvCxnSpPr>
            <a:cxnSpLocks/>
          </p:cNvCxnSpPr>
          <p:nvPr/>
        </p:nvCxnSpPr>
        <p:spPr>
          <a:xfrm flipV="1">
            <a:off x="914549" y="683585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92908C-80D8-47CB-8F0A-D6DCF2DE1F15}"/>
              </a:ext>
            </a:extLst>
          </p:cNvPr>
          <p:cNvCxnSpPr>
            <a:cxnSpLocks/>
          </p:cNvCxnSpPr>
          <p:nvPr/>
        </p:nvCxnSpPr>
        <p:spPr>
          <a:xfrm>
            <a:off x="14957" y="687823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2DFE67A5-2C7C-4B55-B408-B83C4F6B9856}"/>
              </a:ext>
            </a:extLst>
          </p:cNvPr>
          <p:cNvSpPr/>
          <p:nvPr/>
        </p:nvSpPr>
        <p:spPr>
          <a:xfrm>
            <a:off x="6610008" y="5076728"/>
            <a:ext cx="801665" cy="851769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kern="1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kern="1200" baseline="-25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D66AFD0-31CB-4AA8-A8F2-591F7572940A}"/>
              </a:ext>
            </a:extLst>
          </p:cNvPr>
          <p:cNvSpPr/>
          <p:nvPr/>
        </p:nvSpPr>
        <p:spPr>
          <a:xfrm>
            <a:off x="5415848" y="5088333"/>
            <a:ext cx="801665" cy="851769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kern="1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kern="1200" baseline="-25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47DB5-E28B-44EE-953D-9EDD0DB3731D}"/>
              </a:ext>
            </a:extLst>
          </p:cNvPr>
          <p:cNvSpPr txBox="1"/>
          <p:nvPr/>
        </p:nvSpPr>
        <p:spPr>
          <a:xfrm>
            <a:off x="3106269" y="5917204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8</a:t>
            </a:r>
            <a:endParaRPr lang="en-IN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2F915D99-9CC5-473A-A0E3-775B9E91F63D}"/>
              </a:ext>
            </a:extLst>
          </p:cNvPr>
          <p:cNvSpPr/>
          <p:nvPr/>
        </p:nvSpPr>
        <p:spPr>
          <a:xfrm>
            <a:off x="4156516" y="5090221"/>
            <a:ext cx="801665" cy="851769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kern="1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96D779DF-C3E2-465E-A7B5-2EABA6E4C4F7}"/>
              </a:ext>
            </a:extLst>
          </p:cNvPr>
          <p:cNvSpPr/>
          <p:nvPr/>
        </p:nvSpPr>
        <p:spPr>
          <a:xfrm>
            <a:off x="2962356" y="5094395"/>
            <a:ext cx="801665" cy="851769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kern="1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kern="1200" baseline="-25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AF75BEF-F677-4EC7-AE1A-10DA9F4DCD97}"/>
              </a:ext>
            </a:extLst>
          </p:cNvPr>
          <p:cNvSpPr/>
          <p:nvPr/>
        </p:nvSpPr>
        <p:spPr>
          <a:xfrm>
            <a:off x="1420455" y="5086006"/>
            <a:ext cx="801665" cy="851769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kern="12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F44F3-4C6B-4400-8266-2D457484DB2B}"/>
              </a:ext>
            </a:extLst>
          </p:cNvPr>
          <p:cNvSpPr txBox="1"/>
          <p:nvPr/>
        </p:nvSpPr>
        <p:spPr>
          <a:xfrm>
            <a:off x="6777717" y="5958692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D2AB1D-FBF4-4EAA-A14D-0E7DD80E642D}"/>
              </a:ext>
            </a:extLst>
          </p:cNvPr>
          <p:cNvSpPr txBox="1"/>
          <p:nvPr/>
        </p:nvSpPr>
        <p:spPr>
          <a:xfrm>
            <a:off x="5536692" y="591075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2B1FC-482F-4EA9-B9F6-F043793D21A7}"/>
              </a:ext>
            </a:extLst>
          </p:cNvPr>
          <p:cNvSpPr txBox="1"/>
          <p:nvPr/>
        </p:nvSpPr>
        <p:spPr>
          <a:xfrm>
            <a:off x="4295667" y="5891656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CD96-E2C2-482C-BBD4-FB60152D29F2}"/>
              </a:ext>
            </a:extLst>
          </p:cNvPr>
          <p:cNvSpPr txBox="1"/>
          <p:nvPr/>
        </p:nvSpPr>
        <p:spPr>
          <a:xfrm>
            <a:off x="2213782" y="5293924"/>
            <a:ext cx="80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. </a:t>
            </a:r>
            <a:r>
              <a:rPr lang="en-IN" sz="2800" dirty="0"/>
              <a:t>. . </a:t>
            </a:r>
          </a:p>
        </p:txBody>
      </p:sp>
    </p:spTree>
    <p:extLst>
      <p:ext uri="{BB962C8B-B14F-4D97-AF65-F5344CB8AC3E}">
        <p14:creationId xmlns:p14="http://schemas.microsoft.com/office/powerpoint/2010/main" val="42772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9CDF32-C7D2-49DD-8F5C-B6E6376C2AAB}"/>
              </a:ext>
            </a:extLst>
          </p:cNvPr>
          <p:cNvCxnSpPr>
            <a:cxnSpLocks/>
          </p:cNvCxnSpPr>
          <p:nvPr/>
        </p:nvCxnSpPr>
        <p:spPr>
          <a:xfrm>
            <a:off x="8033119" y="2798620"/>
            <a:ext cx="1024339" cy="406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A45AE1-EC17-46FC-A0A5-984AB4B6D961}"/>
              </a:ext>
            </a:extLst>
          </p:cNvPr>
          <p:cNvGrpSpPr/>
          <p:nvPr/>
        </p:nvGrpSpPr>
        <p:grpSpPr>
          <a:xfrm>
            <a:off x="756055" y="473978"/>
            <a:ext cx="8134054" cy="5289259"/>
            <a:chOff x="1007725" y="701230"/>
            <a:chExt cx="8134054" cy="52892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30F27B-5A97-49ED-B5E8-2E737BE48254}"/>
                </a:ext>
              </a:extLst>
            </p:cNvPr>
            <p:cNvSpPr/>
            <p:nvPr/>
          </p:nvSpPr>
          <p:spPr>
            <a:xfrm>
              <a:off x="1007725" y="817021"/>
              <a:ext cx="1359637" cy="5173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32E5D-AD49-4DC9-AF3B-B9CA2F7ED21B}"/>
                </a:ext>
              </a:extLst>
            </p:cNvPr>
            <p:cNvSpPr txBox="1"/>
            <p:nvPr/>
          </p:nvSpPr>
          <p:spPr>
            <a:xfrm>
              <a:off x="4022467" y="2165754"/>
              <a:ext cx="13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6A12EF-9473-4712-B17C-2B31E7433A36}"/>
                </a:ext>
              </a:extLst>
            </p:cNvPr>
            <p:cNvSpPr txBox="1"/>
            <p:nvPr/>
          </p:nvSpPr>
          <p:spPr>
            <a:xfrm>
              <a:off x="5382104" y="5111723"/>
              <a:ext cx="275185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+I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 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ADE07B-E4F0-430A-B444-F7F071C12218}"/>
                </a:ext>
              </a:extLst>
            </p:cNvPr>
            <p:cNvSpPr txBox="1"/>
            <p:nvPr/>
          </p:nvSpPr>
          <p:spPr>
            <a:xfrm>
              <a:off x="3910192" y="2903159"/>
              <a:ext cx="1735599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+I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 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214A64-E4C3-4747-9EF5-06CFDD2DEEB2}"/>
                </a:ext>
              </a:extLst>
            </p:cNvPr>
            <p:cNvSpPr txBox="1"/>
            <p:nvPr/>
          </p:nvSpPr>
          <p:spPr>
            <a:xfrm>
              <a:off x="5617674" y="2903230"/>
              <a:ext cx="267426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I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+I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 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I</a:t>
              </a:r>
              <a:r>
                <a:rPr lang="en-US" sz="3200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29FDA-8B93-48BE-BF9A-C2C12C24849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10" y="2458141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16CE9D-5329-43E6-B26B-EDA93AD3E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67358" y="3201847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6C7C6F-A502-4483-8F37-7A4E3905C6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9" y="3963959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49B5651-F709-4A9F-BD35-668E04E83EBD}"/>
                </a:ext>
              </a:extLst>
            </p:cNvPr>
            <p:cNvCxnSpPr>
              <a:cxnSpLocks/>
            </p:cNvCxnSpPr>
            <p:nvPr/>
          </p:nvCxnSpPr>
          <p:spPr>
            <a:xfrm>
              <a:off x="2367361" y="1010861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B59FB2A-8AEF-4442-9FC4-322F78E2EF48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10" y="1795244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C52772-365E-4491-8279-DB31046BF91E}"/>
                </a:ext>
              </a:extLst>
            </p:cNvPr>
            <p:cNvSpPr txBox="1"/>
            <p:nvPr/>
          </p:nvSpPr>
          <p:spPr>
            <a:xfrm>
              <a:off x="4022468" y="701230"/>
              <a:ext cx="13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3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512261-842D-41D0-85BF-993F4168EAA8}"/>
                </a:ext>
              </a:extLst>
            </p:cNvPr>
            <p:cNvSpPr txBox="1"/>
            <p:nvPr/>
          </p:nvSpPr>
          <p:spPr>
            <a:xfrm>
              <a:off x="4022467" y="3640564"/>
              <a:ext cx="13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36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EF4F3E-5088-4A5C-B99E-0A6F0629F12F}"/>
                </a:ext>
              </a:extLst>
            </p:cNvPr>
            <p:cNvCxnSpPr>
              <a:cxnSpLocks/>
            </p:cNvCxnSpPr>
            <p:nvPr/>
          </p:nvCxnSpPr>
          <p:spPr>
            <a:xfrm>
              <a:off x="2367357" y="4642312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B5853-9A19-450B-8ECE-5DB2AA091401}"/>
                </a:ext>
              </a:extLst>
            </p:cNvPr>
            <p:cNvSpPr txBox="1"/>
            <p:nvPr/>
          </p:nvSpPr>
          <p:spPr>
            <a:xfrm>
              <a:off x="4022467" y="4316933"/>
              <a:ext cx="1948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+I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88A0CD-D7B2-4AA7-B25B-7FCBB5084FC6}"/>
                </a:ext>
              </a:extLst>
            </p:cNvPr>
            <p:cNvSpPr txBox="1"/>
            <p:nvPr/>
          </p:nvSpPr>
          <p:spPr>
            <a:xfrm>
              <a:off x="7168566" y="1484756"/>
              <a:ext cx="429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718D53-791D-420B-A27E-16D411F7C0BB}"/>
                </a:ext>
              </a:extLst>
            </p:cNvPr>
            <p:cNvSpPr txBox="1"/>
            <p:nvPr/>
          </p:nvSpPr>
          <p:spPr>
            <a:xfrm>
              <a:off x="8433315" y="2894189"/>
              <a:ext cx="680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baseline="-25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AE8648-3870-4069-822A-F5AA39667BB6}"/>
                </a:ext>
              </a:extLst>
            </p:cNvPr>
            <p:cNvCxnSpPr/>
            <p:nvPr/>
          </p:nvCxnSpPr>
          <p:spPr>
            <a:xfrm>
              <a:off x="7109319" y="1659366"/>
              <a:ext cx="548083" cy="3486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F7BFDB-1C6E-494E-A0FA-F77D41AF5216}"/>
                </a:ext>
              </a:extLst>
            </p:cNvPr>
            <p:cNvSpPr txBox="1"/>
            <p:nvPr/>
          </p:nvSpPr>
          <p:spPr>
            <a:xfrm>
              <a:off x="8712191" y="2964533"/>
              <a:ext cx="429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505A268-7644-4BC0-8D9C-C1D7E27EEAB4}"/>
                </a:ext>
              </a:extLst>
            </p:cNvPr>
            <p:cNvSpPr txBox="1"/>
            <p:nvPr/>
          </p:nvSpPr>
          <p:spPr>
            <a:xfrm>
              <a:off x="3878920" y="5092950"/>
              <a:ext cx="135963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Z</a:t>
              </a:r>
              <a:r>
                <a:rPr lang="en-US" sz="32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0 </a:t>
              </a:r>
              <a:r>
                <a:rPr lang="en-US" sz="32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 </a:t>
              </a:r>
              <a:r>
                <a:rPr lang="en-US" sz="32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36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DB51861-7FF0-4AC7-A6CD-B9A341C633EA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28" y="5477603"/>
              <a:ext cx="151156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DA859C-B669-402D-AE16-8F9939BF3D82}"/>
              </a:ext>
            </a:extLst>
          </p:cNvPr>
          <p:cNvCxnSpPr>
            <a:cxnSpLocks/>
          </p:cNvCxnSpPr>
          <p:nvPr/>
        </p:nvCxnSpPr>
        <p:spPr>
          <a:xfrm>
            <a:off x="7390002" y="6369765"/>
            <a:ext cx="1100719" cy="2900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E1120FB-4183-4AEF-BAA4-CE216F93CF72}"/>
              </a:ext>
            </a:extLst>
          </p:cNvPr>
          <p:cNvSpPr txBox="1"/>
          <p:nvPr/>
        </p:nvSpPr>
        <p:spPr>
          <a:xfrm>
            <a:off x="3706472" y="1154968"/>
            <a:ext cx="275185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Z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0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+I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0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Z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3200" kern="12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A9B0D5-DD15-4D4C-9E13-041735492AB4}"/>
              </a:ext>
            </a:extLst>
          </p:cNvPr>
          <p:cNvSpPr txBox="1"/>
          <p:nvPr/>
        </p:nvSpPr>
        <p:spPr>
          <a:xfrm>
            <a:off x="6308105" y="5521963"/>
            <a:ext cx="26742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+I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Z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3200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F79CC5-98EE-422A-B078-DF412DDB6CCD}"/>
              </a:ext>
            </a:extLst>
          </p:cNvPr>
          <p:cNvSpPr txBox="1"/>
          <p:nvPr/>
        </p:nvSpPr>
        <p:spPr>
          <a:xfrm>
            <a:off x="3574702" y="5515996"/>
            <a:ext cx="26742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+I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Z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US" sz="32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lang="en-US" sz="3200" kern="12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lang="en-US" sz="3200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555BD7-CD12-418E-89AB-1A77E166C7C0}"/>
              </a:ext>
            </a:extLst>
          </p:cNvPr>
          <p:cNvSpPr txBox="1"/>
          <p:nvPr/>
        </p:nvSpPr>
        <p:spPr>
          <a:xfrm>
            <a:off x="7405732" y="6136553"/>
            <a:ext cx="115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kern="12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</a:t>
            </a:r>
            <a:r>
              <a:rPr lang="en-US" sz="2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kern="12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r>
              <a:rPr lang="en-US" sz="2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14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8FC39-FB65-476B-9800-3CD89F49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3" y="604861"/>
            <a:ext cx="8246219" cy="56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1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07F9D4-EEBF-4F5A-9E1C-14C1411D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979" y="20045"/>
            <a:ext cx="4274457" cy="5872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Logarithmic merge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D799E0-4C93-4C1C-839B-8569744EADC9}"/>
              </a:ext>
            </a:extLst>
          </p:cNvPr>
          <p:cNvCxnSpPr>
            <a:cxnSpLocks/>
          </p:cNvCxnSpPr>
          <p:nvPr/>
        </p:nvCxnSpPr>
        <p:spPr>
          <a:xfrm>
            <a:off x="0" y="69726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6CB05-CB25-4463-9984-A048E16CF7A4}"/>
              </a:ext>
            </a:extLst>
          </p:cNvPr>
          <p:cNvCxnSpPr>
            <a:cxnSpLocks/>
          </p:cNvCxnSpPr>
          <p:nvPr/>
        </p:nvCxnSpPr>
        <p:spPr>
          <a:xfrm flipV="1">
            <a:off x="914549" y="697264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54E5A4-7FDA-4E2B-AFF2-9352EC3F7A84}"/>
              </a:ext>
            </a:extLst>
          </p:cNvPr>
          <p:cNvSpPr txBox="1"/>
          <p:nvPr/>
        </p:nvSpPr>
        <p:spPr>
          <a:xfrm>
            <a:off x="511728" y="1054432"/>
            <a:ext cx="849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ndara" panose="020E0502030303020204" pitchFamily="34" charset="0"/>
              </a:rPr>
              <a:t>What is the number of indexes according to logarithmic merge?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1115B-AC35-4E4F-A4D6-FD73BD7DE23A}"/>
              </a:ext>
            </a:extLst>
          </p:cNvPr>
          <p:cNvSpPr/>
          <p:nvPr/>
        </p:nvSpPr>
        <p:spPr>
          <a:xfrm>
            <a:off x="2866324" y="2158997"/>
            <a:ext cx="609600" cy="20543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A74889D-728C-4F4E-A9B4-92996B54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924" y="2868004"/>
            <a:ext cx="4752595" cy="557845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indexes =T, Total number of postings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CE9EC-1337-426C-9E25-831E8688F7C1}"/>
                  </a:ext>
                </a:extLst>
              </p:cNvPr>
              <p:cNvSpPr txBox="1"/>
              <p:nvPr/>
            </p:nvSpPr>
            <p:spPr>
              <a:xfrm>
                <a:off x="1626055" y="2078037"/>
                <a:ext cx="1269999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solidFill>
                              <a:srgbClr val="0227C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000" i="1">
                        <a:solidFill>
                          <a:srgbClr val="0227C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000" i="1">
                        <a:solidFill>
                          <a:srgbClr val="0227C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rgbClr val="0227C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CE9EC-1337-426C-9E25-831E8688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55" y="2078037"/>
                <a:ext cx="1269999" cy="406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9DA060-9233-4D21-9369-5579538D9763}"/>
                  </a:ext>
                </a:extLst>
              </p:cNvPr>
              <p:cNvSpPr txBox="1"/>
              <p:nvPr/>
            </p:nvSpPr>
            <p:spPr>
              <a:xfrm>
                <a:off x="1604205" y="2574429"/>
                <a:ext cx="1269999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solidFill>
                              <a:srgbClr val="0227C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000" i="1">
                        <a:solidFill>
                          <a:srgbClr val="0227C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≤2</m:t>
                    </m:r>
                    <m:r>
                      <a:rPr lang="en-IN" sz="2000" i="1">
                        <a:solidFill>
                          <a:srgbClr val="0227C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rgbClr val="0227C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9DA060-9233-4D21-9369-5579538D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5" y="2574429"/>
                <a:ext cx="1269999" cy="4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B6A1EF-2E51-4833-8551-8BCDAF5C5031}"/>
                  </a:ext>
                </a:extLst>
              </p:cNvPr>
              <p:cNvSpPr txBox="1"/>
              <p:nvPr/>
            </p:nvSpPr>
            <p:spPr>
              <a:xfrm>
                <a:off x="1469439" y="3124914"/>
                <a:ext cx="15009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sz="2000" i="1" smtClean="0">
                              <a:solidFill>
                                <a:srgbClr val="0227C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000" i="0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000" i="0">
                          <a:solidFill>
                            <a:srgbClr val="0227C2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IN" sz="2000" i="1">
                          <a:solidFill>
                            <a:srgbClr val="0227C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227C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B6A1EF-2E51-4833-8551-8BCDAF5C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39" y="3124914"/>
                <a:ext cx="1500944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AAD5E-2F3E-4953-A186-EBD9075F27E4}"/>
                  </a:ext>
                </a:extLst>
              </p:cNvPr>
              <p:cNvSpPr txBox="1"/>
              <p:nvPr/>
            </p:nvSpPr>
            <p:spPr>
              <a:xfrm>
                <a:off x="1478070" y="3826786"/>
                <a:ext cx="1500944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sz="2000" i="1" smtClean="0">
                              <a:solidFill>
                                <a:srgbClr val="0227C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0227C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000" i="0">
                          <a:solidFill>
                            <a:srgbClr val="0227C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227C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0">
                              <a:solidFill>
                                <a:srgbClr val="0227C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227C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sz="2000" i="1">
                          <a:solidFill>
                            <a:srgbClr val="0227C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227C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AAD5E-2F3E-4953-A186-EBD9075F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70" y="3826786"/>
                <a:ext cx="1500944" cy="405624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23EC7D-CA8B-4B2D-8E75-95852EED1865}"/>
                  </a:ext>
                </a:extLst>
              </p:cNvPr>
              <p:cNvSpPr txBox="1"/>
              <p:nvPr/>
            </p:nvSpPr>
            <p:spPr>
              <a:xfrm>
                <a:off x="1382171" y="4674675"/>
                <a:ext cx="2722927" cy="472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23EC7D-CA8B-4B2D-8E75-95852EED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71" y="4674675"/>
                <a:ext cx="2722927" cy="472502"/>
              </a:xfrm>
              <a:prstGeom prst="rect">
                <a:avLst/>
              </a:prstGeom>
              <a:blipFill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18EBEB-7C5B-40D4-9203-758A430752F8}"/>
                  </a:ext>
                </a:extLst>
              </p:cNvPr>
              <p:cNvSpPr txBox="1"/>
              <p:nvPr/>
            </p:nvSpPr>
            <p:spPr>
              <a:xfrm>
                <a:off x="4013946" y="4694420"/>
                <a:ext cx="1285336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18EBEB-7C5B-40D4-9203-758A43075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946" y="4694420"/>
                <a:ext cx="1285336" cy="468205"/>
              </a:xfrm>
              <a:prstGeom prst="rect">
                <a:avLst/>
              </a:prstGeom>
              <a:blipFill>
                <a:blip r:embed="rId7"/>
                <a:stretch>
                  <a:fillRect l="-474" r="-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F5FA2-E9A4-4AA5-8328-EF696EA4F9B2}"/>
                  </a:ext>
                </a:extLst>
              </p:cNvPr>
              <p:cNvSpPr txBox="1"/>
              <p:nvPr/>
            </p:nvSpPr>
            <p:spPr>
              <a:xfrm>
                <a:off x="3768094" y="5187344"/>
                <a:ext cx="1777041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F5FA2-E9A4-4AA5-8328-EF696EA4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4" y="5187344"/>
                <a:ext cx="1777041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EED2FD-DF81-435C-BA61-38BA74523B24}"/>
                  </a:ext>
                </a:extLst>
              </p:cNvPr>
              <p:cNvSpPr txBox="1"/>
              <p:nvPr/>
            </p:nvSpPr>
            <p:spPr>
              <a:xfrm>
                <a:off x="3815890" y="6130819"/>
                <a:ext cx="33237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EED2FD-DF81-435C-BA61-38BA7452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90" y="6130819"/>
                <a:ext cx="3323709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633142-7556-4B73-91BC-B459ECD25AF3}"/>
              </a:ext>
            </a:extLst>
          </p:cNvPr>
          <p:cNvSpPr txBox="1"/>
          <p:nvPr/>
        </p:nvSpPr>
        <p:spPr>
          <a:xfrm>
            <a:off x="3575503" y="4720705"/>
            <a:ext cx="52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F5629-B771-462C-953E-7A89CF11CD61}"/>
                  </a:ext>
                </a:extLst>
              </p:cNvPr>
              <p:cNvSpPr txBox="1"/>
              <p:nvPr/>
            </p:nvSpPr>
            <p:spPr>
              <a:xfrm>
                <a:off x="3548899" y="3580455"/>
                <a:ext cx="46796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400" i="1" smtClean="0">
                            <a:solidFill>
                              <a:srgbClr val="0227C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227C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400" i="1">
                            <a:solidFill>
                              <a:srgbClr val="0227C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solidFill>
                          <a:srgbClr val="0227C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IN" sz="2400" i="1">
                            <a:solidFill>
                              <a:srgbClr val="0227C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+ …    +</a:t>
                </a:r>
                <a:r>
                  <a:rPr lang="en-IN" sz="2400" dirty="0">
                    <a:solidFill>
                      <a:srgbClr val="0227C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400" i="1">
                            <a:solidFill>
                              <a:srgbClr val="0227C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227C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= </a:t>
                </a:r>
                <a:r>
                  <a:rPr lang="en-IN" sz="2400" dirty="0">
                    <a:solidFill>
                      <a:srgbClr val="0227C2"/>
                    </a:solidFill>
                  </a:rPr>
                  <a:t>T</a:t>
                </a:r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F5629-B771-462C-953E-7A89CF11C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99" y="3580455"/>
                <a:ext cx="4679620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7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5350F-AA53-4987-A497-E4C68932425B}"/>
                  </a:ext>
                </a:extLst>
              </p:cNvPr>
              <p:cNvSpPr txBox="1"/>
              <p:nvPr/>
            </p:nvSpPr>
            <p:spPr>
              <a:xfrm>
                <a:off x="583110" y="685131"/>
                <a:ext cx="767146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Auxiliary and main index :</a:t>
                </a:r>
              </a:p>
              <a:p>
                <a:endParaRPr lang="en-IN" sz="2400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Clr>
                    <a:srgbClr val="C00000"/>
                  </a:buClr>
                  <a:buSzPct val="98000"/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Candara" panose="020E0502030303020204" pitchFamily="34" charset="0"/>
                  </a:rPr>
                  <a:t>Index construction time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Candara" panose="020E0502030303020204" pitchFamily="34" charset="0"/>
                  </a:rPr>
                  <a:t>/n), </a:t>
                </a:r>
              </a:p>
              <a:p>
                <a:pPr algn="just">
                  <a:buClr>
                    <a:srgbClr val="C00000"/>
                  </a:buClr>
                  <a:buSzPct val="98000"/>
                </a:pPr>
                <a:r>
                  <a:rPr lang="en-US" sz="2400" dirty="0"/>
                  <a:t>   </a:t>
                </a:r>
              </a:p>
              <a:p>
                <a:pPr marL="265113" indent="-265113" algn="just">
                  <a:buClr>
                    <a:srgbClr val="C00000"/>
                  </a:buClr>
                  <a:buSzPct val="98000"/>
                </a:pPr>
                <a:r>
                  <a:rPr lang="en-US" sz="2400" dirty="0"/>
                  <a:t>     we process each posting ⌊T/n⌋ times because we touch it during each of ⌊T/n⌋ merges where n is the size of the auxiliary index and T the total number of postings. </a:t>
                </a:r>
                <a:endParaRPr lang="en-IN" sz="2400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Clr>
                    <a:srgbClr val="FF0000"/>
                  </a:buClr>
                  <a:buSzPct val="98000"/>
                  <a:buFont typeface="Wingdings" panose="05000000000000000000" pitchFamily="2" charset="2"/>
                  <a:buChar char="§"/>
                </a:pPr>
                <a:endParaRPr lang="en-IN" sz="2400" dirty="0">
                  <a:latin typeface="Candara" panose="020E0502030303020204" pitchFamily="34" charset="0"/>
                </a:endParaRPr>
              </a:p>
              <a:p>
                <a:pPr algn="just"/>
                <a:r>
                  <a:rPr lang="en-IN" sz="24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Logarithmic merge: </a:t>
                </a:r>
              </a:p>
              <a:p>
                <a:pPr algn="just"/>
                <a:endParaRPr lang="en-IN" sz="2400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  <a:p>
                <a:pPr marL="342900" indent="-342900" algn="just"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Candara" panose="020E0502030303020204" pitchFamily="34" charset="0"/>
                  </a:rPr>
                  <a:t>Index construction time is O(</a:t>
                </a:r>
                <a:r>
                  <a:rPr lang="en-IN" sz="2400" i="1" dirty="0">
                    <a:latin typeface="Candara" panose="020E0502030303020204" pitchFamily="34" charset="0"/>
                  </a:rPr>
                  <a:t>T*</a:t>
                </a:r>
                <a:r>
                  <a:rPr lang="en-IN" sz="2400" i="1" dirty="0" err="1">
                    <a:latin typeface="Candara" panose="020E0502030303020204" pitchFamily="34" charset="0"/>
                  </a:rPr>
                  <a:t>logT</a:t>
                </a:r>
                <a:r>
                  <a:rPr lang="en-IN" sz="2400" i="1" dirty="0">
                    <a:latin typeface="Candara" panose="020E0502030303020204" pitchFamily="34" charset="0"/>
                  </a:rPr>
                  <a:t>/n</a:t>
                </a:r>
                <a:r>
                  <a:rPr lang="en-IN" sz="2400" dirty="0">
                    <a:latin typeface="Candara" panose="020E0502030303020204" pitchFamily="34" charset="0"/>
                  </a:rPr>
                  <a:t>) because </a:t>
                </a:r>
                <a:r>
                  <a:rPr lang="en-US" sz="2400" dirty="0"/>
                  <a:t>each posting is processed only once on each of the log(T/n) levels.</a:t>
                </a:r>
                <a:endParaRPr lang="en-IN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5350F-AA53-4987-A497-E4C68932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0" y="685131"/>
                <a:ext cx="7671463" cy="4893647"/>
              </a:xfrm>
              <a:prstGeom prst="rect">
                <a:avLst/>
              </a:prstGeom>
              <a:blipFill>
                <a:blip r:embed="rId2"/>
                <a:stretch>
                  <a:fillRect l="-1272" t="-996" r="-1192" b="-1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97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B1B6-7A98-4E5A-94EE-40315FC2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540" y="256070"/>
            <a:ext cx="3347339" cy="356327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ndara" panose="020E0502030303020204" pitchFamily="34" charset="0"/>
              </a:rPr>
              <a:t>Dynamic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E5F8-5E90-4CB9-B39C-49992741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7" y="1376304"/>
            <a:ext cx="7559005" cy="4105392"/>
          </a:xfrm>
        </p:spPr>
        <p:txBody>
          <a:bodyPr>
            <a:normAutofit/>
          </a:bodyPr>
          <a:lstStyle/>
          <a:p>
            <a:pPr marL="360363" indent="-360363" algn="just">
              <a:buClr>
                <a:srgbClr val="0227C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All the large search engines now do dynamic indexing </a:t>
            </a:r>
          </a:p>
          <a:p>
            <a:pPr marL="360363" indent="-360363" algn="just">
              <a:lnSpc>
                <a:spcPct val="100000"/>
              </a:lnSpc>
              <a:spcBef>
                <a:spcPts val="0"/>
              </a:spcBef>
              <a:buClr>
                <a:srgbClr val="0227C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Their indices have frequent incremental changes - News items, blogs, new topical web pages </a:t>
            </a:r>
          </a:p>
          <a:p>
            <a:pPr marL="360363" indent="-360363" algn="just">
              <a:buClr>
                <a:srgbClr val="0227C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But (sometimes/typically) they also periodically reconstruct the index from scratch </a:t>
            </a:r>
          </a:p>
          <a:p>
            <a:pPr marL="360363" indent="-360363" algn="just">
              <a:buClr>
                <a:srgbClr val="0227C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Query processing is then switched to the new index, and the old index is then deleted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105CE-B6A3-47A5-B82B-A0B2B1597689}"/>
              </a:ext>
            </a:extLst>
          </p:cNvPr>
          <p:cNvCxnSpPr>
            <a:cxnSpLocks/>
          </p:cNvCxnSpPr>
          <p:nvPr/>
        </p:nvCxnSpPr>
        <p:spPr>
          <a:xfrm flipV="1">
            <a:off x="914549" y="7750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0333F9-6B23-42ED-81F0-CE50858387DE}"/>
              </a:ext>
            </a:extLst>
          </p:cNvPr>
          <p:cNvCxnSpPr>
            <a:cxnSpLocks/>
          </p:cNvCxnSpPr>
          <p:nvPr/>
        </p:nvCxnSpPr>
        <p:spPr>
          <a:xfrm>
            <a:off x="0" y="769551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3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05BD8E-76CE-4FBE-9E54-9EE3B8573DA7}"/>
              </a:ext>
            </a:extLst>
          </p:cNvPr>
          <p:cNvSpPr txBox="1"/>
          <p:nvPr/>
        </p:nvSpPr>
        <p:spPr>
          <a:xfrm>
            <a:off x="283108" y="1517471"/>
            <a:ext cx="80872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227C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</a:rPr>
              <a:t>Positional indexes</a:t>
            </a:r>
          </a:p>
          <a:p>
            <a:pPr marL="914400" lvl="1" indent="-457200" eaLnBrk="1" hangingPunct="1">
              <a:buClr>
                <a:srgbClr val="0227C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altLang="en-US" sz="2800" dirty="0">
                <a:ea typeface="ＭＳ Ｐゴシック" panose="020B0600070205080204" pitchFamily="34" charset="-128"/>
              </a:rPr>
              <a:t>Same sort of sorting problem … just larger</a:t>
            </a:r>
          </a:p>
          <a:p>
            <a:pPr marL="914400" lvl="1" indent="-457200" eaLnBrk="1" hangingPunct="1">
              <a:buClr>
                <a:srgbClr val="0227C2"/>
              </a:buClr>
              <a:buSzPct val="90000"/>
              <a:buFont typeface="Wingdings" panose="05000000000000000000" pitchFamily="2" charset="2"/>
              <a:buChar char="§"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Clr>
                <a:srgbClr val="0227C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</a:rPr>
              <a:t>Building character n-gram indexes:</a:t>
            </a:r>
          </a:p>
          <a:p>
            <a:pPr marL="914400" lvl="1" indent="-457200" eaLnBrk="1" hangingPunct="1">
              <a:buClr>
                <a:srgbClr val="0227C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altLang="en-US" sz="2800" dirty="0">
                <a:ea typeface="ＭＳ Ｐゴシック" panose="020B0600070205080204" pitchFamily="34" charset="-128"/>
              </a:rPr>
              <a:t>As text is parsed, enumerate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n-</a:t>
            </a:r>
            <a:r>
              <a:rPr lang="en-US" altLang="en-US" sz="2800" dirty="0">
                <a:ea typeface="ＭＳ Ｐゴシック" panose="020B0600070205080204" pitchFamily="34" charset="-128"/>
              </a:rPr>
              <a:t>grams </a:t>
            </a:r>
            <a:r>
              <a:rPr lang="en-IN" sz="2800" dirty="0"/>
              <a:t>(sequence of n chars) </a:t>
            </a:r>
            <a:r>
              <a:rPr lang="en-US" altLang="en-US" sz="2800" dirty="0">
                <a:ea typeface="ＭＳ Ｐゴシック" panose="020B0600070205080204" pitchFamily="34" charset="-128"/>
              </a:rPr>
              <a:t>.</a:t>
            </a:r>
          </a:p>
          <a:p>
            <a:pPr marL="914400" lvl="1" indent="-457200" eaLnBrk="1" hangingPunct="1">
              <a:buClr>
                <a:srgbClr val="0227C2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altLang="en-US" sz="2800" dirty="0">
                <a:ea typeface="ＭＳ Ｐゴシック" panose="020B0600070205080204" pitchFamily="34" charset="-128"/>
              </a:rPr>
              <a:t>For each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n-</a:t>
            </a:r>
            <a:r>
              <a:rPr lang="en-US" altLang="en-US" sz="2800" dirty="0">
                <a:ea typeface="ＭＳ Ｐゴシック" panose="020B0600070205080204" pitchFamily="34" charset="-128"/>
              </a:rPr>
              <a:t>gram, need pointers to all dictionary terms containing it – the </a:t>
            </a:r>
            <a:r>
              <a:rPr lang="ja-JP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postings</a:t>
            </a:r>
            <a:r>
              <a:rPr lang="ja-JP" altLang="en-US" sz="2800" dirty="0">
                <a:ea typeface="ＭＳ Ｐゴシック" panose="020B0600070205080204" pitchFamily="34" charset="-128"/>
              </a:rPr>
              <a:t>”</a:t>
            </a:r>
            <a:endParaRPr lang="en-US" altLang="ja-JP" sz="2800" dirty="0">
              <a:ea typeface="ＭＳ Ｐゴシック" panose="020B0600070205080204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052E2-0986-4E23-BCB3-BE89373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308" y="152588"/>
            <a:ext cx="3011050" cy="48628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anose="020E0502030303020204" pitchFamily="34" charset="0"/>
              </a:rPr>
              <a:t>Other Indexes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609FC-DC8B-4045-8EDA-99266A39F302}"/>
              </a:ext>
            </a:extLst>
          </p:cNvPr>
          <p:cNvCxnSpPr>
            <a:cxnSpLocks/>
          </p:cNvCxnSpPr>
          <p:nvPr/>
        </p:nvCxnSpPr>
        <p:spPr>
          <a:xfrm flipV="1">
            <a:off x="899592" y="693604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464D7B-75DE-4735-BC60-0E955505C745}"/>
              </a:ext>
            </a:extLst>
          </p:cNvPr>
          <p:cNvCxnSpPr>
            <a:cxnSpLocks/>
          </p:cNvCxnSpPr>
          <p:nvPr/>
        </p:nvCxnSpPr>
        <p:spPr>
          <a:xfrm>
            <a:off x="0" y="693604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F21E01-0FE5-4715-BEE2-BCB0BC81259D}"/>
              </a:ext>
            </a:extLst>
          </p:cNvPr>
          <p:cNvSpPr>
            <a:spLocks noGrp="1"/>
          </p:cNvSpPr>
          <p:nvPr/>
        </p:nvSpPr>
        <p:spPr bwMode="auto">
          <a:xfrm>
            <a:off x="449796" y="1032377"/>
            <a:ext cx="8350255" cy="528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227C2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Sort-based indexing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Naïve in-memory inversion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Blocked Sort-Based Indexing</a:t>
            </a:r>
          </a:p>
          <a:p>
            <a:pPr lvl="2"/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Merge sort is effective for disk-based sorting </a:t>
            </a:r>
          </a:p>
          <a:p>
            <a:r>
              <a:rPr lang="en-US" altLang="en-US" sz="2400" dirty="0">
                <a:solidFill>
                  <a:srgbClr val="0227C2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Single-Pass In-Memory Indexing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No global dictionary</a:t>
            </a:r>
          </a:p>
          <a:p>
            <a:pPr lvl="2"/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Generate separate dictionary for each block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Don’t sort postings</a:t>
            </a:r>
          </a:p>
          <a:p>
            <a:pPr lvl="2"/>
            <a:r>
              <a:rPr lang="en-US" altLang="en-US" sz="24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Accumulate postings in postings lists as they occur</a:t>
            </a:r>
          </a:p>
          <a:p>
            <a:r>
              <a:rPr lang="en-US" altLang="en-US" sz="2400" dirty="0">
                <a:solidFill>
                  <a:srgbClr val="0227C2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Distributed indexing using MapReduce</a:t>
            </a:r>
          </a:p>
          <a:p>
            <a:r>
              <a:rPr lang="en-US" altLang="en-US" sz="2400" dirty="0">
                <a:solidFill>
                  <a:srgbClr val="0227C2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Dynamic indexing: Multiple indices, logarithmic merge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C6A401-F18F-4B98-91F7-01167BEE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71" y="60112"/>
            <a:ext cx="2137229" cy="77809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Summary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C650E7-EE14-4AA5-8519-D2FDABCACAB3}"/>
              </a:ext>
            </a:extLst>
          </p:cNvPr>
          <p:cNvCxnSpPr>
            <a:cxnSpLocks/>
          </p:cNvCxnSpPr>
          <p:nvPr/>
        </p:nvCxnSpPr>
        <p:spPr>
          <a:xfrm flipV="1">
            <a:off x="914549" y="775020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E01A4D-6DAD-4494-9762-8247437733A7}"/>
              </a:ext>
            </a:extLst>
          </p:cNvPr>
          <p:cNvCxnSpPr>
            <a:cxnSpLocks/>
          </p:cNvCxnSpPr>
          <p:nvPr/>
        </p:nvCxnSpPr>
        <p:spPr>
          <a:xfrm>
            <a:off x="0" y="769551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5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8A73-CD81-4E9D-B663-C35B41DB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58" y="323222"/>
            <a:ext cx="6646642" cy="57151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Data Structure - Indexing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A0EE-8E95-4847-A40E-8956DAD9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073" y="2460503"/>
            <a:ext cx="4064000" cy="1525087"/>
          </a:xfrm>
        </p:spPr>
        <p:txBody>
          <a:bodyPr>
            <a:noAutofit/>
          </a:bodyPr>
          <a:lstStyle/>
          <a:p>
            <a:pPr marL="712770" indent="-531800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Bitmap</a:t>
            </a:r>
          </a:p>
          <a:p>
            <a:pPr marL="712770" indent="-531800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Signature file</a:t>
            </a:r>
          </a:p>
          <a:p>
            <a:pPr marL="712770" indent="-531800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Inverted index</a:t>
            </a:r>
          </a:p>
          <a:p>
            <a:pPr marL="1112811" lvl="1" indent="-531800">
              <a:buClr>
                <a:srgbClr val="170FB1"/>
              </a:buClr>
              <a:buSzPct val="80000"/>
              <a:buFont typeface="Wingdings" panose="05000000000000000000" pitchFamily="2" charset="2"/>
              <a:buChar char="Ø"/>
            </a:pPr>
            <a:endParaRPr lang="en-IN" dirty="0">
              <a:latin typeface="Candara" panose="020E0502030303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397B1C-7664-41C4-9F89-D9F6F01499B6}"/>
              </a:ext>
            </a:extLst>
          </p:cNvPr>
          <p:cNvCxnSpPr>
            <a:cxnSpLocks/>
          </p:cNvCxnSpPr>
          <p:nvPr/>
        </p:nvCxnSpPr>
        <p:spPr>
          <a:xfrm flipV="1">
            <a:off x="1143000" y="894732"/>
            <a:ext cx="8100392" cy="29681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31AAF-8CAD-40A1-A6AC-A8174659D5C9}"/>
              </a:ext>
            </a:extLst>
          </p:cNvPr>
          <p:cNvCxnSpPr>
            <a:cxnSpLocks/>
          </p:cNvCxnSpPr>
          <p:nvPr/>
        </p:nvCxnSpPr>
        <p:spPr>
          <a:xfrm>
            <a:off x="153944" y="936819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86402"/>
            <a:ext cx="5562600" cy="5825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Data Structures - Bitmap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50" y="1430636"/>
            <a:ext cx="7525499" cy="1274398"/>
          </a:xfrm>
          <a:ln w="254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Simplest structure that provides keyword search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A bitmap is useful for environments that only require Boolean search</a:t>
            </a:r>
          </a:p>
          <a:p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2" y="2880317"/>
            <a:ext cx="7094994" cy="3501329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EEE56-D1CC-43F1-A865-904BD4EBA311}"/>
              </a:ext>
            </a:extLst>
          </p:cNvPr>
          <p:cNvCxnSpPr>
            <a:cxnSpLocks/>
          </p:cNvCxnSpPr>
          <p:nvPr/>
        </p:nvCxnSpPr>
        <p:spPr>
          <a:xfrm flipV="1">
            <a:off x="1056736" y="938198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D18334-4276-4371-8F7D-FD1C61A8F23E}"/>
              </a:ext>
            </a:extLst>
          </p:cNvPr>
          <p:cNvCxnSpPr>
            <a:cxnSpLocks/>
          </p:cNvCxnSpPr>
          <p:nvPr/>
        </p:nvCxnSpPr>
        <p:spPr>
          <a:xfrm>
            <a:off x="74431" y="93819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4634" y="316186"/>
            <a:ext cx="7150100" cy="4861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Data Structures – Signature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106"/>
            <a:ext cx="8229600" cy="965640"/>
          </a:xfrm>
          <a:ln w="28575">
            <a:solidFill>
              <a:srgbClr val="04C016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>
                <a:latin typeface="Candara" panose="020E0502030303020204" pitchFamily="34" charset="0"/>
              </a:rPr>
              <a:t>SFs store a descriptor for every document, which is a bit-based fingerprint representation of its contents – word signatures, superimposed coding and compression-based methods: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6" y="2572946"/>
            <a:ext cx="8191186" cy="348335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3720D-7C4F-4F3F-885E-AD22692A9BF6}"/>
              </a:ext>
            </a:extLst>
          </p:cNvPr>
          <p:cNvCxnSpPr>
            <a:cxnSpLocks/>
          </p:cNvCxnSpPr>
          <p:nvPr/>
        </p:nvCxnSpPr>
        <p:spPr>
          <a:xfrm flipV="1">
            <a:off x="1056736" y="938198"/>
            <a:ext cx="8087264" cy="207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3FC55D-FB94-450E-ADDC-128FDC6236DA}"/>
              </a:ext>
            </a:extLst>
          </p:cNvPr>
          <p:cNvCxnSpPr>
            <a:cxnSpLocks/>
          </p:cNvCxnSpPr>
          <p:nvPr/>
        </p:nvCxnSpPr>
        <p:spPr>
          <a:xfrm>
            <a:off x="74431" y="93819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1750" y="170683"/>
            <a:ext cx="6692900" cy="7159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Data Structures – Inverted 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5903"/>
            <a:ext cx="8382000" cy="1805482"/>
          </a:xfrm>
          <a:ln w="25400">
            <a:solidFill>
              <a:srgbClr val="04C016"/>
            </a:solidFill>
          </a:ln>
        </p:spPr>
        <p:txBody>
          <a:bodyPr>
            <a:normAutofit/>
          </a:bodyPr>
          <a:lstStyle/>
          <a:p>
            <a:pPr marL="266700" indent="-266700">
              <a:buClr>
                <a:schemeClr val="accent5">
                  <a:lumMod val="50000"/>
                </a:schemeClr>
              </a:buClr>
              <a:buSzPct val="89000"/>
              <a:buNone/>
            </a:pPr>
            <a:r>
              <a:rPr lang="en-US" b="1" dirty="0">
                <a:solidFill>
                  <a:srgbClr val="0000CC"/>
                </a:solidFill>
                <a:latin typeface="Candara" panose="020E0502030303020204" pitchFamily="34" charset="0"/>
              </a:rPr>
              <a:t>   Dictionary </a:t>
            </a:r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- contains the tokens indexed and global statistical information about them. </a:t>
            </a:r>
          </a:p>
          <a:p>
            <a:pPr marL="266700" indent="-266700">
              <a:buClr>
                <a:schemeClr val="accent5">
                  <a:lumMod val="50000"/>
                </a:schemeClr>
              </a:buClr>
              <a:buSzPct val="89000"/>
              <a:buNone/>
            </a:pPr>
            <a:r>
              <a:rPr lang="en-US" b="1" dirty="0">
                <a:solidFill>
                  <a:srgbClr val="0000CC"/>
                </a:solidFill>
                <a:latin typeface="Candara" panose="020E0502030303020204" pitchFamily="34" charset="0"/>
              </a:rPr>
              <a:t>   Posting list </a:t>
            </a:r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- contains information about which terms appear in which documents</a:t>
            </a:r>
            <a:r>
              <a:rPr lang="en-US" dirty="0">
                <a:latin typeface="Candara" panose="020E0502030303020204" pitchFamily="34" charset="0"/>
              </a:rPr>
              <a:t>.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2D5560-00C7-4E09-9E14-69A44A188B05}"/>
              </a:ext>
            </a:extLst>
          </p:cNvPr>
          <p:cNvCxnSpPr>
            <a:cxnSpLocks/>
          </p:cNvCxnSpPr>
          <p:nvPr/>
        </p:nvCxnSpPr>
        <p:spPr>
          <a:xfrm flipV="1">
            <a:off x="1056736" y="848952"/>
            <a:ext cx="7947564" cy="1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4813A-4031-481D-8948-3EA561532AF2}"/>
              </a:ext>
            </a:extLst>
          </p:cNvPr>
          <p:cNvCxnSpPr>
            <a:cxnSpLocks/>
          </p:cNvCxnSpPr>
          <p:nvPr/>
        </p:nvCxnSpPr>
        <p:spPr>
          <a:xfrm>
            <a:off x="84370" y="848952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D15E5-3DE4-4996-B0DB-147B94EE5A72}"/>
              </a:ext>
            </a:extLst>
          </p:cNvPr>
          <p:cNvSpPr txBox="1"/>
          <p:nvPr/>
        </p:nvSpPr>
        <p:spPr>
          <a:xfrm>
            <a:off x="457200" y="1640301"/>
            <a:ext cx="8388350" cy="954107"/>
          </a:xfrm>
          <a:prstGeom prst="rect">
            <a:avLst/>
          </a:prstGeom>
          <a:noFill/>
          <a:ln w="22225">
            <a:solidFill>
              <a:srgbClr val="04C016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  <a:buSzPct val="89000"/>
            </a:pPr>
            <a:r>
              <a:rPr lang="en-US" sz="2800" dirty="0">
                <a:latin typeface="Candara" panose="020E0502030303020204" pitchFamily="34" charset="0"/>
              </a:rPr>
              <a:t>IFs need to store both a dictionary and a posting list file (also called concordance file).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21449-909C-457B-9B0A-33722E53AC8D}"/>
              </a:ext>
            </a:extLst>
          </p:cNvPr>
          <p:cNvSpPr txBox="1"/>
          <p:nvPr/>
        </p:nvSpPr>
        <p:spPr>
          <a:xfrm>
            <a:off x="457200" y="4513665"/>
            <a:ext cx="8382000" cy="1384995"/>
          </a:xfrm>
          <a:prstGeom prst="rect">
            <a:avLst/>
          </a:prstGeom>
          <a:noFill/>
          <a:ln w="22225">
            <a:solidFill>
              <a:srgbClr val="04C016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The dictionary is usually stored in main memory for fast retrieval, whereas the postings normally reside on disk</a:t>
            </a:r>
            <a:r>
              <a:rPr lang="en-US" dirty="0">
                <a:latin typeface="Candara" panose="020E0502030303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0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8" grpId="0" animBg="1"/>
      <p:bldP spid="1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936528" y="101599"/>
            <a:ext cx="7296344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3200400" y="1600200"/>
            <a:ext cx="1981200" cy="9144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Candara" pitchFamily="34" charset="0"/>
                <a:ea typeface="ＭＳ Ｐゴシック" charset="0"/>
                <a:cs typeface="ＭＳ Ｐゴシック" charset="0"/>
              </a:rPr>
              <a:t>Doc. frequency information is added</a:t>
            </a:r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71997"/>
              </p:ext>
            </p:extLst>
          </p:nvPr>
        </p:nvGraphicFramePr>
        <p:xfrm>
          <a:off x="1371603" y="1371601"/>
          <a:ext cx="1674813" cy="492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717460" imgH="10844444" progId="Excel.Sheet.8">
                  <p:embed/>
                </p:oleObj>
              </mc:Choice>
              <mc:Fallback>
                <p:oleObj name="Worksheet" r:id="rId2" imgW="2717460" imgH="10844444" progId="Excel.Sheet.8">
                  <p:embed/>
                  <p:pic>
                    <p:nvPicPr>
                      <p:cNvPr id="2560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3" y="1371601"/>
                        <a:ext cx="1674813" cy="4921251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4C016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20003" y="-33546"/>
            <a:ext cx="971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1" y="1371600"/>
            <a:ext cx="3030539" cy="5105400"/>
          </a:xfrm>
          <a:prstGeom prst="rect">
            <a:avLst/>
          </a:prstGeom>
          <a:noFill/>
          <a:ln w="19050">
            <a:solidFill>
              <a:srgbClr val="04C016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276600" y="3733801"/>
            <a:ext cx="17526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47FAA-B3C3-403C-9826-1CF4A9D35D68}"/>
              </a:ext>
            </a:extLst>
          </p:cNvPr>
          <p:cNvCxnSpPr>
            <a:cxnSpLocks/>
          </p:cNvCxnSpPr>
          <p:nvPr/>
        </p:nvCxnSpPr>
        <p:spPr>
          <a:xfrm flipV="1">
            <a:off x="1056736" y="874905"/>
            <a:ext cx="7947564" cy="1"/>
          </a:xfrm>
          <a:prstGeom prst="line">
            <a:avLst/>
          </a:prstGeom>
          <a:ln w="41275">
            <a:solidFill>
              <a:srgbClr val="04C01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EBDAA3-6DE7-4179-BF89-B656C937219E}"/>
              </a:ext>
            </a:extLst>
          </p:cNvPr>
          <p:cNvCxnSpPr>
            <a:cxnSpLocks/>
          </p:cNvCxnSpPr>
          <p:nvPr/>
        </p:nvCxnSpPr>
        <p:spPr>
          <a:xfrm>
            <a:off x="74431" y="874696"/>
            <a:ext cx="899592" cy="0"/>
          </a:xfrm>
          <a:prstGeom prst="line">
            <a:avLst/>
          </a:prstGeom>
          <a:ln w="41275">
            <a:solidFill>
              <a:srgbClr val="C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2421</Words>
  <Application>Microsoft Office PowerPoint</Application>
  <PresentationFormat>On-screen Show (4:3)</PresentationFormat>
  <Paragraphs>403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Arial</vt:lpstr>
      <vt:lpstr>Calibri</vt:lpstr>
      <vt:lpstr>Calibri Light</vt:lpstr>
      <vt:lpstr>Cambria Math</vt:lpstr>
      <vt:lpstr>Candara</vt:lpstr>
      <vt:lpstr>Courier New</vt:lpstr>
      <vt:lpstr>Lucida Sans</vt:lpstr>
      <vt:lpstr>Times New Roman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                     Data Structures Storing and fast accessing digital data is as old as computers themselves.</vt:lpstr>
      <vt:lpstr>Data Structure - Indexing techniques</vt:lpstr>
      <vt:lpstr>Data Structures - Bitmap</vt:lpstr>
      <vt:lpstr>Data Structures – Signature file</vt:lpstr>
      <vt:lpstr>Data Structures – Inverted  Index</vt:lpstr>
      <vt:lpstr>Indexer steps: Dictionary &amp; Postings</vt:lpstr>
      <vt:lpstr>Searching</vt:lpstr>
      <vt:lpstr>PowerPoint Presentation</vt:lpstr>
      <vt:lpstr>Dictionary lookup</vt:lpstr>
      <vt:lpstr>Postings file</vt:lpstr>
      <vt:lpstr> Inverted Files - construction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with Sort-Based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indexing</vt:lpstr>
      <vt:lpstr>Types of partitions</vt:lpstr>
      <vt:lpstr>Distributed indexing</vt:lpstr>
      <vt:lpstr>PowerPoint Presentation</vt:lpstr>
      <vt:lpstr>Schema for index construction -  MapReduce</vt:lpstr>
      <vt:lpstr>MapReduce</vt:lpstr>
      <vt:lpstr>Example for MapReduce</vt:lpstr>
      <vt:lpstr>PowerPoint Presentation</vt:lpstr>
      <vt:lpstr>PowerPoint Presentation</vt:lpstr>
      <vt:lpstr>Dynamic indexing</vt:lpstr>
      <vt:lpstr>Simplest Index</vt:lpstr>
      <vt:lpstr>Issues with main and auxiliary indexes</vt:lpstr>
      <vt:lpstr>Logarithmic merge</vt:lpstr>
      <vt:lpstr>PowerPoint Presentation</vt:lpstr>
      <vt:lpstr>PowerPoint Presentation</vt:lpstr>
      <vt:lpstr>Logarithmic merge</vt:lpstr>
      <vt:lpstr>PowerPoint Presentation</vt:lpstr>
      <vt:lpstr>Dynamic Indexing</vt:lpstr>
      <vt:lpstr>Other Indexes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 R</dc:creator>
  <cp:lastModifiedBy>Latha R</cp:lastModifiedBy>
  <cp:revision>291</cp:revision>
  <dcterms:created xsi:type="dcterms:W3CDTF">2020-09-09T17:36:41Z</dcterms:created>
  <dcterms:modified xsi:type="dcterms:W3CDTF">2024-02-09T00:21:16Z</dcterms:modified>
</cp:coreProperties>
</file>