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408" r:id="rId3"/>
    <p:sldId id="352" r:id="rId4"/>
    <p:sldId id="351" r:id="rId5"/>
    <p:sldId id="407" r:id="rId6"/>
    <p:sldId id="334" r:id="rId7"/>
    <p:sldId id="325" r:id="rId8"/>
    <p:sldId id="357" r:id="rId9"/>
    <p:sldId id="329" r:id="rId10"/>
    <p:sldId id="359" r:id="rId11"/>
    <p:sldId id="336" r:id="rId12"/>
    <p:sldId id="380" r:id="rId13"/>
    <p:sldId id="381" r:id="rId14"/>
    <p:sldId id="382" r:id="rId15"/>
    <p:sldId id="383" r:id="rId16"/>
    <p:sldId id="384" r:id="rId17"/>
    <p:sldId id="387" r:id="rId18"/>
    <p:sldId id="390" r:id="rId19"/>
    <p:sldId id="396" r:id="rId20"/>
    <p:sldId id="369" r:id="rId21"/>
    <p:sldId id="389" r:id="rId22"/>
    <p:sldId id="391" r:id="rId23"/>
    <p:sldId id="371" r:id="rId24"/>
    <p:sldId id="411" r:id="rId25"/>
    <p:sldId id="409" r:id="rId26"/>
    <p:sldId id="410" r:id="rId27"/>
    <p:sldId id="39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7" autoAdjust="0"/>
    <p:restoredTop sz="94660"/>
  </p:normalViewPr>
  <p:slideViewPr>
    <p:cSldViewPr>
      <p:cViewPr varScale="1">
        <p:scale>
          <a:sx n="60" d="100"/>
          <a:sy n="60" d="100"/>
        </p:scale>
        <p:origin x="16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0541B3-FE3A-48A3-A73C-2343D851A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1-11T06:24:27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8432 7056 0,'141'17'110,"106"-17"-95,70 0-15,36 0 16,70 0-16,-70 0 16,0 0-16,17 0 15,-52 0-15,-1 0 16,1 0-16,-36 0 15,0 0-15,36 0 16,-177 0-16,35 0 16,1 0-16,-1 0 15,-88 0-15,18 0 16,0 0-16,0 0 16,0 0-16,35 0 15,35 0-15,18 0 16,18 0-16,35 0 15,-106 0-15,71 0 16,-71 0-16,-36 0 16,-69 0-16,-1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F9257F-39DB-4492-ADD9-0B91EA287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C7357-42CE-46A0-B109-FB32643BD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2829B-47D9-4E3D-AC48-B82B5AAB5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DB963-880D-4918-84B1-4F0A3A194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E119E-7B6D-44AE-B26F-8F2A8D128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49F8-C7B5-44E5-884E-DE2C6A32A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CD209-A25F-4761-BF50-852D9594D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0C834-1B59-4A93-B353-A10B58686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18A79-F6C2-4380-AD61-9C2E869FA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DEAC5-5623-44A9-A2BB-F8637FC63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8701A-35E8-4AD1-8C03-93CAA65D3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A9071-536D-47DE-8EBF-58465E7AD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8CA06-1D42-4F48-B992-DD2C9EB30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1A419-D022-4B4E-AFC0-DAA835055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04507-1496-44C0-85C5-78BE3DB81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4D6D5-237E-4347-A9F9-DB40C5942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E2F2DB-D1B1-4375-B8AF-F0AFDE44C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3450" y="1752600"/>
            <a:ext cx="7277100" cy="1467293"/>
          </a:xfrm>
        </p:spPr>
        <p:txBody>
          <a:bodyPr/>
          <a:lstStyle/>
          <a:p>
            <a:pPr eaLnBrk="1" hangingPunct="1"/>
            <a:br>
              <a:rPr lang="en-US" sz="4000" b="1" dirty="0">
                <a:solidFill>
                  <a:srgbClr val="CC0000"/>
                </a:solidFill>
                <a:latin typeface="Perpetua" pitchFamily="18" charset="0"/>
              </a:rPr>
            </a:br>
            <a:r>
              <a:rPr lang="en-US" sz="4000" b="1" dirty="0">
                <a:solidFill>
                  <a:srgbClr val="800080"/>
                </a:solidFill>
                <a:latin typeface="Perpetua" pitchFamily="18" charset="0"/>
              </a:rPr>
              <a:t>Link Analysis I</a:t>
            </a:r>
            <a:br>
              <a:rPr lang="en-US" sz="4000" b="1" dirty="0">
                <a:solidFill>
                  <a:srgbClr val="CC0000"/>
                </a:solidFill>
                <a:latin typeface="Perpetua" pitchFamily="18" charset="0"/>
              </a:rPr>
            </a:br>
            <a:r>
              <a:rPr lang="en-US" sz="4000" b="1" dirty="0">
                <a:solidFill>
                  <a:srgbClr val="CC0000"/>
                </a:solidFill>
                <a:latin typeface="Perpetua" pitchFamily="18" charset="0"/>
              </a:rPr>
              <a:t>Ranking of Vertices in Graphs</a:t>
            </a:r>
            <a:br>
              <a:rPr lang="en-US" sz="4000" b="1" dirty="0">
                <a:solidFill>
                  <a:srgbClr val="CC0000"/>
                </a:solidFill>
                <a:latin typeface="Perpetua" pitchFamily="18" charset="0"/>
              </a:rPr>
            </a:br>
            <a:r>
              <a:rPr lang="en-US" sz="4000" b="1" dirty="0">
                <a:solidFill>
                  <a:srgbClr val="CC0000"/>
                </a:solidFill>
                <a:latin typeface="Perpetua" pitchFamily="18" charset="0"/>
              </a:rPr>
              <a:t>PageRank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1E404-493A-4DE3-9160-13B41BD9B0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603" name="Rectangle 241"/>
          <p:cNvSpPr>
            <a:spLocks noGrp="1" noChangeArrowheads="1"/>
          </p:cNvSpPr>
          <p:nvPr>
            <p:ph type="title"/>
          </p:nvPr>
        </p:nvSpPr>
        <p:spPr>
          <a:xfrm>
            <a:off x="2898340" y="90581"/>
            <a:ext cx="3848100" cy="540611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Matrix Notation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1" y="4844713"/>
            <a:ext cx="73152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/>
              <a:t> </a:t>
            </a:r>
            <a:r>
              <a:rPr lang="en-US" sz="2800" dirty="0"/>
              <a:t>pr</a:t>
            </a:r>
            <a:r>
              <a:rPr lang="en-US" baseline="30000" dirty="0"/>
              <a:t>(k+1)T</a:t>
            </a:r>
            <a:r>
              <a:rPr lang="en-US" dirty="0"/>
              <a:t>        =     </a:t>
            </a:r>
            <a:r>
              <a:rPr lang="en-US" sz="2800" dirty="0"/>
              <a:t>pr</a:t>
            </a:r>
            <a:r>
              <a:rPr lang="en-US" baseline="30000" dirty="0"/>
              <a:t>(k)T   </a:t>
            </a:r>
            <a:r>
              <a:rPr lang="en-US" dirty="0"/>
              <a:t>               </a:t>
            </a:r>
            <a:r>
              <a:rPr lang="en-US" sz="2800" dirty="0"/>
              <a:t>H</a:t>
            </a:r>
          </a:p>
          <a:p>
            <a:pPr eaLnBrk="1" hangingPunct="1"/>
            <a:endParaRPr lang="en-US" sz="2800" dirty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04799" y="3044658"/>
            <a:ext cx="278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[1/20 5/20 1/10 5/20 7/20]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933701" y="2732027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= [ 1/5   1/5   1/5   1/5   1/5]</a:t>
            </a:r>
          </a:p>
        </p:txBody>
      </p:sp>
      <p:graphicFrame>
        <p:nvGraphicFramePr>
          <p:cNvPr id="135413" name="Group 2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6828825"/>
              </p:ext>
            </p:extLst>
          </p:nvPr>
        </p:nvGraphicFramePr>
        <p:xfrm>
          <a:off x="6051552" y="2385219"/>
          <a:ext cx="2590800" cy="199548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8" name="Rectangle 246"/>
          <p:cNvSpPr>
            <a:spLocks noChangeArrowheads="1"/>
          </p:cNvSpPr>
          <p:nvPr/>
        </p:nvSpPr>
        <p:spPr bwMode="auto">
          <a:xfrm>
            <a:off x="1524000" y="1752600"/>
            <a:ext cx="58674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5659" name="Rectangle 247"/>
          <p:cNvSpPr>
            <a:spLocks noChangeArrowheads="1"/>
          </p:cNvSpPr>
          <p:nvPr/>
        </p:nvSpPr>
        <p:spPr bwMode="auto">
          <a:xfrm>
            <a:off x="805580" y="938174"/>
            <a:ext cx="80336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Perpetua" pitchFamily="18" charset="0"/>
              </a:rPr>
              <a:t>Let </a:t>
            </a:r>
            <a:r>
              <a:rPr lang="en-US" sz="3200" b="1" i="1" dirty="0">
                <a:latin typeface="Perpetua" pitchFamily="18" charset="0"/>
              </a:rPr>
              <a:t>pr </a:t>
            </a:r>
            <a:r>
              <a:rPr lang="en-US" sz="3200" dirty="0">
                <a:latin typeface="Perpetua" pitchFamily="18" charset="0"/>
              </a:rPr>
              <a:t>be a </a:t>
            </a:r>
            <a:r>
              <a:rPr lang="en-US" sz="3200" i="1" dirty="0">
                <a:latin typeface="Perpetua" pitchFamily="18" charset="0"/>
              </a:rPr>
              <a:t>n</a:t>
            </a:r>
            <a:r>
              <a:rPr lang="en-US" sz="3200" dirty="0">
                <a:latin typeface="Perpetua" pitchFamily="18" charset="0"/>
              </a:rPr>
              <a:t>-dimensional vector of PageRank values, i.e., </a:t>
            </a:r>
            <a:r>
              <a:rPr lang="en-US" sz="3200" b="1" i="1" dirty="0">
                <a:latin typeface="Perpetua" pitchFamily="18" charset="0"/>
              </a:rPr>
              <a:t>pr </a:t>
            </a:r>
            <a:r>
              <a:rPr lang="en-US" sz="3200" dirty="0">
                <a:latin typeface="Perpetua" pitchFamily="18" charset="0"/>
              </a:rPr>
              <a:t>= (</a:t>
            </a:r>
            <a:r>
              <a:rPr lang="en-US" sz="3200" i="1" dirty="0">
                <a:latin typeface="Perpetua" pitchFamily="18" charset="0"/>
              </a:rPr>
              <a:t>pr</a:t>
            </a:r>
            <a:r>
              <a:rPr lang="en-US" sz="3200" dirty="0">
                <a:latin typeface="Perpetua" pitchFamily="18" charset="0"/>
              </a:rPr>
              <a:t>(1), </a:t>
            </a:r>
            <a:r>
              <a:rPr lang="en-US" sz="3200" i="1" dirty="0">
                <a:latin typeface="Perpetua" pitchFamily="18" charset="0"/>
              </a:rPr>
              <a:t>pr(</a:t>
            </a:r>
            <a:r>
              <a:rPr lang="en-US" sz="3200" dirty="0">
                <a:latin typeface="Perpetua" pitchFamily="18" charset="0"/>
              </a:rPr>
              <a:t>2), …,</a:t>
            </a:r>
            <a:r>
              <a:rPr lang="en-US" sz="3200" i="1" dirty="0">
                <a:latin typeface="Perpetua" pitchFamily="18" charset="0"/>
              </a:rPr>
              <a:t> pr</a:t>
            </a:r>
            <a:r>
              <a:rPr lang="en-US" sz="3200" dirty="0">
                <a:latin typeface="Perpetua" pitchFamily="18" charset="0"/>
              </a:rPr>
              <a:t>(</a:t>
            </a:r>
            <a:r>
              <a:rPr lang="en-US" sz="3200" i="1" dirty="0">
                <a:latin typeface="Perpetua" pitchFamily="18" charset="0"/>
              </a:rPr>
              <a:t>n</a:t>
            </a:r>
            <a:r>
              <a:rPr lang="en-US" sz="3200" dirty="0">
                <a:latin typeface="Perpetua" pitchFamily="18" charset="0"/>
              </a:rPr>
              <a:t>))</a:t>
            </a:r>
            <a:r>
              <a:rPr lang="en-US" sz="3200" i="1" baseline="30000" dirty="0">
                <a:latin typeface="Perpetua" pitchFamily="18" charset="0"/>
              </a:rPr>
              <a:t>T</a:t>
            </a:r>
            <a:r>
              <a:rPr lang="en-US" sz="3200" baseline="30000" dirty="0">
                <a:latin typeface="Perpetua" pitchFamily="18" charset="0"/>
              </a:rPr>
              <a:t>.</a:t>
            </a:r>
          </a:p>
        </p:txBody>
      </p:sp>
      <p:grpSp>
        <p:nvGrpSpPr>
          <p:cNvPr id="10" name="Group 7"/>
          <p:cNvGrpSpPr/>
          <p:nvPr/>
        </p:nvGrpSpPr>
        <p:grpSpPr>
          <a:xfrm>
            <a:off x="222301" y="673722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11" name="Rectangle 10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66915-3D42-4919-AD39-A03E9FD8EC2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222" y="-21265"/>
            <a:ext cx="3463556" cy="76674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Four questions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4721" y="1600200"/>
            <a:ext cx="3886200" cy="683545"/>
          </a:xfrm>
          <a:solidFill>
            <a:schemeClr val="bg1">
              <a:lumMod val="75000"/>
            </a:schemeClr>
          </a:solidFill>
          <a:ln w="38100" cmpd="dbl">
            <a:solidFill>
              <a:srgbClr val="CC00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1339850" algn="l"/>
              </a:tabLst>
            </a:pPr>
            <a:r>
              <a:rPr lang="en-US" sz="3600" dirty="0"/>
              <a:t> </a:t>
            </a:r>
            <a:r>
              <a:rPr lang="en-US" sz="3600" i="1" dirty="0"/>
              <a:t>pr</a:t>
            </a:r>
            <a:r>
              <a:rPr lang="en-US" sz="3600" dirty="0"/>
              <a:t> </a:t>
            </a:r>
            <a:r>
              <a:rPr lang="en-US" sz="3600" baseline="30000" dirty="0"/>
              <a:t>(k+1)T </a:t>
            </a:r>
            <a:r>
              <a:rPr lang="en-US" sz="3600" dirty="0"/>
              <a:t>= </a:t>
            </a:r>
            <a:r>
              <a:rPr lang="en-US" sz="3600" i="1" dirty="0"/>
              <a:t>pr</a:t>
            </a:r>
            <a:r>
              <a:rPr lang="en-US" sz="3600" dirty="0"/>
              <a:t> </a:t>
            </a:r>
            <a:r>
              <a:rPr lang="en-US" sz="3600" baseline="30000" dirty="0"/>
              <a:t>(k)T</a:t>
            </a:r>
            <a:r>
              <a:rPr lang="en-US" sz="3600" dirty="0"/>
              <a:t> H</a:t>
            </a:r>
            <a:r>
              <a:rPr lang="en-US" i="1" dirty="0"/>
              <a:t>                    </a:t>
            </a:r>
            <a:endParaRPr lang="en-US" sz="2800" dirty="0"/>
          </a:p>
        </p:txBody>
      </p:sp>
      <p:grpSp>
        <p:nvGrpSpPr>
          <p:cNvPr id="5" name="Group 7"/>
          <p:cNvGrpSpPr/>
          <p:nvPr/>
        </p:nvGrpSpPr>
        <p:grpSpPr>
          <a:xfrm>
            <a:off x="163820" y="776460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D0D9CD-F23A-4289-B9C2-2C9EA7763FD5}"/>
              </a:ext>
            </a:extLst>
          </p:cNvPr>
          <p:cNvSpPr txBox="1"/>
          <p:nvPr/>
        </p:nvSpPr>
        <p:spPr>
          <a:xfrm>
            <a:off x="1160721" y="2870185"/>
            <a:ext cx="6934200" cy="176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  <a:tabLst>
                <a:tab pos="446088" algn="l"/>
              </a:tabLst>
            </a:pPr>
            <a:r>
              <a:rPr lang="en-US" sz="2400" dirty="0">
                <a:latin typeface="Perpetua" pitchFamily="18" charset="0"/>
              </a:rPr>
              <a:t>Does this converge?</a:t>
            </a:r>
          </a:p>
          <a:p>
            <a:pPr marL="361950" indent="-361950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  <a:tabLst>
                <a:tab pos="446088" algn="l"/>
              </a:tabLst>
            </a:pPr>
            <a:r>
              <a:rPr lang="en-US" sz="2400" dirty="0">
                <a:latin typeface="Perpetua" pitchFamily="18" charset="0"/>
              </a:rPr>
              <a:t>Under what </a:t>
            </a:r>
            <a:r>
              <a:rPr lang="en-US" sz="2400">
                <a:latin typeface="Perpetua" pitchFamily="18" charset="0"/>
              </a:rPr>
              <a:t>circumstances it is </a:t>
            </a:r>
            <a:r>
              <a:rPr lang="en-US" sz="2400" dirty="0">
                <a:latin typeface="Perpetua" pitchFamily="18" charset="0"/>
              </a:rPr>
              <a:t>guaranteed to converge?</a:t>
            </a:r>
          </a:p>
          <a:p>
            <a:pPr marL="361950" indent="-361950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  <a:tabLst>
                <a:tab pos="446088" algn="l"/>
              </a:tabLst>
            </a:pPr>
            <a:r>
              <a:rPr lang="en-US" sz="2400" dirty="0">
                <a:latin typeface="Perpetua" pitchFamily="18" charset="0"/>
              </a:rPr>
              <a:t>Is the vector to which it converges independent of the initial vector?</a:t>
            </a:r>
          </a:p>
          <a:p>
            <a:pPr marL="361950" indent="-361950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itchFamily="2" charset="2"/>
              <a:buChar char="Ø"/>
              <a:tabLst>
                <a:tab pos="446088" algn="l"/>
              </a:tabLst>
            </a:pPr>
            <a:r>
              <a:rPr lang="en-US" sz="2400" dirty="0">
                <a:latin typeface="Perpetua" pitchFamily="18" charset="0"/>
              </a:rPr>
              <a:t>Does it converge to what we want?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B079E-D96D-4754-A683-44096FACC0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325" y="-23895"/>
            <a:ext cx="5105401" cy="773085"/>
          </a:xfrm>
        </p:spPr>
        <p:txBody>
          <a:bodyPr/>
          <a:lstStyle/>
          <a:p>
            <a:pPr eaLnBrk="1" hangingPunct="1"/>
            <a:r>
              <a:rPr lang="en-US" sz="3800" b="1" dirty="0"/>
              <a:t>   </a:t>
            </a:r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Random walks in graphs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970213"/>
            <a:ext cx="3140075" cy="461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b="1" dirty="0"/>
              <a:t>Adjacency matrix A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724400" y="2971800"/>
            <a:ext cx="256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Transition matrix P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990600" y="14478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79" name="Picture 6" descr="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19812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80" name="Group 7"/>
          <p:cNvGrpSpPr>
            <a:grpSpLocks/>
          </p:cNvGrpSpPr>
          <p:nvPr/>
        </p:nvGrpSpPr>
        <p:grpSpPr bwMode="auto">
          <a:xfrm>
            <a:off x="4724400" y="1447800"/>
            <a:ext cx="2362200" cy="1295400"/>
            <a:chOff x="2832" y="912"/>
            <a:chExt cx="1488" cy="816"/>
          </a:xfrm>
        </p:grpSpPr>
        <p:sp>
          <p:nvSpPr>
            <p:cNvPr id="28711" name="Rectangle 8"/>
            <p:cNvSpPr>
              <a:spLocks noChangeArrowheads="1"/>
            </p:cNvSpPr>
            <p:nvPr/>
          </p:nvSpPr>
          <p:spPr bwMode="auto">
            <a:xfrm>
              <a:off x="2832" y="912"/>
              <a:ext cx="14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712" name="Picture 9" descr="P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960"/>
              <a:ext cx="1248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81" name="Group 10"/>
          <p:cNvGrpSpPr>
            <a:grpSpLocks/>
          </p:cNvGrpSpPr>
          <p:nvPr/>
        </p:nvGrpSpPr>
        <p:grpSpPr bwMode="auto">
          <a:xfrm>
            <a:off x="1219200" y="3962400"/>
            <a:ext cx="2743200" cy="1752600"/>
            <a:chOff x="1056" y="1632"/>
            <a:chExt cx="1728" cy="1104"/>
          </a:xfrm>
        </p:grpSpPr>
        <p:sp>
          <p:nvSpPr>
            <p:cNvPr id="28700" name="Oval 11"/>
            <p:cNvSpPr>
              <a:spLocks noChangeArrowheads="1"/>
            </p:cNvSpPr>
            <p:nvPr/>
          </p:nvSpPr>
          <p:spPr bwMode="auto">
            <a:xfrm>
              <a:off x="105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Oval 12"/>
            <p:cNvSpPr>
              <a:spLocks noChangeArrowheads="1"/>
            </p:cNvSpPr>
            <p:nvPr/>
          </p:nvSpPr>
          <p:spPr bwMode="auto">
            <a:xfrm>
              <a:off x="163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Oval 13"/>
            <p:cNvSpPr>
              <a:spLocks noChangeArrowheads="1"/>
            </p:cNvSpPr>
            <p:nvPr/>
          </p:nvSpPr>
          <p:spPr bwMode="auto">
            <a:xfrm>
              <a:off x="196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14"/>
            <p:cNvSpPr>
              <a:spLocks noChangeShapeType="1"/>
            </p:cNvSpPr>
            <p:nvPr/>
          </p:nvSpPr>
          <p:spPr bwMode="auto">
            <a:xfrm flipV="1">
              <a:off x="1296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15"/>
            <p:cNvSpPr>
              <a:spLocks noChangeShapeType="1"/>
            </p:cNvSpPr>
            <p:nvPr/>
          </p:nvSpPr>
          <p:spPr bwMode="auto">
            <a:xfrm>
              <a:off x="1824" y="1872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16"/>
            <p:cNvSpPr>
              <a:spLocks noChangeShapeType="1"/>
            </p:cNvSpPr>
            <p:nvPr/>
          </p:nvSpPr>
          <p:spPr bwMode="auto">
            <a:xfrm flipH="1" flipV="1">
              <a:off x="1296" y="230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Freeform 17"/>
            <p:cNvSpPr>
              <a:spLocks/>
            </p:cNvSpPr>
            <p:nvPr/>
          </p:nvSpPr>
          <p:spPr bwMode="auto">
            <a:xfrm>
              <a:off x="1872" y="1776"/>
              <a:ext cx="576" cy="720"/>
            </a:xfrm>
            <a:custGeom>
              <a:avLst/>
              <a:gdLst>
                <a:gd name="T0" fmla="*/ 288 w 576"/>
                <a:gd name="T1" fmla="*/ 720 h 720"/>
                <a:gd name="T2" fmla="*/ 528 w 576"/>
                <a:gd name="T3" fmla="*/ 288 h 720"/>
                <a:gd name="T4" fmla="*/ 0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288" y="720"/>
                  </a:moveTo>
                  <a:cubicBezTo>
                    <a:pt x="432" y="564"/>
                    <a:pt x="576" y="408"/>
                    <a:pt x="528" y="288"/>
                  </a:cubicBezTo>
                  <a:cubicBezTo>
                    <a:pt x="480" y="168"/>
                    <a:pt x="240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Text Box 18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708" name="Text Box 19"/>
            <p:cNvSpPr txBox="1">
              <a:spLocks noChangeArrowheads="1"/>
            </p:cNvSpPr>
            <p:nvPr/>
          </p:nvSpPr>
          <p:spPr bwMode="auto">
            <a:xfrm>
              <a:off x="148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709" name="Text Box 20"/>
            <p:cNvSpPr txBox="1">
              <a:spLocks noChangeArrowheads="1"/>
            </p:cNvSpPr>
            <p:nvPr/>
          </p:nvSpPr>
          <p:spPr bwMode="auto">
            <a:xfrm>
              <a:off x="2400" y="196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710" name="Text Box 21"/>
            <p:cNvSpPr txBox="1">
              <a:spLocks noChangeArrowheads="1"/>
            </p:cNvSpPr>
            <p:nvPr/>
          </p:nvSpPr>
          <p:spPr bwMode="auto">
            <a:xfrm>
              <a:off x="1776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28682" name="Group 22"/>
          <p:cNvGrpSpPr>
            <a:grpSpLocks/>
          </p:cNvGrpSpPr>
          <p:nvPr/>
        </p:nvGrpSpPr>
        <p:grpSpPr bwMode="auto">
          <a:xfrm>
            <a:off x="4724400" y="3886200"/>
            <a:ext cx="2743200" cy="1752600"/>
            <a:chOff x="1056" y="1632"/>
            <a:chExt cx="1728" cy="1104"/>
          </a:xfrm>
        </p:grpSpPr>
        <p:sp>
          <p:nvSpPr>
            <p:cNvPr id="28689" name="Oval 23"/>
            <p:cNvSpPr>
              <a:spLocks noChangeArrowheads="1"/>
            </p:cNvSpPr>
            <p:nvPr/>
          </p:nvSpPr>
          <p:spPr bwMode="auto">
            <a:xfrm>
              <a:off x="105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Oval 24"/>
            <p:cNvSpPr>
              <a:spLocks noChangeArrowheads="1"/>
            </p:cNvSpPr>
            <p:nvPr/>
          </p:nvSpPr>
          <p:spPr bwMode="auto">
            <a:xfrm>
              <a:off x="163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Oval 25"/>
            <p:cNvSpPr>
              <a:spLocks noChangeArrowheads="1"/>
            </p:cNvSpPr>
            <p:nvPr/>
          </p:nvSpPr>
          <p:spPr bwMode="auto">
            <a:xfrm>
              <a:off x="196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6"/>
            <p:cNvSpPr>
              <a:spLocks noChangeShapeType="1"/>
            </p:cNvSpPr>
            <p:nvPr/>
          </p:nvSpPr>
          <p:spPr bwMode="auto">
            <a:xfrm flipV="1">
              <a:off x="1296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7"/>
            <p:cNvSpPr>
              <a:spLocks noChangeShapeType="1"/>
            </p:cNvSpPr>
            <p:nvPr/>
          </p:nvSpPr>
          <p:spPr bwMode="auto">
            <a:xfrm>
              <a:off x="1824" y="1872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8"/>
            <p:cNvSpPr>
              <a:spLocks noChangeShapeType="1"/>
            </p:cNvSpPr>
            <p:nvPr/>
          </p:nvSpPr>
          <p:spPr bwMode="auto">
            <a:xfrm flipH="1" flipV="1">
              <a:off x="1296" y="230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9"/>
            <p:cNvSpPr>
              <a:spLocks/>
            </p:cNvSpPr>
            <p:nvPr/>
          </p:nvSpPr>
          <p:spPr bwMode="auto">
            <a:xfrm>
              <a:off x="1872" y="1776"/>
              <a:ext cx="576" cy="720"/>
            </a:xfrm>
            <a:custGeom>
              <a:avLst/>
              <a:gdLst>
                <a:gd name="T0" fmla="*/ 288 w 576"/>
                <a:gd name="T1" fmla="*/ 720 h 720"/>
                <a:gd name="T2" fmla="*/ 528 w 576"/>
                <a:gd name="T3" fmla="*/ 288 h 720"/>
                <a:gd name="T4" fmla="*/ 0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288" y="720"/>
                  </a:moveTo>
                  <a:cubicBezTo>
                    <a:pt x="432" y="564"/>
                    <a:pt x="576" y="408"/>
                    <a:pt x="528" y="288"/>
                  </a:cubicBezTo>
                  <a:cubicBezTo>
                    <a:pt x="480" y="168"/>
                    <a:pt x="240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Text Box 30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697" name="Text Box 31"/>
            <p:cNvSpPr txBox="1">
              <a:spLocks noChangeArrowheads="1"/>
            </p:cNvSpPr>
            <p:nvPr/>
          </p:nvSpPr>
          <p:spPr bwMode="auto">
            <a:xfrm>
              <a:off x="148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1/2</a:t>
              </a:r>
            </a:p>
          </p:txBody>
        </p:sp>
        <p:sp>
          <p:nvSpPr>
            <p:cNvPr id="28698" name="Text Box 32"/>
            <p:cNvSpPr txBox="1">
              <a:spLocks noChangeArrowheads="1"/>
            </p:cNvSpPr>
            <p:nvPr/>
          </p:nvSpPr>
          <p:spPr bwMode="auto">
            <a:xfrm>
              <a:off x="2400" y="196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1/2</a:t>
              </a:r>
            </a:p>
          </p:txBody>
        </p:sp>
        <p:sp>
          <p:nvSpPr>
            <p:cNvPr id="28699" name="Text Box 33"/>
            <p:cNvSpPr txBox="1">
              <a:spLocks noChangeArrowheads="1"/>
            </p:cNvSpPr>
            <p:nvPr/>
          </p:nvSpPr>
          <p:spPr bwMode="auto">
            <a:xfrm>
              <a:off x="1776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8683" name="Rectangle 35"/>
          <p:cNvSpPr>
            <a:spLocks noChangeArrowheads="1"/>
          </p:cNvSpPr>
          <p:nvPr/>
        </p:nvSpPr>
        <p:spPr bwMode="auto">
          <a:xfrm>
            <a:off x="990600" y="4495800"/>
            <a:ext cx="304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8684" name="Rectangle 36"/>
          <p:cNvSpPr>
            <a:spLocks noChangeArrowheads="1"/>
          </p:cNvSpPr>
          <p:nvPr/>
        </p:nvSpPr>
        <p:spPr bwMode="auto">
          <a:xfrm>
            <a:off x="2438400" y="3657600"/>
            <a:ext cx="304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8685" name="Rectangle 37"/>
          <p:cNvSpPr>
            <a:spLocks noChangeArrowheads="1"/>
          </p:cNvSpPr>
          <p:nvPr/>
        </p:nvSpPr>
        <p:spPr bwMode="auto">
          <a:xfrm>
            <a:off x="3048000" y="5334000"/>
            <a:ext cx="304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686" name="Rectangle 38"/>
          <p:cNvSpPr>
            <a:spLocks noChangeArrowheads="1"/>
          </p:cNvSpPr>
          <p:nvPr/>
        </p:nvSpPr>
        <p:spPr bwMode="auto">
          <a:xfrm>
            <a:off x="4495800" y="4876800"/>
            <a:ext cx="304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8687" name="Rectangle 39"/>
          <p:cNvSpPr>
            <a:spLocks noChangeArrowheads="1"/>
          </p:cNvSpPr>
          <p:nvPr/>
        </p:nvSpPr>
        <p:spPr bwMode="auto">
          <a:xfrm>
            <a:off x="5943600" y="3581400"/>
            <a:ext cx="304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8688" name="Rectangle 40"/>
          <p:cNvSpPr>
            <a:spLocks noChangeArrowheads="1"/>
          </p:cNvSpPr>
          <p:nvPr/>
        </p:nvSpPr>
        <p:spPr bwMode="auto">
          <a:xfrm>
            <a:off x="6553200" y="5257800"/>
            <a:ext cx="304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grpSp>
        <p:nvGrpSpPr>
          <p:cNvPr id="41" name="Group 7"/>
          <p:cNvGrpSpPr/>
          <p:nvPr/>
        </p:nvGrpSpPr>
        <p:grpSpPr>
          <a:xfrm>
            <a:off x="184200" y="727588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42" name="Rectangle 41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7D05A6-3004-43A9-B964-68515380A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088" y="221457"/>
            <a:ext cx="6781800" cy="48736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</a:rPr>
              <a:t>What is a random walk?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762000" y="1524000"/>
            <a:ext cx="3200400" cy="1752600"/>
            <a:chOff x="384" y="1488"/>
            <a:chExt cx="2016" cy="1104"/>
          </a:xfrm>
        </p:grpSpPr>
        <p:pic>
          <p:nvPicPr>
            <p:cNvPr id="29702" name="Picture 4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632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3" name="Group 5"/>
            <p:cNvGrpSpPr>
              <a:grpSpLocks/>
            </p:cNvGrpSpPr>
            <p:nvPr/>
          </p:nvGrpSpPr>
          <p:grpSpPr bwMode="auto">
            <a:xfrm>
              <a:off x="672" y="1488"/>
              <a:ext cx="1728" cy="1104"/>
              <a:chOff x="1056" y="1632"/>
              <a:chExt cx="1728" cy="1104"/>
            </a:xfrm>
          </p:grpSpPr>
          <p:sp>
            <p:nvSpPr>
              <p:cNvPr id="29704" name="Oval 6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Oval 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Oval 8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7" name="Line 9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Line 10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Line 11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Freeform 12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Text Box 13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9712" name="Text Box 14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29713" name="Text Box 15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29714" name="Text Box 1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29701" name="Text Box 17"/>
          <p:cNvSpPr txBox="1">
            <a:spLocks noChangeArrowheads="1"/>
          </p:cNvSpPr>
          <p:nvPr/>
        </p:nvSpPr>
        <p:spPr bwMode="auto">
          <a:xfrm>
            <a:off x="2895600" y="12954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E3ADE-8D5F-413E-B441-8107BBAFEE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00"/>
                </a:solidFill>
              </a:rPr>
              <a:t>What is a random walk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762000" y="1524000"/>
            <a:ext cx="3200400" cy="1752600"/>
            <a:chOff x="384" y="1488"/>
            <a:chExt cx="2016" cy="1104"/>
          </a:xfrm>
        </p:grpSpPr>
        <p:pic>
          <p:nvPicPr>
            <p:cNvPr id="30741" name="Picture 4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632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742" name="Group 5"/>
            <p:cNvGrpSpPr>
              <a:grpSpLocks/>
            </p:cNvGrpSpPr>
            <p:nvPr/>
          </p:nvGrpSpPr>
          <p:grpSpPr bwMode="auto">
            <a:xfrm>
              <a:off x="672" y="1488"/>
              <a:ext cx="1728" cy="1104"/>
              <a:chOff x="1056" y="1632"/>
              <a:chExt cx="1728" cy="1104"/>
            </a:xfrm>
          </p:grpSpPr>
          <p:sp>
            <p:nvSpPr>
              <p:cNvPr id="30743" name="Oval 6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Oval 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Oval 8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9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10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11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12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Text Box 13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0751" name="Text Box 14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0752" name="Text Box 15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0753" name="Text Box 1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</p:grpSp>
      <p:grpSp>
        <p:nvGrpSpPr>
          <p:cNvPr id="30725" name="Group 17"/>
          <p:cNvGrpSpPr>
            <a:grpSpLocks/>
          </p:cNvGrpSpPr>
          <p:nvPr/>
        </p:nvGrpSpPr>
        <p:grpSpPr bwMode="auto">
          <a:xfrm>
            <a:off x="5791200" y="457200"/>
            <a:ext cx="2743200" cy="2819400"/>
            <a:chOff x="2928" y="768"/>
            <a:chExt cx="1728" cy="1776"/>
          </a:xfrm>
        </p:grpSpPr>
        <p:grpSp>
          <p:nvGrpSpPr>
            <p:cNvPr id="30728" name="Group 18"/>
            <p:cNvGrpSpPr>
              <a:grpSpLocks/>
            </p:cNvGrpSpPr>
            <p:nvPr/>
          </p:nvGrpSpPr>
          <p:grpSpPr bwMode="auto">
            <a:xfrm>
              <a:off x="2928" y="1440"/>
              <a:ext cx="1728" cy="1104"/>
              <a:chOff x="1056" y="1632"/>
              <a:chExt cx="1728" cy="1104"/>
            </a:xfrm>
          </p:grpSpPr>
          <p:sp>
            <p:nvSpPr>
              <p:cNvPr id="30730" name="Oval 19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1" name="Oval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2" name="Oval 21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Line 22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23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24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25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Text Box 26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0738" name="Text Box 2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0739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0740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  <p:pic>
          <p:nvPicPr>
            <p:cNvPr id="30729" name="Picture 30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768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26" name="Text Box 31"/>
          <p:cNvSpPr txBox="1">
            <a:spLocks noChangeArrowheads="1"/>
          </p:cNvSpPr>
          <p:nvPr/>
        </p:nvSpPr>
        <p:spPr bwMode="auto">
          <a:xfrm>
            <a:off x="2895600" y="12954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t=0</a:t>
            </a:r>
          </a:p>
        </p:txBody>
      </p:sp>
      <p:sp>
        <p:nvSpPr>
          <p:cNvPr id="30727" name="Text Box 32"/>
          <p:cNvSpPr txBox="1">
            <a:spLocks noChangeArrowheads="1"/>
          </p:cNvSpPr>
          <p:nvPr/>
        </p:nvSpPr>
        <p:spPr bwMode="auto">
          <a:xfrm>
            <a:off x="7543800" y="12192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131BB-11CE-4875-9110-2F18B4E2AC6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solidFill>
                  <a:srgbClr val="CC0000"/>
                </a:solidFill>
              </a:rPr>
              <a:t>What is a random walk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762000" y="1524000"/>
            <a:ext cx="3200400" cy="1752600"/>
            <a:chOff x="384" y="1488"/>
            <a:chExt cx="2016" cy="1104"/>
          </a:xfrm>
        </p:grpSpPr>
        <p:pic>
          <p:nvPicPr>
            <p:cNvPr id="31780" name="Picture 4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632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781" name="Group 5"/>
            <p:cNvGrpSpPr>
              <a:grpSpLocks/>
            </p:cNvGrpSpPr>
            <p:nvPr/>
          </p:nvGrpSpPr>
          <p:grpSpPr bwMode="auto">
            <a:xfrm>
              <a:off x="672" y="1488"/>
              <a:ext cx="1728" cy="1104"/>
              <a:chOff x="1056" y="1632"/>
              <a:chExt cx="1728" cy="1104"/>
            </a:xfrm>
          </p:grpSpPr>
          <p:sp>
            <p:nvSpPr>
              <p:cNvPr id="31782" name="Oval 6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3" name="Oval 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Oval 8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Line 9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10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Line 11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Freeform 12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Text Box 13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1790" name="Text Box 14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1791" name="Text Box 15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1792" name="Text Box 1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</p:grpSp>
      <p:grpSp>
        <p:nvGrpSpPr>
          <p:cNvPr id="31749" name="Group 17"/>
          <p:cNvGrpSpPr>
            <a:grpSpLocks/>
          </p:cNvGrpSpPr>
          <p:nvPr/>
        </p:nvGrpSpPr>
        <p:grpSpPr bwMode="auto">
          <a:xfrm>
            <a:off x="5791200" y="457200"/>
            <a:ext cx="2743200" cy="2819400"/>
            <a:chOff x="2928" y="768"/>
            <a:chExt cx="1728" cy="1776"/>
          </a:xfrm>
        </p:grpSpPr>
        <p:grpSp>
          <p:nvGrpSpPr>
            <p:cNvPr id="31767" name="Group 18"/>
            <p:cNvGrpSpPr>
              <a:grpSpLocks/>
            </p:cNvGrpSpPr>
            <p:nvPr/>
          </p:nvGrpSpPr>
          <p:grpSpPr bwMode="auto">
            <a:xfrm>
              <a:off x="2928" y="1440"/>
              <a:ext cx="1728" cy="1104"/>
              <a:chOff x="1056" y="1632"/>
              <a:chExt cx="1728" cy="1104"/>
            </a:xfrm>
          </p:grpSpPr>
          <p:sp>
            <p:nvSpPr>
              <p:cNvPr id="31769" name="Oval 19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Oval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Oval 21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Line 22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23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24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Freeform 25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Text Box 26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1777" name="Text Box 2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1778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1779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  <p:pic>
          <p:nvPicPr>
            <p:cNvPr id="31768" name="Picture 30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768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50" name="Text Box 31"/>
          <p:cNvSpPr txBox="1">
            <a:spLocks noChangeArrowheads="1"/>
          </p:cNvSpPr>
          <p:nvPr/>
        </p:nvSpPr>
        <p:spPr bwMode="auto">
          <a:xfrm>
            <a:off x="2895600" y="12954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t=0</a:t>
            </a:r>
          </a:p>
        </p:txBody>
      </p:sp>
      <p:sp>
        <p:nvSpPr>
          <p:cNvPr id="31751" name="Text Box 32"/>
          <p:cNvSpPr txBox="1">
            <a:spLocks noChangeArrowheads="1"/>
          </p:cNvSpPr>
          <p:nvPr/>
        </p:nvSpPr>
        <p:spPr bwMode="auto">
          <a:xfrm>
            <a:off x="7543800" y="12192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t=1</a:t>
            </a:r>
          </a:p>
        </p:txBody>
      </p:sp>
      <p:grpSp>
        <p:nvGrpSpPr>
          <p:cNvPr id="31752" name="Group 33"/>
          <p:cNvGrpSpPr>
            <a:grpSpLocks/>
          </p:cNvGrpSpPr>
          <p:nvPr/>
        </p:nvGrpSpPr>
        <p:grpSpPr bwMode="auto">
          <a:xfrm>
            <a:off x="1066800" y="3810000"/>
            <a:ext cx="2743200" cy="2428875"/>
            <a:chOff x="672" y="1488"/>
            <a:chExt cx="1728" cy="1530"/>
          </a:xfrm>
        </p:grpSpPr>
        <p:grpSp>
          <p:nvGrpSpPr>
            <p:cNvPr id="31754" name="Group 34"/>
            <p:cNvGrpSpPr>
              <a:grpSpLocks/>
            </p:cNvGrpSpPr>
            <p:nvPr/>
          </p:nvGrpSpPr>
          <p:grpSpPr bwMode="auto">
            <a:xfrm>
              <a:off x="672" y="1488"/>
              <a:ext cx="1728" cy="1104"/>
              <a:chOff x="1056" y="1632"/>
              <a:chExt cx="1728" cy="1104"/>
            </a:xfrm>
          </p:grpSpPr>
          <p:sp>
            <p:nvSpPr>
              <p:cNvPr id="31756" name="Oval 35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Oval 36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8" name="Oval 37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Line 38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39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40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Freeform 41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Text Box 42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1764" name="Text Box 43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1765" name="Text Box 44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1766" name="Text Box 45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  <p:pic>
          <p:nvPicPr>
            <p:cNvPr id="31755" name="Picture 46" descr="ma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4" y="2352"/>
              <a:ext cx="489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53" name="Text Box 47"/>
          <p:cNvSpPr txBox="1">
            <a:spLocks noChangeArrowheads="1"/>
          </p:cNvSpPr>
          <p:nvPr/>
        </p:nvSpPr>
        <p:spPr bwMode="auto">
          <a:xfrm>
            <a:off x="2971800" y="35814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B1ADD-E23F-476D-8753-3B5C64960F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solidFill>
                  <a:srgbClr val="CC0000"/>
                </a:solidFill>
              </a:rPr>
              <a:t>What is a random walk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762000" y="1524000"/>
            <a:ext cx="3200400" cy="1752600"/>
            <a:chOff x="384" y="1488"/>
            <a:chExt cx="2016" cy="1104"/>
          </a:xfrm>
        </p:grpSpPr>
        <p:pic>
          <p:nvPicPr>
            <p:cNvPr id="32820" name="Picture 4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632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821" name="Group 5"/>
            <p:cNvGrpSpPr>
              <a:grpSpLocks/>
            </p:cNvGrpSpPr>
            <p:nvPr/>
          </p:nvGrpSpPr>
          <p:grpSpPr bwMode="auto">
            <a:xfrm>
              <a:off x="672" y="1488"/>
              <a:ext cx="1728" cy="1104"/>
              <a:chOff x="1056" y="1632"/>
              <a:chExt cx="1728" cy="1104"/>
            </a:xfrm>
          </p:grpSpPr>
          <p:sp>
            <p:nvSpPr>
              <p:cNvPr id="32822" name="Oval 6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Oval 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Oval 8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Line 9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6" name="Line 10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7" name="Line 11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8" name="Freeform 12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9" name="Text Box 13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830" name="Text Box 14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831" name="Text Box 15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832" name="Text Box 1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</p:grp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5791200" y="457200"/>
            <a:ext cx="2743200" cy="2819400"/>
            <a:chOff x="2928" y="768"/>
            <a:chExt cx="1728" cy="1776"/>
          </a:xfrm>
        </p:grpSpPr>
        <p:grpSp>
          <p:nvGrpSpPr>
            <p:cNvPr id="32807" name="Group 18"/>
            <p:cNvGrpSpPr>
              <a:grpSpLocks/>
            </p:cNvGrpSpPr>
            <p:nvPr/>
          </p:nvGrpSpPr>
          <p:grpSpPr bwMode="auto">
            <a:xfrm>
              <a:off x="2928" y="1440"/>
              <a:ext cx="1728" cy="1104"/>
              <a:chOff x="1056" y="1632"/>
              <a:chExt cx="1728" cy="1104"/>
            </a:xfrm>
          </p:grpSpPr>
          <p:sp>
            <p:nvSpPr>
              <p:cNvPr id="32809" name="Oval 19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Oval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Oval 21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Line 22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Line 23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4" name="Line 24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5" name="Freeform 25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6" name="Text Box 26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817" name="Text Box 2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818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819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  <p:pic>
          <p:nvPicPr>
            <p:cNvPr id="32808" name="Picture 30" descr="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768"/>
              <a:ext cx="471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4" name="Text Box 31"/>
          <p:cNvSpPr txBox="1">
            <a:spLocks noChangeArrowheads="1"/>
          </p:cNvSpPr>
          <p:nvPr/>
        </p:nvSpPr>
        <p:spPr bwMode="auto">
          <a:xfrm>
            <a:off x="2895600" y="12954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t=0</a:t>
            </a:r>
          </a:p>
        </p:txBody>
      </p:sp>
      <p:sp>
        <p:nvSpPr>
          <p:cNvPr id="32775" name="Text Box 32"/>
          <p:cNvSpPr txBox="1">
            <a:spLocks noChangeArrowheads="1"/>
          </p:cNvSpPr>
          <p:nvPr/>
        </p:nvSpPr>
        <p:spPr bwMode="auto">
          <a:xfrm>
            <a:off x="7543800" y="12192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t=1</a:t>
            </a:r>
          </a:p>
        </p:txBody>
      </p:sp>
      <p:grpSp>
        <p:nvGrpSpPr>
          <p:cNvPr id="32776" name="Group 33"/>
          <p:cNvGrpSpPr>
            <a:grpSpLocks/>
          </p:cNvGrpSpPr>
          <p:nvPr/>
        </p:nvGrpSpPr>
        <p:grpSpPr bwMode="auto">
          <a:xfrm>
            <a:off x="1066800" y="3810000"/>
            <a:ext cx="2743200" cy="2428875"/>
            <a:chOff x="672" y="1488"/>
            <a:chExt cx="1728" cy="1530"/>
          </a:xfrm>
        </p:grpSpPr>
        <p:grpSp>
          <p:nvGrpSpPr>
            <p:cNvPr id="32794" name="Group 34"/>
            <p:cNvGrpSpPr>
              <a:grpSpLocks/>
            </p:cNvGrpSpPr>
            <p:nvPr/>
          </p:nvGrpSpPr>
          <p:grpSpPr bwMode="auto">
            <a:xfrm>
              <a:off x="672" y="1488"/>
              <a:ext cx="1728" cy="1104"/>
              <a:chOff x="1056" y="1632"/>
              <a:chExt cx="1728" cy="1104"/>
            </a:xfrm>
          </p:grpSpPr>
          <p:sp>
            <p:nvSpPr>
              <p:cNvPr id="32796" name="Oval 35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Oval 36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Oval 37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9" name="Line 38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0" name="Line 39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1" name="Line 40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2" name="Freeform 41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3" name="Text Box 42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804" name="Text Box 43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805" name="Text Box 44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806" name="Text Box 45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  <p:pic>
          <p:nvPicPr>
            <p:cNvPr id="32795" name="Picture 46" descr="ma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4" y="2352"/>
              <a:ext cx="489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7" name="Text Box 47"/>
          <p:cNvSpPr txBox="1">
            <a:spLocks noChangeArrowheads="1"/>
          </p:cNvSpPr>
          <p:nvPr/>
        </p:nvSpPr>
        <p:spPr bwMode="auto">
          <a:xfrm>
            <a:off x="2971800" y="35814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t=2</a:t>
            </a:r>
          </a:p>
        </p:txBody>
      </p:sp>
      <p:grpSp>
        <p:nvGrpSpPr>
          <p:cNvPr id="32778" name="Group 48"/>
          <p:cNvGrpSpPr>
            <a:grpSpLocks/>
          </p:cNvGrpSpPr>
          <p:nvPr/>
        </p:nvGrpSpPr>
        <p:grpSpPr bwMode="auto">
          <a:xfrm>
            <a:off x="5410200" y="3581400"/>
            <a:ext cx="3200400" cy="2286000"/>
            <a:chOff x="3456" y="1248"/>
            <a:chExt cx="2016" cy="1440"/>
          </a:xfrm>
        </p:grpSpPr>
        <p:grpSp>
          <p:nvGrpSpPr>
            <p:cNvPr id="32780" name="Group 49"/>
            <p:cNvGrpSpPr>
              <a:grpSpLocks/>
            </p:cNvGrpSpPr>
            <p:nvPr/>
          </p:nvGrpSpPr>
          <p:grpSpPr bwMode="auto">
            <a:xfrm>
              <a:off x="3744" y="1584"/>
              <a:ext cx="1728" cy="1104"/>
              <a:chOff x="1056" y="1632"/>
              <a:chExt cx="1728" cy="1104"/>
            </a:xfrm>
          </p:grpSpPr>
          <p:sp>
            <p:nvSpPr>
              <p:cNvPr id="32783" name="Oval 50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4" name="Oval 5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5" name="Oval 52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6" name="Line 53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Line 54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24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Line 55"/>
              <p:cNvSpPr>
                <a:spLocks noChangeShapeType="1"/>
              </p:cNvSpPr>
              <p:nvPr/>
            </p:nvSpPr>
            <p:spPr bwMode="auto">
              <a:xfrm flipH="1" flipV="1">
                <a:off x="1296" y="230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9" name="Freeform 56"/>
              <p:cNvSpPr>
                <a:spLocks/>
              </p:cNvSpPr>
              <p:nvPr/>
            </p:nvSpPr>
            <p:spPr bwMode="auto">
              <a:xfrm>
                <a:off x="1872" y="1776"/>
                <a:ext cx="576" cy="720"/>
              </a:xfrm>
              <a:custGeom>
                <a:avLst/>
                <a:gdLst>
                  <a:gd name="T0" fmla="*/ 288 w 576"/>
                  <a:gd name="T1" fmla="*/ 720 h 720"/>
                  <a:gd name="T2" fmla="*/ 528 w 576"/>
                  <a:gd name="T3" fmla="*/ 288 h 720"/>
                  <a:gd name="T4" fmla="*/ 0 w 57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720"/>
                  <a:gd name="T11" fmla="*/ 576 w 57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720">
                    <a:moveTo>
                      <a:pt x="288" y="720"/>
                    </a:moveTo>
                    <a:cubicBezTo>
                      <a:pt x="432" y="564"/>
                      <a:pt x="576" y="408"/>
                      <a:pt x="528" y="288"/>
                    </a:cubicBezTo>
                    <a:cubicBezTo>
                      <a:pt x="480" y="168"/>
                      <a:pt x="240" y="8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0" name="Text Box 57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1" name="Text Box 58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792" name="Text Box 59"/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1/2</a:t>
                </a:r>
              </a:p>
            </p:txBody>
          </p:sp>
          <p:sp>
            <p:nvSpPr>
              <p:cNvPr id="32793" name="Text Box 60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Comic Sans MS" pitchFamily="66" charset="0"/>
                  </a:rPr>
                  <a:t>1</a:t>
                </a:r>
              </a:p>
            </p:txBody>
          </p:sp>
        </p:grpSp>
        <p:pic>
          <p:nvPicPr>
            <p:cNvPr id="32781" name="Picture 61" descr="m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6" y="1248"/>
              <a:ext cx="24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2" name="Picture 62" descr="ma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6" y="2016"/>
              <a:ext cx="242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9" name="Text Box 63"/>
          <p:cNvSpPr txBox="1">
            <a:spLocks noChangeArrowheads="1"/>
          </p:cNvSpPr>
          <p:nvPr/>
        </p:nvSpPr>
        <p:spPr bwMode="auto">
          <a:xfrm>
            <a:off x="7620000" y="3657600"/>
            <a:ext cx="1295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mic Sans MS" pitchFamily="66" charset="0"/>
              </a:rPr>
              <a:t>t=3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ED9E8-172D-4D16-BC5E-A3B202E91D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2499"/>
            <a:ext cx="6400800" cy="639526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Random Surfer model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2581"/>
            <a:ext cx="8229600" cy="47225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sz="2400" dirty="0"/>
              <a:t>Imagine a web surfer who crawls the web by randomly following the hyper link structure of the web.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sz="2400" dirty="0"/>
              <a:t>When he arrives at a page with several out links, chooses one at random and hyper links to the page.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sz="2400" dirty="0"/>
              <a:t>In the long run, the proportion of time the surfer spends on the page is measure of the importance of the page.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sz="2400" dirty="0"/>
              <a:t>When he often visits a node, he spends large proportion of time on that node.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sz="2400" dirty="0"/>
              <a:t>Such a node is pointed to by other important nodes.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69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  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180000" y="659416"/>
            <a:ext cx="8964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47C55-38D5-4BEE-A4C1-AC990586C4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5"/>
            <a:ext cx="5410200" cy="625476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CC0000"/>
                </a:solidFill>
                <a:latin typeface="Perpetua" pitchFamily="18" charset="0"/>
              </a:rPr>
              <a:t>Random Surfer Model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474" y="1524000"/>
            <a:ext cx="8229600" cy="1946078"/>
          </a:xfrm>
          <a:noFill/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latin typeface="Perpetua" pitchFamily="18" charset="0"/>
              </a:rPr>
              <a:t>The random surfing on web graph can be modeled as a </a:t>
            </a:r>
            <a:r>
              <a:rPr lang="en-US" sz="3600" dirty="0">
                <a:solidFill>
                  <a:srgbClr val="0000FF"/>
                </a:solidFill>
                <a:latin typeface="Perpetua" pitchFamily="18" charset="0"/>
              </a:rPr>
              <a:t>Markov Chain</a:t>
            </a:r>
            <a:r>
              <a:rPr lang="en-US" sz="3600" dirty="0">
                <a:latin typeface="Perpetua" pitchFamily="18" charset="0"/>
              </a:rPr>
              <a:t> where the </a:t>
            </a:r>
            <a:r>
              <a:rPr lang="en-US" sz="3600" dirty="0">
                <a:solidFill>
                  <a:srgbClr val="0000FF"/>
                </a:solidFill>
                <a:latin typeface="Perpetua" pitchFamily="18" charset="0"/>
              </a:rPr>
              <a:t>next state depends</a:t>
            </a:r>
            <a:r>
              <a:rPr lang="en-US" sz="3600" dirty="0">
                <a:latin typeface="Perpetua" pitchFamily="18" charset="0"/>
              </a:rPr>
              <a:t> on the </a:t>
            </a:r>
            <a:r>
              <a:rPr lang="en-US" sz="3600" dirty="0">
                <a:solidFill>
                  <a:srgbClr val="0000FF"/>
                </a:solidFill>
                <a:latin typeface="Perpetua" pitchFamily="18" charset="0"/>
              </a:rPr>
              <a:t>current state</a:t>
            </a:r>
            <a:r>
              <a:rPr lang="en-US" sz="3600" dirty="0">
                <a:latin typeface="Perpetua" pitchFamily="18" charset="0"/>
              </a:rPr>
              <a:t> and all </a:t>
            </a:r>
            <a:r>
              <a:rPr lang="en-US" sz="3600" dirty="0">
                <a:solidFill>
                  <a:srgbClr val="0000FF"/>
                </a:solidFill>
                <a:latin typeface="Perpetua" pitchFamily="18" charset="0"/>
              </a:rPr>
              <a:t>transitions</a:t>
            </a:r>
            <a:r>
              <a:rPr lang="en-US" sz="3600" dirty="0">
                <a:latin typeface="Perpetua" pitchFamily="18" charset="0"/>
              </a:rPr>
              <a:t> are </a:t>
            </a:r>
            <a:r>
              <a:rPr lang="en-US" sz="3600" dirty="0">
                <a:solidFill>
                  <a:srgbClr val="0000FF"/>
                </a:solidFill>
                <a:latin typeface="Perpetua" pitchFamily="18" charset="0"/>
              </a:rPr>
              <a:t>equally probable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200051" y="798206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59CE5E-13D9-4964-8F57-A2075718DE72}"/>
                  </a:ext>
                </a:extLst>
              </p14:cNvPr>
              <p14:cNvContentPartPr/>
              <p14:nvPr/>
            </p14:nvContentPartPr>
            <p14:xfrm>
              <a:off x="3035520" y="2540160"/>
              <a:ext cx="2597400" cy="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59CE5E-13D9-4964-8F57-A2075718D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160" y="2530800"/>
                <a:ext cx="2616120" cy="2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4FC27-3E27-4B86-8F45-7BDC4285185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45731"/>
            <a:ext cx="6400800" cy="381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C0000"/>
                </a:solidFill>
                <a:latin typeface="Perpetua" pitchFamily="18" charset="0"/>
              </a:rPr>
              <a:t>Stationary probability distribution?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67693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Perpetua" pitchFamily="18" charset="0"/>
              </a:rPr>
              <a:t>   By a Theorem of the Markov chain,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78000"/>
              <a:buFont typeface="Wingdings" pitchFamily="2" charset="2"/>
              <a:buChar char="Ø"/>
            </a:pPr>
            <a:r>
              <a:rPr lang="en-US" dirty="0">
                <a:latin typeface="Perpetua" pitchFamily="18" charset="0"/>
              </a:rPr>
              <a:t>Markov chain defined by the </a:t>
            </a: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stochastic matrix H</a:t>
            </a:r>
            <a:r>
              <a:rPr lang="en-US" b="1" i="1" dirty="0">
                <a:latin typeface="Perpetua" pitchFamily="18" charset="0"/>
              </a:rPr>
              <a:t> </a:t>
            </a:r>
            <a:r>
              <a:rPr lang="en-US" dirty="0">
                <a:latin typeface="Perpetua" pitchFamily="18" charset="0"/>
              </a:rPr>
              <a:t>has a unique </a:t>
            </a: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stationary probability distribution </a:t>
            </a:r>
            <a:r>
              <a:rPr lang="en-US" dirty="0">
                <a:latin typeface="Perpetua" pitchFamily="18" charset="0"/>
              </a:rPr>
              <a:t>if it is</a:t>
            </a:r>
            <a:r>
              <a:rPr lang="en-US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irreducible </a:t>
            </a:r>
            <a:r>
              <a:rPr lang="en-US" dirty="0">
                <a:latin typeface="Perpetua" pitchFamily="18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aperiodic</a:t>
            </a:r>
            <a:r>
              <a:rPr lang="en-US" dirty="0">
                <a:latin typeface="Perpetua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78000"/>
              <a:buFont typeface="Wingdings" pitchFamily="2" charset="2"/>
              <a:buChar char="Ø"/>
            </a:pPr>
            <a:endParaRPr lang="en-US" dirty="0">
              <a:latin typeface="Perpetua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78000"/>
              <a:buFont typeface="Wingdings" pitchFamily="2" charset="2"/>
              <a:buChar char="Ø"/>
            </a:pPr>
            <a:r>
              <a:rPr lang="en-US" dirty="0">
                <a:latin typeface="Perpetua" pitchFamily="18" charset="0"/>
              </a:rPr>
              <a:t>The stationary probability distribution means that after a series of transitions </a:t>
            </a:r>
            <a:r>
              <a:rPr lang="en-US" b="1" i="1" dirty="0">
                <a:latin typeface="Perpetua" pitchFamily="18" charset="0"/>
              </a:rPr>
              <a:t>pr </a:t>
            </a:r>
            <a:r>
              <a:rPr lang="en-US" i="1" baseline="30000" dirty="0">
                <a:latin typeface="Perpetua" pitchFamily="18" charset="0"/>
              </a:rPr>
              <a:t>k </a:t>
            </a:r>
            <a:r>
              <a:rPr lang="en-US" dirty="0">
                <a:latin typeface="Perpetua" pitchFamily="18" charset="0"/>
              </a:rPr>
              <a:t>will converge to a steady-state probability vector , regardless of the choice of the initial probability vector </a:t>
            </a:r>
            <a:r>
              <a:rPr lang="en-US" b="1" i="1" dirty="0">
                <a:latin typeface="Perpetua" pitchFamily="18" charset="0"/>
              </a:rPr>
              <a:t>p</a:t>
            </a:r>
            <a:r>
              <a:rPr lang="en-US" i="1" dirty="0">
                <a:latin typeface="Perpetua" pitchFamily="18" charset="0"/>
              </a:rPr>
              <a:t>0</a:t>
            </a:r>
            <a:r>
              <a:rPr lang="en-US" dirty="0">
                <a:latin typeface="Perpetua" pitchFamily="18" charset="0"/>
              </a:rPr>
              <a:t>, i.e.,</a:t>
            </a:r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dirty="0">
                <a:latin typeface="Perpetua" pitchFamily="18" charset="0"/>
              </a:rPr>
              <a:t>                       </a:t>
            </a:r>
            <a:r>
              <a:rPr lang="en-US" dirty="0" err="1">
                <a:latin typeface="Perpetua" pitchFamily="18" charset="0"/>
              </a:rPr>
              <a:t>lim</a:t>
            </a:r>
            <a:r>
              <a:rPr lang="en-US" dirty="0">
                <a:latin typeface="Perpetua" pitchFamily="18" charset="0"/>
              </a:rPr>
              <a:t>     </a:t>
            </a:r>
            <a:r>
              <a:rPr lang="en-US" dirty="0" err="1">
                <a:latin typeface="Perpetua" pitchFamily="18" charset="0"/>
              </a:rPr>
              <a:t>pr</a:t>
            </a:r>
            <a:r>
              <a:rPr lang="en-US" baseline="30000" dirty="0" err="1">
                <a:latin typeface="Perpetua" pitchFamily="18" charset="0"/>
              </a:rPr>
              <a:t>k</a:t>
            </a:r>
            <a:r>
              <a:rPr lang="en-US" dirty="0">
                <a:latin typeface="Perpetua" pitchFamily="18" charset="0"/>
              </a:rPr>
              <a:t> = π</a:t>
            </a:r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dirty="0">
                <a:latin typeface="Perpetua" pitchFamily="18" charset="0"/>
              </a:rPr>
              <a:t>                      k</a:t>
            </a:r>
            <a:r>
              <a:rPr lang="en-US" dirty="0">
                <a:latin typeface="Perpetua" pitchFamily="18" charset="0"/>
                <a:sym typeface="Wingdings" pitchFamily="2" charset="2"/>
              </a:rPr>
              <a:t></a:t>
            </a:r>
            <a:r>
              <a:rPr lang="en-US" dirty="0">
                <a:latin typeface="Perpetua" pitchFamily="18" charset="0"/>
              </a:rPr>
              <a:t>∞ 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203791" y="707077"/>
            <a:ext cx="9000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F2D1-A87A-435A-8FB9-460A0639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7400"/>
            <a:ext cx="5638800" cy="2331468"/>
          </a:xfrm>
        </p:spPr>
        <p:txBody>
          <a:bodyPr/>
          <a:lstStyle/>
          <a:p>
            <a:pPr marL="446088" indent="-446088">
              <a:buClr>
                <a:srgbClr val="CC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dirty="0">
                <a:latin typeface="Perpetua" panose="02020502060401020303" pitchFamily="18" charset="0"/>
              </a:rPr>
              <a:t>Query Dependent Score</a:t>
            </a:r>
          </a:p>
          <a:p>
            <a:pPr marL="0" indent="0">
              <a:buClr>
                <a:srgbClr val="CC0000"/>
              </a:buClr>
              <a:buSzPct val="75000"/>
              <a:buNone/>
            </a:pPr>
            <a:r>
              <a:rPr lang="en-IN" dirty="0">
                <a:latin typeface="Perpetua" panose="02020502060401020303" pitchFamily="18" charset="0"/>
              </a:rPr>
              <a:t>        - page content – query words </a:t>
            </a:r>
          </a:p>
          <a:p>
            <a:pPr marL="446088" indent="-446088">
              <a:buClr>
                <a:srgbClr val="CC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dirty="0">
                <a:latin typeface="Perpetua" panose="02020502060401020303" pitchFamily="18" charset="0"/>
              </a:rPr>
              <a:t>Query Independent Score</a:t>
            </a:r>
          </a:p>
          <a:p>
            <a:pPr marL="0" indent="0">
              <a:buClr>
                <a:srgbClr val="CC0000"/>
              </a:buClr>
              <a:buSzPct val="75000"/>
              <a:buNone/>
            </a:pPr>
            <a:r>
              <a:rPr lang="en-IN" dirty="0">
                <a:latin typeface="Perpetua" panose="02020502060401020303" pitchFamily="18" charset="0"/>
              </a:rPr>
              <a:t>        - link structure /relationship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B4535-2409-4485-AF3E-DAF5388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18A79-F6C2-4380-AD61-9C2E869FA7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6FE2C-C9F2-417F-9663-171CB2C22F3C}"/>
              </a:ext>
            </a:extLst>
          </p:cNvPr>
          <p:cNvSpPr txBox="1">
            <a:spLocks/>
          </p:cNvSpPr>
          <p:nvPr/>
        </p:nvSpPr>
        <p:spPr bwMode="auto">
          <a:xfrm>
            <a:off x="2537637" y="239552"/>
            <a:ext cx="3962400" cy="57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kern="0" dirty="0">
                <a:solidFill>
                  <a:srgbClr val="C00000"/>
                </a:solidFill>
                <a:latin typeface="Perpetua" pitchFamily="18" charset="0"/>
              </a:rPr>
              <a:t>Web - page score</a:t>
            </a:r>
            <a:endParaRPr lang="en-IN" sz="4000" kern="0" dirty="0">
              <a:solidFill>
                <a:srgbClr val="C00000"/>
              </a:solidFill>
              <a:latin typeface="Perpetua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9E7F39-EDCB-4BB4-9FE9-476CA4744793}"/>
              </a:ext>
            </a:extLst>
          </p:cNvPr>
          <p:cNvGrpSpPr/>
          <p:nvPr/>
        </p:nvGrpSpPr>
        <p:grpSpPr>
          <a:xfrm>
            <a:off x="162279" y="814030"/>
            <a:ext cx="8964000" cy="36000"/>
            <a:chOff x="13063" y="1219202"/>
            <a:chExt cx="9130937" cy="267791"/>
          </a:xfrm>
          <a:solidFill>
            <a:srgbClr val="0000CC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D841D5-176F-4BFC-BE1F-A13379056ADC}"/>
                </a:ext>
              </a:extLst>
            </p:cNvPr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2CC603-094D-41E7-A1D4-0DD93637CE76}"/>
                </a:ext>
              </a:extLst>
            </p:cNvPr>
            <p:cNvSpPr/>
            <p:nvPr/>
          </p:nvSpPr>
          <p:spPr>
            <a:xfrm>
              <a:off x="609600" y="1219202"/>
              <a:ext cx="8534400" cy="228602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76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0B877-B063-4A77-B265-1AAC1DFD0A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711"/>
            <a:ext cx="4876800" cy="792163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CC0000"/>
                </a:solidFill>
                <a:latin typeface="Perpetua" pitchFamily="18" charset="0"/>
              </a:rPr>
              <a:t>Make H as Stochastic matrix</a:t>
            </a:r>
            <a:br>
              <a:rPr lang="en-US" sz="2800" b="1" dirty="0">
                <a:solidFill>
                  <a:srgbClr val="CC0000"/>
                </a:solidFill>
                <a:latin typeface="Perpetua" pitchFamily="18" charset="0"/>
              </a:rPr>
            </a:br>
            <a:r>
              <a:rPr lang="en-US" sz="2800" b="1" dirty="0">
                <a:solidFill>
                  <a:srgbClr val="CC0000"/>
                </a:solidFill>
                <a:latin typeface="Perpetua" pitchFamily="18" charset="0"/>
              </a:rPr>
              <a:t>(to fix dangling nodes</a:t>
            </a:r>
            <a:r>
              <a:rPr lang="en-US" sz="2800" dirty="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9169"/>
            <a:ext cx="4038600" cy="4525963"/>
          </a:xfrm>
        </p:spPr>
        <p:txBody>
          <a:bodyPr/>
          <a:lstStyle/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631" y="1533169"/>
            <a:ext cx="2971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6496" name="Group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4469518"/>
              </p:ext>
            </p:extLst>
          </p:nvPr>
        </p:nvGraphicFramePr>
        <p:xfrm>
          <a:off x="4962514" y="1293564"/>
          <a:ext cx="3429000" cy="323088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895" name="AutoShape 58"/>
          <p:cNvSpPr>
            <a:spLocks/>
          </p:cNvSpPr>
          <p:nvPr/>
        </p:nvSpPr>
        <p:spPr bwMode="auto">
          <a:xfrm>
            <a:off x="4810114" y="151432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6" name="AutoShape 59"/>
          <p:cNvSpPr>
            <a:spLocks/>
          </p:cNvSpPr>
          <p:nvPr/>
        </p:nvSpPr>
        <p:spPr bwMode="auto">
          <a:xfrm>
            <a:off x="8485204" y="1533169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7" name="Rectangle 60"/>
          <p:cNvSpPr>
            <a:spLocks noChangeArrowheads="1"/>
          </p:cNvSpPr>
          <p:nvPr/>
        </p:nvSpPr>
        <p:spPr bwMode="auto">
          <a:xfrm>
            <a:off x="3276600" y="2608545"/>
            <a:ext cx="9144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Dangling 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35898" name="Line 61"/>
          <p:cNvSpPr>
            <a:spLocks noChangeShapeType="1"/>
          </p:cNvSpPr>
          <p:nvPr/>
        </p:nvSpPr>
        <p:spPr bwMode="auto">
          <a:xfrm>
            <a:off x="3200400" y="22098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99" name="Rectangle 62"/>
          <p:cNvSpPr>
            <a:spLocks noChangeArrowheads="1"/>
          </p:cNvSpPr>
          <p:nvPr/>
        </p:nvSpPr>
        <p:spPr bwMode="auto">
          <a:xfrm>
            <a:off x="3445276" y="5604593"/>
            <a:ext cx="2514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 is stochastic</a:t>
            </a:r>
          </a:p>
        </p:txBody>
      </p:sp>
      <p:sp>
        <p:nvSpPr>
          <p:cNvPr id="35900" name="Rectangle 63"/>
          <p:cNvSpPr>
            <a:spLocks noChangeArrowheads="1"/>
          </p:cNvSpPr>
          <p:nvPr/>
        </p:nvSpPr>
        <p:spPr bwMode="auto">
          <a:xfrm>
            <a:off x="2438400" y="4580991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  </a:t>
            </a:r>
            <a:r>
              <a:rPr lang="en-US" sz="2400" dirty="0"/>
              <a:t>S = H + A </a:t>
            </a:r>
            <a:endParaRPr lang="en-US" dirty="0"/>
          </a:p>
        </p:txBody>
      </p:sp>
      <p:sp>
        <p:nvSpPr>
          <p:cNvPr id="35901" name="Rectangle 65"/>
          <p:cNvSpPr>
            <a:spLocks noChangeArrowheads="1"/>
          </p:cNvSpPr>
          <p:nvPr/>
        </p:nvSpPr>
        <p:spPr bwMode="auto">
          <a:xfrm>
            <a:off x="4826063" y="4327548"/>
            <a:ext cx="3733800" cy="1143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where A is a matrix whose entries 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are all zero  except for the rows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 corresponding to dangling nodes   </a:t>
            </a:r>
          </a:p>
          <a:p>
            <a:pPr algn="ctr"/>
            <a:endParaRPr lang="en-US" dirty="0"/>
          </a:p>
        </p:txBody>
      </p:sp>
      <p:grpSp>
        <p:nvGrpSpPr>
          <p:cNvPr id="14" name="Group 7"/>
          <p:cNvGrpSpPr/>
          <p:nvPr/>
        </p:nvGrpSpPr>
        <p:grpSpPr>
          <a:xfrm>
            <a:off x="90000" y="986678"/>
            <a:ext cx="8964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15" name="Rectangle 14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2398F4-FBEC-4A25-A54B-768294489C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5896"/>
            <a:ext cx="5181600" cy="647366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To make S as primitive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  </a:t>
            </a:r>
          </a:p>
          <a:p>
            <a:pPr eaLnBrk="1" hangingPunct="1"/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533400" y="1268362"/>
            <a:ext cx="8153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8975" indent="-628650"/>
            <a:r>
              <a:rPr lang="en-US" sz="3200" dirty="0">
                <a:latin typeface="Perpetua" pitchFamily="18" charset="0"/>
              </a:rPr>
              <a:t>       Consider a random surfer that starts from a random page, and at every time </a:t>
            </a:r>
          </a:p>
          <a:p>
            <a:pPr marL="688975" indent="-628650"/>
            <a:r>
              <a:rPr lang="en-US" sz="3200" dirty="0">
                <a:latin typeface="Perpetua" pitchFamily="18" charset="0"/>
              </a:rPr>
              <a:t> </a:t>
            </a:r>
          </a:p>
          <a:p>
            <a:pPr marL="688975" indent="-628650">
              <a:buFont typeface="Wingdings" pitchFamily="2" charset="2"/>
              <a:buChar char="Ø"/>
            </a:pPr>
            <a:r>
              <a:rPr lang="en-US" sz="3200" dirty="0">
                <a:latin typeface="Perpetua" pitchFamily="18" charset="0"/>
              </a:rPr>
              <a:t>chooses the </a:t>
            </a:r>
            <a:r>
              <a:rPr lang="en-US" sz="3200" dirty="0">
                <a:solidFill>
                  <a:srgbClr val="CC0000"/>
                </a:solidFill>
                <a:latin typeface="Perpetua" pitchFamily="18" charset="0"/>
              </a:rPr>
              <a:t>next page by clicking on one of the links</a:t>
            </a:r>
            <a:r>
              <a:rPr lang="en-US" sz="3200" dirty="0">
                <a:latin typeface="Perpetua" pitchFamily="18" charset="0"/>
              </a:rPr>
              <a:t> in the current page (selected uniformly at random among the links present in the page) or </a:t>
            </a:r>
          </a:p>
          <a:p>
            <a:pPr marL="688975" indent="-628650">
              <a:buFont typeface="Wingdings" pitchFamily="2" charset="2"/>
              <a:buChar char="Ø"/>
            </a:pPr>
            <a:endParaRPr lang="en-US" sz="3200" dirty="0">
              <a:latin typeface="Perpetua" pitchFamily="18" charset="0"/>
            </a:endParaRPr>
          </a:p>
          <a:p>
            <a:pPr marL="688975" indent="-628650">
              <a:buFont typeface="Wingdings" pitchFamily="2" charset="2"/>
              <a:buChar char="Ø"/>
            </a:pPr>
            <a:r>
              <a:rPr lang="en-US" sz="3200" dirty="0">
                <a:latin typeface="Perpetua" pitchFamily="18" charset="0"/>
              </a:rPr>
              <a:t>Jumps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>
                <a:solidFill>
                  <a:srgbClr val="CC0000"/>
                </a:solidFill>
                <a:latin typeface="Perpetua" pitchFamily="18" charset="0"/>
              </a:rPr>
              <a:t>to a random page, </a:t>
            </a:r>
            <a:r>
              <a:rPr lang="en-US" sz="3200" dirty="0">
                <a:latin typeface="Perpetua" pitchFamily="18" charset="0"/>
              </a:rPr>
              <a:t>when he gets bored of the hyper links available in the page 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0" y="899978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7" name="Rectangle 6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19FDFD-BC4E-4194-AE54-459C8F0D392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36525"/>
            <a:ext cx="5638800" cy="55172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C0000"/>
                </a:solidFill>
                <a:latin typeface="Perpetua" pitchFamily="18" charset="0"/>
              </a:rPr>
              <a:t>To make S as primitive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163" y="1567136"/>
                <a:ext cx="8229600" cy="3698678"/>
              </a:xfrm>
            </p:spPr>
            <p:txBody>
              <a:bodyPr/>
              <a:lstStyle/>
              <a:p>
                <a:pPr eaLnBrk="1" hangingPunct="1"/>
                <a:r>
                  <a:rPr lang="en-US" dirty="0">
                    <a:latin typeface="Perpetua" pitchFamily="18" charset="0"/>
                  </a:rPr>
                  <a:t>Surfer follows the </a:t>
                </a:r>
                <a:r>
                  <a:rPr lang="en-US" dirty="0">
                    <a:solidFill>
                      <a:srgbClr val="CC0000"/>
                    </a:solidFill>
                    <a:latin typeface="Perpetua" pitchFamily="18" charset="0"/>
                  </a:rPr>
                  <a:t>links </a:t>
                </a:r>
                <a:r>
                  <a:rPr lang="en-US" dirty="0">
                    <a:latin typeface="Perpetua" pitchFamily="18" charset="0"/>
                  </a:rPr>
                  <a:t>of the web page uniformly at random with the </a:t>
                </a:r>
                <a:r>
                  <a:rPr lang="en-US" dirty="0">
                    <a:solidFill>
                      <a:srgbClr val="CC0000"/>
                    </a:solidFill>
                    <a:latin typeface="Perpetua" pitchFamily="18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CC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Perpetua" pitchFamily="18" charset="0"/>
                  </a:rPr>
                  <a:t>. </a:t>
                </a:r>
              </a:p>
              <a:p>
                <a:pPr eaLnBrk="1" hangingPunct="1"/>
                <a:r>
                  <a:rPr lang="en-US" dirty="0">
                    <a:latin typeface="Perpetua" pitchFamily="18" charset="0"/>
                  </a:rPr>
                  <a:t>Surfer </a:t>
                </a:r>
                <a:r>
                  <a:rPr lang="en-US" dirty="0">
                    <a:solidFill>
                      <a:srgbClr val="CC0000"/>
                    </a:solidFill>
                    <a:latin typeface="Perpetua" pitchFamily="18" charset="0"/>
                  </a:rPr>
                  <a:t>jumps</a:t>
                </a:r>
                <a:r>
                  <a:rPr lang="en-US" dirty="0">
                    <a:latin typeface="Perpetua" pitchFamily="18" charset="0"/>
                  </a:rPr>
                  <a:t> to a </a:t>
                </a:r>
                <a:r>
                  <a:rPr lang="en-US" dirty="0">
                    <a:solidFill>
                      <a:srgbClr val="CC0000"/>
                    </a:solidFill>
                    <a:latin typeface="Perpetua" pitchFamily="18" charset="0"/>
                  </a:rPr>
                  <a:t>random page</a:t>
                </a:r>
                <a:r>
                  <a:rPr lang="en-US" dirty="0">
                    <a:latin typeface="Perpetua" pitchFamily="18" charset="0"/>
                  </a:rPr>
                  <a:t> according to a given probability distribution over web pages with the </a:t>
                </a:r>
                <a:r>
                  <a:rPr lang="en-US" dirty="0">
                    <a:solidFill>
                      <a:srgbClr val="CC0000"/>
                    </a:solidFill>
                    <a:latin typeface="Perpetua" pitchFamily="18" charset="0"/>
                  </a:rPr>
                  <a:t>probability 1- </a:t>
                </a:r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CC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IN" sz="2800" dirty="0">
                  <a:solidFill>
                    <a:srgbClr val="CC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dirty="0">
                    <a:latin typeface="Perpetua" pitchFamily="18" charset="0"/>
                  </a:rPr>
                  <a:t>Due to its influence on these random jumps, the value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rgbClr val="CC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Perpetua" pitchFamily="18" charset="0"/>
                  </a:rPr>
                  <a:t> is called the </a:t>
                </a:r>
                <a:r>
                  <a:rPr lang="en-US" dirty="0">
                    <a:solidFill>
                      <a:srgbClr val="CC0000"/>
                    </a:solidFill>
                    <a:latin typeface="Perpetua" pitchFamily="18" charset="0"/>
                  </a:rPr>
                  <a:t>teleportation parameter</a:t>
                </a:r>
                <a:r>
                  <a:rPr lang="en-US" sz="3600" dirty="0">
                    <a:solidFill>
                      <a:srgbClr val="CC0000"/>
                    </a:solidFill>
                    <a:latin typeface="Perpetua" pitchFamily="18" charset="0"/>
                  </a:rPr>
                  <a:t>.</a:t>
                </a:r>
              </a:p>
              <a:p>
                <a:pPr eaLnBrk="1" hangingPunct="1"/>
                <a:endParaRPr lang="en-US" sz="2800" dirty="0"/>
              </a:p>
            </p:txBody>
          </p:sp>
        </mc:Choice>
        <mc:Fallback xmlns="">
          <p:sp>
            <p:nvSpPr>
              <p:cNvPr id="378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163" y="1567136"/>
                <a:ext cx="8229600" cy="3698678"/>
              </a:xfrm>
              <a:blipFill>
                <a:blip r:embed="rId2"/>
                <a:stretch>
                  <a:fillRect l="-1778" t="-2142" r="-1111" b="-77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7"/>
          <p:cNvGrpSpPr/>
          <p:nvPr/>
        </p:nvGrpSpPr>
        <p:grpSpPr>
          <a:xfrm>
            <a:off x="216000" y="688252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B1DB1-813F-4011-92E7-FF994560EFC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36525"/>
            <a:ext cx="4495800" cy="555747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Final modification to S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914400" y="2660712"/>
            <a:ext cx="7645950" cy="15365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542925" indent="-542925">
              <a:buFontTx/>
              <a:buAutoNum type="arabicPeriod"/>
            </a:pPr>
            <a:endParaRPr lang="en-US" sz="3200" dirty="0">
              <a:latin typeface="Perpetua" pitchFamily="18" charset="0"/>
            </a:endParaRPr>
          </a:p>
          <a:p>
            <a:pPr marL="542925" indent="-542925">
              <a:buFontTx/>
              <a:buAutoNum type="arabicPeriod"/>
            </a:pPr>
            <a:endParaRPr lang="en-US" sz="3200" dirty="0">
              <a:latin typeface="Perpetua" pitchFamily="18" charset="0"/>
            </a:endParaRPr>
          </a:p>
          <a:p>
            <a:pPr marL="542925" indent="-542925">
              <a:buFontTx/>
              <a:buAutoNum type="arabicPeriod"/>
            </a:pPr>
            <a:r>
              <a:rPr lang="en-US" sz="3200" dirty="0">
                <a:latin typeface="Perpetua" pitchFamily="18" charset="0"/>
              </a:rPr>
              <a:t>Every page is connected to every other page,   G is irreducible</a:t>
            </a:r>
          </a:p>
          <a:p>
            <a:pPr marL="342900" indent="-342900">
              <a:buFontTx/>
              <a:buAutoNum type="arabicPeriod"/>
            </a:pPr>
            <a:r>
              <a:rPr lang="en-US" sz="3200" dirty="0">
                <a:latin typeface="Perpetua" pitchFamily="18" charset="0"/>
              </a:rPr>
              <a:t> Self loops create aperiodicity, </a:t>
            </a:r>
            <a:r>
              <a:rPr lang="en-US" sz="3200" dirty="0" err="1">
                <a:solidFill>
                  <a:srgbClr val="CC0000"/>
                </a:solidFill>
                <a:latin typeface="Perpetua" pitchFamily="18" charset="0"/>
              </a:rPr>
              <a:t>G</a:t>
            </a:r>
            <a:r>
              <a:rPr lang="en-US" sz="3200" baseline="-25000" dirty="0" err="1">
                <a:solidFill>
                  <a:srgbClr val="CC0000"/>
                </a:solidFill>
                <a:latin typeface="Perpetua" pitchFamily="18" charset="0"/>
              </a:rPr>
              <a:t>ii</a:t>
            </a:r>
            <a:r>
              <a:rPr lang="en-US" sz="3200" baseline="-25000" dirty="0">
                <a:solidFill>
                  <a:srgbClr val="CC0000"/>
                </a:solidFill>
                <a:latin typeface="Perpetua" pitchFamily="18" charset="0"/>
              </a:rPr>
              <a:t> </a:t>
            </a:r>
            <a:r>
              <a:rPr lang="en-US" sz="3200" dirty="0">
                <a:solidFill>
                  <a:srgbClr val="CC0000"/>
                </a:solidFill>
                <a:latin typeface="Perpetua" pitchFamily="18" charset="0"/>
              </a:rPr>
              <a:t>&gt;0</a:t>
            </a:r>
            <a:r>
              <a:rPr lang="en-US" sz="3200" dirty="0">
                <a:latin typeface="Perpetua" pitchFamily="18" charset="0"/>
              </a:rPr>
              <a:t> for all </a:t>
            </a:r>
            <a:r>
              <a:rPr lang="en-US" sz="3200" dirty="0" err="1">
                <a:latin typeface="Perpetua" pitchFamily="18" charset="0"/>
              </a:rPr>
              <a:t>i</a:t>
            </a:r>
            <a:endParaRPr lang="en-US" sz="3200" dirty="0">
              <a:latin typeface="Perpetua" pitchFamily="18" charset="0"/>
            </a:endParaRPr>
          </a:p>
          <a:p>
            <a:endParaRPr lang="en-US" sz="3200" dirty="0">
              <a:latin typeface="Perpetua" pitchFamily="18" charset="0"/>
            </a:endParaRPr>
          </a:p>
          <a:p>
            <a:pPr marL="342900" indent="-342900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200400" y="5029200"/>
            <a:ext cx="2514600" cy="4927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erpetua" pitchFamily="18" charset="0"/>
              </a:rPr>
              <a:t>So G converges</a:t>
            </a:r>
            <a:endParaRPr lang="en-IN" sz="2800" dirty="0">
              <a:solidFill>
                <a:schemeClr val="bg1"/>
              </a:solidFill>
              <a:latin typeface="Perpetua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0000" y="692272"/>
            <a:ext cx="8964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9" name="Rectangle 8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7DA8C-0629-4029-9407-AF6A387E8159}"/>
                  </a:ext>
                </a:extLst>
              </p:cNvPr>
              <p:cNvSpPr txBox="1"/>
              <p:nvPr/>
            </p:nvSpPr>
            <p:spPr>
              <a:xfrm>
                <a:off x="2194294" y="1377938"/>
                <a:ext cx="4755412" cy="9017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IN" sz="28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IN" sz="28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28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I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IN" sz="28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7DA8C-0629-4029-9407-AF6A387E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94" y="1377938"/>
                <a:ext cx="4755412" cy="901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74796-A047-4691-9973-E04BE396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18A79-F6C2-4380-AD61-9C2E869FA72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A6CE74-D42E-453A-9268-51B2E4F7D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528" y="773629"/>
            <a:ext cx="7634943" cy="53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BCEF0-C2BA-4880-A880-9F913C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18A79-F6C2-4380-AD61-9C2E869FA72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E1ED4-4FFF-41D0-A8F3-30DE76B355FF}"/>
              </a:ext>
            </a:extLst>
          </p:cNvPr>
          <p:cNvSpPr txBox="1"/>
          <p:nvPr/>
        </p:nvSpPr>
        <p:spPr>
          <a:xfrm>
            <a:off x="685800" y="154246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Palatino-Roman"/>
              </a:rPr>
              <a:t>Consider a web graph with three nodes 1, 2 and 3. The links are as follows: 1 </a:t>
            </a:r>
            <a:r>
              <a:rPr lang="en-US" sz="2000" b="0" i="0" u="none" strike="noStrike" baseline="0" dirty="0">
                <a:latin typeface="CMSY10"/>
              </a:rPr>
              <a:t>→ </a:t>
            </a:r>
            <a:r>
              <a:rPr lang="en-US" sz="2000" b="0" i="0" u="none" strike="noStrike" baseline="0" dirty="0">
                <a:latin typeface="Palatino-Roman"/>
              </a:rPr>
              <a:t>2, 3 </a:t>
            </a:r>
            <a:r>
              <a:rPr lang="en-US" sz="2000" b="0" i="0" u="none" strike="noStrike" baseline="0" dirty="0">
                <a:latin typeface="CMSY10"/>
              </a:rPr>
              <a:t>→ </a:t>
            </a:r>
            <a:r>
              <a:rPr lang="en-US" sz="2000" b="0" i="0" u="none" strike="noStrike" baseline="0" dirty="0">
                <a:latin typeface="Palatino-Roman"/>
              </a:rPr>
              <a:t>2, 2 </a:t>
            </a:r>
            <a:r>
              <a:rPr lang="en-US" sz="2000" b="0" i="0" u="none" strike="noStrike" baseline="0" dirty="0">
                <a:latin typeface="CMSY10"/>
              </a:rPr>
              <a:t>→ </a:t>
            </a:r>
            <a:r>
              <a:rPr lang="en-US" sz="2000" b="0" i="0" u="none" strike="noStrike" baseline="0" dirty="0">
                <a:latin typeface="Palatino-Roman"/>
              </a:rPr>
              <a:t>1, 2 </a:t>
            </a:r>
            <a:r>
              <a:rPr lang="en-US" sz="2000" b="0" i="0" u="none" strike="noStrike" baseline="0" dirty="0">
                <a:latin typeface="CMSY10"/>
              </a:rPr>
              <a:t>→ </a:t>
            </a:r>
            <a:r>
              <a:rPr lang="en-US" sz="2000" b="0" i="0" u="none" strike="noStrike" baseline="0" dirty="0">
                <a:latin typeface="Palatino-Roman"/>
              </a:rPr>
              <a:t>3.  (</a:t>
            </a:r>
            <a:r>
              <a:rPr lang="el-GR" sz="1800" b="0" i="1" u="none" strike="noStrike" baseline="0" dirty="0">
                <a:latin typeface="PazoMath-Italic"/>
              </a:rPr>
              <a:t>α </a:t>
            </a:r>
            <a:r>
              <a:rPr lang="el-GR" sz="1800" b="0" i="0" u="none" strike="noStrike" baseline="0" dirty="0">
                <a:latin typeface="CMR10"/>
              </a:rPr>
              <a:t>= </a:t>
            </a:r>
            <a:r>
              <a:rPr lang="el-GR" sz="1800" b="0" i="0" u="none" strike="noStrike" baseline="0" dirty="0">
                <a:latin typeface="Palatino-Roman"/>
              </a:rPr>
              <a:t>0.5</a:t>
            </a:r>
            <a:r>
              <a:rPr lang="en-IN" sz="1800" b="0" i="0" u="none" strike="noStrike" baseline="0" dirty="0">
                <a:latin typeface="Palatino-Roman"/>
              </a:rPr>
              <a:t>)</a:t>
            </a:r>
            <a:r>
              <a:rPr lang="el-GR" sz="1800" b="0" i="0" u="none" strike="noStrike" baseline="0" dirty="0">
                <a:latin typeface="Palatino-Roman"/>
              </a:rPr>
              <a:t>.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C262FA-1F43-4353-8F41-0075CCAEADFD}"/>
              </a:ext>
            </a:extLst>
          </p:cNvPr>
          <p:cNvSpPr/>
          <p:nvPr/>
        </p:nvSpPr>
        <p:spPr>
          <a:xfrm>
            <a:off x="718584" y="14478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E459D-93B5-4257-B3E9-3F56AD429ECB}"/>
              </a:ext>
            </a:extLst>
          </p:cNvPr>
          <p:cNvSpPr/>
          <p:nvPr/>
        </p:nvSpPr>
        <p:spPr>
          <a:xfrm>
            <a:off x="2514600" y="14478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33B29C-50E2-4B81-BEAE-AF6B4280024D}"/>
              </a:ext>
            </a:extLst>
          </p:cNvPr>
          <p:cNvSpPr/>
          <p:nvPr/>
        </p:nvSpPr>
        <p:spPr>
          <a:xfrm>
            <a:off x="1632984" y="23622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CF82E-E61B-40D5-81B0-CE8AC9C1BA8D}"/>
              </a:ext>
            </a:extLst>
          </p:cNvPr>
          <p:cNvCxnSpPr>
            <a:cxnSpLocks/>
          </p:cNvCxnSpPr>
          <p:nvPr/>
        </p:nvCxnSpPr>
        <p:spPr>
          <a:xfrm>
            <a:off x="1360084" y="1892598"/>
            <a:ext cx="469601" cy="60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71290E-647C-4B11-B3EF-885A8DDD618E}"/>
              </a:ext>
            </a:extLst>
          </p:cNvPr>
          <p:cNvCxnSpPr>
            <a:cxnSpLocks/>
          </p:cNvCxnSpPr>
          <p:nvPr/>
        </p:nvCxnSpPr>
        <p:spPr>
          <a:xfrm flipH="1">
            <a:off x="2242584" y="2031252"/>
            <a:ext cx="388972" cy="40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052BC5-2222-4179-A7F7-DC8B0214539C}"/>
              </a:ext>
            </a:extLst>
          </p:cNvPr>
          <p:cNvCxnSpPr>
            <a:cxnSpLocks/>
          </p:cNvCxnSpPr>
          <p:nvPr/>
        </p:nvCxnSpPr>
        <p:spPr>
          <a:xfrm flipH="1" flipV="1">
            <a:off x="1209452" y="2004233"/>
            <a:ext cx="464288" cy="5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2CF5E8-38E6-4445-B0BD-95762425A92A}"/>
              </a:ext>
            </a:extLst>
          </p:cNvPr>
          <p:cNvCxnSpPr>
            <a:cxnSpLocks/>
          </p:cNvCxnSpPr>
          <p:nvPr/>
        </p:nvCxnSpPr>
        <p:spPr>
          <a:xfrm flipV="1">
            <a:off x="2045884" y="1846969"/>
            <a:ext cx="4953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D495DA-AAFA-41EF-A2F8-DA4A35C9134A}"/>
                  </a:ext>
                </a:extLst>
              </p:cNvPr>
              <p:cNvSpPr txBox="1"/>
              <p:nvPr/>
            </p:nvSpPr>
            <p:spPr>
              <a:xfrm>
                <a:off x="519666" y="4399862"/>
                <a:ext cx="1379572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D495DA-AAFA-41EF-A2F8-DA4A35C9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6" y="4399862"/>
                <a:ext cx="1379572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1AF80C-B949-480B-A351-ECDECC1834FE}"/>
                  </a:ext>
                </a:extLst>
              </p:cNvPr>
              <p:cNvSpPr txBox="1"/>
              <p:nvPr/>
            </p:nvSpPr>
            <p:spPr>
              <a:xfrm>
                <a:off x="3198628" y="4434096"/>
                <a:ext cx="1864244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1AF80C-B949-480B-A351-ECDECC18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28" y="4434096"/>
                <a:ext cx="1864244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5A91E23-DF71-4C47-AFBA-B44042A138E1}"/>
              </a:ext>
            </a:extLst>
          </p:cNvPr>
          <p:cNvSpPr txBox="1"/>
          <p:nvPr/>
        </p:nvSpPr>
        <p:spPr>
          <a:xfrm>
            <a:off x="3200400" y="3924064"/>
            <a:ext cx="18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2.  Hyperlink (H)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F7D10D-DA68-47CF-9622-B9D3B0FB0F8C}"/>
              </a:ext>
            </a:extLst>
          </p:cNvPr>
          <p:cNvSpPr txBox="1"/>
          <p:nvPr/>
        </p:nvSpPr>
        <p:spPr>
          <a:xfrm>
            <a:off x="430176" y="3924064"/>
            <a:ext cx="19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1. Adjacency(A)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B1BEAF-5A54-4528-8292-B96F90F53F86}"/>
              </a:ext>
            </a:extLst>
          </p:cNvPr>
          <p:cNvSpPr txBox="1"/>
          <p:nvPr/>
        </p:nvSpPr>
        <p:spPr>
          <a:xfrm>
            <a:off x="3890627" y="959507"/>
            <a:ext cx="5181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Palatino-Roman"/>
              </a:rPr>
              <a:t>If a row of </a:t>
            </a:r>
            <a:r>
              <a:rPr lang="en-US" sz="1800" b="0" i="1" u="none" strike="noStrike" baseline="0" dirty="0">
                <a:latin typeface="Palatino-Italic"/>
              </a:rPr>
              <a:t>A </a:t>
            </a:r>
            <a:r>
              <a:rPr lang="en-US" sz="1800" b="0" i="0" u="none" strike="noStrike" baseline="0" dirty="0">
                <a:latin typeface="Palatino-Roman"/>
              </a:rPr>
              <a:t>has no 1’s, then replace each element by 1/N. For all other </a:t>
            </a:r>
            <a:r>
              <a:rPr lang="en-IN" sz="1800" b="0" i="0" u="none" strike="noStrike" baseline="0" dirty="0">
                <a:latin typeface="Palatino-Roman"/>
              </a:rPr>
              <a:t>rows proceed as follows.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Palatino-Roman"/>
              </a:rPr>
              <a:t>Divide each 1 in </a:t>
            </a:r>
            <a:r>
              <a:rPr lang="en-US" sz="1800" b="0" i="1" u="none" strike="noStrike" baseline="0" dirty="0">
                <a:latin typeface="Palatino-Italic"/>
              </a:rPr>
              <a:t>A </a:t>
            </a:r>
            <a:r>
              <a:rPr lang="en-US" sz="1800" b="0" i="0" u="none" strike="noStrike" baseline="0" dirty="0">
                <a:latin typeface="Palatino-Roman"/>
              </a:rPr>
              <a:t>by the number of 1’s in its row.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Palatino-Roman"/>
              </a:rPr>
              <a:t>Multiply the resulting matrix by 1 </a:t>
            </a:r>
            <a:r>
              <a:rPr lang="en-US" sz="1800" b="0" i="0" u="none" strike="noStrike" baseline="0" dirty="0">
                <a:latin typeface="CMSY10"/>
              </a:rPr>
              <a:t>− </a:t>
            </a:r>
            <a:r>
              <a:rPr lang="en-US" sz="1800" b="0" i="1" u="none" strike="noStrike" baseline="0" dirty="0">
                <a:latin typeface="PazoMath-Italic"/>
              </a:rPr>
              <a:t>α</a:t>
            </a:r>
            <a:r>
              <a:rPr lang="en-US" sz="1800" b="0" i="0" u="none" strike="noStrike" baseline="0" dirty="0">
                <a:latin typeface="Palatino-Roman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Palatino-Roman"/>
              </a:rPr>
              <a:t>Add </a:t>
            </a:r>
            <a:r>
              <a:rPr lang="en-US" sz="1800" b="0" i="1" u="none" strike="noStrike" baseline="0" dirty="0">
                <a:latin typeface="PazoMath-Italic"/>
              </a:rPr>
              <a:t>α</a:t>
            </a:r>
            <a:r>
              <a:rPr lang="en-US" sz="1800" b="0" i="0" u="none" strike="noStrike" baseline="0" dirty="0">
                <a:latin typeface="Palatino-Roman"/>
              </a:rPr>
              <a:t>/</a:t>
            </a:r>
            <a:r>
              <a:rPr lang="en-US" sz="1800" b="0" i="1" u="none" strike="noStrike" baseline="0" dirty="0">
                <a:latin typeface="Palatino-Italic"/>
              </a:rPr>
              <a:t>N </a:t>
            </a:r>
            <a:r>
              <a:rPr lang="en-US" sz="1800" b="0" i="0" u="none" strike="noStrike" baseline="0" dirty="0">
                <a:latin typeface="Palatino-Roman"/>
              </a:rPr>
              <a:t>to every entry of the resulting matrix, to obtain </a:t>
            </a:r>
            <a:r>
              <a:rPr lang="en-US" sz="1800" b="0" i="1" u="none" strike="noStrike" baseline="0" dirty="0">
                <a:latin typeface="Palatino-Italic"/>
              </a:rPr>
              <a:t>P</a:t>
            </a:r>
            <a:r>
              <a:rPr lang="en-US" sz="1800" b="0" i="0" u="none" strike="noStrike" baseline="0" dirty="0">
                <a:latin typeface="Palatino-Roman"/>
              </a:rPr>
              <a:t>.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72E74D-4562-404D-A160-E78CA132548E}"/>
              </a:ext>
            </a:extLst>
          </p:cNvPr>
          <p:cNvSpPr txBox="1"/>
          <p:nvPr/>
        </p:nvSpPr>
        <p:spPr>
          <a:xfrm>
            <a:off x="5714332" y="3903449"/>
            <a:ext cx="291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3. Modified Hyperlink(S)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793AF8-E66A-46B2-8A6D-BE58F13A1077}"/>
                  </a:ext>
                </a:extLst>
              </p:cNvPr>
              <p:cNvSpPr txBox="1"/>
              <p:nvPr/>
            </p:nvSpPr>
            <p:spPr>
              <a:xfrm>
                <a:off x="5714332" y="4356447"/>
                <a:ext cx="2338277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793AF8-E66A-46B2-8A6D-BE58F13A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2" y="4356447"/>
                <a:ext cx="2338277" cy="902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80BCDC-34A5-4CFD-9286-618BAC90919C}"/>
                  </a:ext>
                </a:extLst>
              </p:cNvPr>
              <p:cNvSpPr txBox="1"/>
              <p:nvPr/>
            </p:nvSpPr>
            <p:spPr>
              <a:xfrm>
                <a:off x="3214577" y="5644527"/>
                <a:ext cx="213360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  <m:e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80BCDC-34A5-4CFD-9286-618BAC90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77" y="5644527"/>
                <a:ext cx="2133600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1F82136-2A04-4FF7-8E35-06A0E4E2AEEA}"/>
              </a:ext>
            </a:extLst>
          </p:cNvPr>
          <p:cNvSpPr txBox="1"/>
          <p:nvPr/>
        </p:nvSpPr>
        <p:spPr>
          <a:xfrm>
            <a:off x="1268376" y="5865260"/>
            <a:ext cx="19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4. Final TPM (G)</a:t>
            </a:r>
          </a:p>
        </p:txBody>
      </p:sp>
    </p:spTree>
    <p:extLst>
      <p:ext uri="{BB962C8B-B14F-4D97-AF65-F5344CB8AC3E}">
        <p14:creationId xmlns:p14="http://schemas.microsoft.com/office/powerpoint/2010/main" val="33899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32" grpId="0"/>
      <p:bldP spid="36" grpId="0"/>
      <p:bldP spid="39" grpId="0"/>
      <p:bldP spid="41" grpId="0"/>
      <p:bldP spid="45" grpId="0"/>
      <p:bldP spid="47" grpId="0"/>
      <p:bldP spid="49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F95C3-8FC0-46E7-AA80-B6EC3B04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18A79-F6C2-4380-AD61-9C2E869FA72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E9EB95-F9CE-48E6-9F08-FC36B8EE6B81}"/>
                  </a:ext>
                </a:extLst>
              </p:cNvPr>
              <p:cNvSpPr txBox="1"/>
              <p:nvPr/>
            </p:nvSpPr>
            <p:spPr>
              <a:xfrm>
                <a:off x="2743200" y="91440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sepChr m:val="("/>
                          <m:ctrlPr>
                            <a:rPr lang="en-IN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  <m:e>
                          <m:r>
                            <a:rPr lang="en-IN" sz="3200" i="0">
                              <a:latin typeface="Cambria Math" panose="02040503050406030204" pitchFamily="18" charset="0"/>
                            </a:rPr>
                            <m:t>=1 0 0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E9EB95-F9CE-48E6-9F08-FC36B8EE6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914400"/>
                <a:ext cx="1447800" cy="584775"/>
              </a:xfrm>
              <a:prstGeom prst="rect">
                <a:avLst/>
              </a:prstGeom>
              <a:blipFill>
                <a:blip r:embed="rId2"/>
                <a:stretch>
                  <a:fillRect r="-4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00F00-4872-49A2-92AA-AF4BCE98B58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1 0 0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sz="2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sz="2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00F00-4872-49A2-92AA-AF4BCE98B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5250D7-239E-41A8-A358-B13FF6C88E48}"/>
                  </a:ext>
                </a:extLst>
              </p:cNvPr>
              <p:cNvSpPr txBox="1"/>
              <p:nvPr/>
            </p:nvSpPr>
            <p:spPr>
              <a:xfrm>
                <a:off x="1333500" y="3071658"/>
                <a:ext cx="598170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sz="2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4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IN" sz="2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f>
                            <m:fPr>
                              <m:ctrlP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2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5250D7-239E-41A8-A358-B13FF6C88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3071658"/>
                <a:ext cx="5981700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C0E43A7-EBA7-48B1-B7AC-DAF7497181A3}"/>
              </a:ext>
            </a:extLst>
          </p:cNvPr>
          <p:cNvSpPr txBox="1"/>
          <p:nvPr/>
        </p:nvSpPr>
        <p:spPr>
          <a:xfrm>
            <a:off x="2438400" y="4390716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latin typeface="CMMI10"/>
              </a:rPr>
              <a:t>X </a:t>
            </a:r>
            <a:r>
              <a:rPr lang="en-IN" sz="2400" b="0" i="1" u="none" strike="noStrike" baseline="0" dirty="0">
                <a:latin typeface="Palatino-Italic"/>
              </a:rPr>
              <a:t> </a:t>
            </a:r>
            <a:r>
              <a:rPr lang="en-IN" sz="2400" b="0" i="0" u="none" strike="noStrike" baseline="0" dirty="0">
                <a:latin typeface="CMR10"/>
              </a:rPr>
              <a:t>= (</a:t>
            </a:r>
            <a:r>
              <a:rPr lang="en-IN" sz="2400" b="0" i="0" u="none" strike="noStrike" baseline="0" dirty="0">
                <a:latin typeface="Palatino-Roman"/>
              </a:rPr>
              <a:t>5/18   4/9    5/18</a:t>
            </a:r>
            <a:r>
              <a:rPr lang="en-IN" sz="2400" b="0" i="0" u="none" strike="noStrike" baseline="0" dirty="0">
                <a:latin typeface="CMR10"/>
              </a:rPr>
              <a:t>)</a:t>
            </a:r>
            <a:r>
              <a:rPr lang="en-IN" sz="2400" b="0" i="0" u="none" strike="noStrike" baseline="0" dirty="0">
                <a:latin typeface="Palatino-Roman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22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27C93-AE08-460F-AC19-E6C1E51C835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895600" y="2057400"/>
            <a:ext cx="3124200" cy="5334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IN" sz="3200" i="0" kern="10" dirty="0">
                <a:ln w="9525">
                  <a:noFill/>
                  <a:round/>
                  <a:headEnd/>
                  <a:tailEnd/>
                </a:ln>
                <a:solidFill>
                  <a:srgbClr val="CC0000"/>
                </a:solidFill>
                <a:latin typeface="+mn-lt"/>
                <a:cs typeface="Times New Roman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5873F3-3EC6-4D8C-892A-00F056D090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939" y="55629"/>
            <a:ext cx="4267200" cy="532166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Web as a graph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149" y="1369741"/>
            <a:ext cx="8229600" cy="1984919"/>
          </a:xfrm>
          <a:ln w="15875">
            <a:solidFill>
              <a:srgbClr val="00B050"/>
            </a:solidFill>
          </a:ln>
        </p:spPr>
        <p:txBody>
          <a:bodyPr/>
          <a:lstStyle/>
          <a:p>
            <a:pPr algn="just" eaLnBrk="1" hangingPunct="1">
              <a:buClr>
                <a:srgbClr val="0000FF"/>
              </a:buClr>
              <a:buSzPct val="68000"/>
              <a:buFont typeface="Wingdings" pitchFamily="2" charset="2"/>
              <a:buChar char="Ø"/>
            </a:pPr>
            <a:r>
              <a:rPr lang="en-US" sz="2800" dirty="0">
                <a:latin typeface="Perpetua" pitchFamily="18" charset="0"/>
              </a:rPr>
              <a:t>Each page/document on the Web is represented as a node in a very large graph.   </a:t>
            </a:r>
          </a:p>
          <a:p>
            <a:pPr algn="just" eaLnBrk="1" hangingPunct="1">
              <a:buClr>
                <a:srgbClr val="0000FF"/>
              </a:buClr>
              <a:buSzPct val="68000"/>
              <a:buFont typeface="Wingdings" pitchFamily="2" charset="2"/>
              <a:buChar char="Ø"/>
            </a:pPr>
            <a:r>
              <a:rPr lang="en-US" sz="2800" dirty="0">
                <a:latin typeface="Perpetua" pitchFamily="18" charset="0"/>
              </a:rPr>
              <a:t>The directed arcs connecting these nodes represent the hyperlinks between the documents. 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192539" y="632690"/>
            <a:ext cx="8964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pic>
        <p:nvPicPr>
          <p:cNvPr id="2" name="Picture 3" descr="fig1">
            <a:extLst>
              <a:ext uri="{FF2B5EF4-FFF2-40B4-BE49-F238E27FC236}">
                <a16:creationId xmlns:a16="http://schemas.microsoft.com/office/drawing/2014/main" id="{71EE7410-B30F-45A9-84ED-B9E7976D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3409508"/>
            <a:ext cx="4800601" cy="328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460971B-416C-4654-87ED-F5FCFF65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6660" y="3958434"/>
            <a:ext cx="2438400" cy="223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915D8C-55E8-4745-B973-4ED3C22F3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462" y="104210"/>
            <a:ext cx="4649819" cy="583897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Graph-based Ranking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130" y="5770181"/>
            <a:ext cx="7371739" cy="78878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dirty="0">
                <a:latin typeface="Perpetua" pitchFamily="18" charset="0"/>
              </a:rPr>
              <a:t>A graph-based ranking algorithm is a way of deciding on the importance of a vertex within a graph  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197044" y="681522"/>
            <a:ext cx="8856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id="{64FB3621-B427-4118-A608-B50616F61B14}"/>
              </a:ext>
            </a:extLst>
          </p:cNvPr>
          <p:cNvGrpSpPr>
            <a:grpSpLocks/>
          </p:cNvGrpSpPr>
          <p:nvPr/>
        </p:nvGrpSpPr>
        <p:grpSpPr bwMode="auto">
          <a:xfrm>
            <a:off x="2252914" y="1397413"/>
            <a:ext cx="273117" cy="457200"/>
            <a:chOff x="1872" y="2853"/>
            <a:chExt cx="169" cy="411"/>
          </a:xfrm>
        </p:grpSpPr>
        <p:grpSp>
          <p:nvGrpSpPr>
            <p:cNvPr id="28" name="Group 102">
              <a:extLst>
                <a:ext uri="{FF2B5EF4-FFF2-40B4-BE49-F238E27FC236}">
                  <a16:creationId xmlns:a16="http://schemas.microsoft.com/office/drawing/2014/main" id="{A84002BA-F9A4-4398-AE80-F2D87120C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909"/>
              <a:ext cx="169" cy="355"/>
              <a:chOff x="752" y="745"/>
              <a:chExt cx="2155" cy="3580"/>
            </a:xfrm>
          </p:grpSpPr>
          <p:sp>
            <p:nvSpPr>
              <p:cNvPr id="38" name="Freeform 103">
                <a:extLst>
                  <a:ext uri="{FF2B5EF4-FFF2-40B4-BE49-F238E27FC236}">
                    <a16:creationId xmlns:a16="http://schemas.microsoft.com/office/drawing/2014/main" id="{7FF5B23E-D1D3-4590-97EC-291940C32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04">
                <a:extLst>
                  <a:ext uri="{FF2B5EF4-FFF2-40B4-BE49-F238E27FC236}">
                    <a16:creationId xmlns:a16="http://schemas.microsoft.com/office/drawing/2014/main" id="{1518F7B5-010D-486E-92F9-C34690AD9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5">
                <a:extLst>
                  <a:ext uri="{FF2B5EF4-FFF2-40B4-BE49-F238E27FC236}">
                    <a16:creationId xmlns:a16="http://schemas.microsoft.com/office/drawing/2014/main" id="{F6FA8D08-382C-4334-93D1-DD5D0732C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06">
                <a:extLst>
                  <a:ext uri="{FF2B5EF4-FFF2-40B4-BE49-F238E27FC236}">
                    <a16:creationId xmlns:a16="http://schemas.microsoft.com/office/drawing/2014/main" id="{87BACC1F-35D6-45C3-9703-2BF4C3923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7">
                <a:extLst>
                  <a:ext uri="{FF2B5EF4-FFF2-40B4-BE49-F238E27FC236}">
                    <a16:creationId xmlns:a16="http://schemas.microsoft.com/office/drawing/2014/main" id="{FB2CC804-2C83-4D60-8BE9-D5E8039C2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8">
                <a:extLst>
                  <a:ext uri="{FF2B5EF4-FFF2-40B4-BE49-F238E27FC236}">
                    <a16:creationId xmlns:a16="http://schemas.microsoft.com/office/drawing/2014/main" id="{DF87ADD4-5CDF-4AF4-AFDB-9D0B14960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09">
              <a:extLst>
                <a:ext uri="{FF2B5EF4-FFF2-40B4-BE49-F238E27FC236}">
                  <a16:creationId xmlns:a16="http://schemas.microsoft.com/office/drawing/2014/main" id="{61E11CAF-BA00-4C05-A284-F3754C809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1" y="3011"/>
              <a:ext cx="62" cy="118"/>
              <a:chOff x="1252" y="1766"/>
              <a:chExt cx="788" cy="1198"/>
            </a:xfrm>
          </p:grpSpPr>
          <p:sp>
            <p:nvSpPr>
              <p:cNvPr id="35" name="Freeform 110">
                <a:extLst>
                  <a:ext uri="{FF2B5EF4-FFF2-40B4-BE49-F238E27FC236}">
                    <a16:creationId xmlns:a16="http://schemas.microsoft.com/office/drawing/2014/main" id="{09751455-A7E6-40C3-9E6D-807BEF1BD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1">
                <a:extLst>
                  <a:ext uri="{FF2B5EF4-FFF2-40B4-BE49-F238E27FC236}">
                    <a16:creationId xmlns:a16="http://schemas.microsoft.com/office/drawing/2014/main" id="{4BA5195C-5201-4ABF-889C-BDA4E96FE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2">
                <a:extLst>
                  <a:ext uri="{FF2B5EF4-FFF2-40B4-BE49-F238E27FC236}">
                    <a16:creationId xmlns:a16="http://schemas.microsoft.com/office/drawing/2014/main" id="{041328E4-24AE-47BE-80BF-9E48265D8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13">
              <a:extLst>
                <a:ext uri="{FF2B5EF4-FFF2-40B4-BE49-F238E27FC236}">
                  <a16:creationId xmlns:a16="http://schemas.microsoft.com/office/drawing/2014/main" id="{C5762C0C-C330-4455-9FA0-F43B33006DE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77" y="2853"/>
              <a:ext cx="63" cy="94"/>
              <a:chOff x="4060" y="5"/>
              <a:chExt cx="797" cy="944"/>
            </a:xfrm>
          </p:grpSpPr>
          <p:sp>
            <p:nvSpPr>
              <p:cNvPr id="31" name="Freeform 114">
                <a:extLst>
                  <a:ext uri="{FF2B5EF4-FFF2-40B4-BE49-F238E27FC236}">
                    <a16:creationId xmlns:a16="http://schemas.microsoft.com/office/drawing/2014/main" id="{7CF99D53-6B15-4EB6-8CA4-E18A906C6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5">
                <a:extLst>
                  <a:ext uri="{FF2B5EF4-FFF2-40B4-BE49-F238E27FC236}">
                    <a16:creationId xmlns:a16="http://schemas.microsoft.com/office/drawing/2014/main" id="{7E6A7284-75E8-450F-B267-8CE4D7C57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6">
                <a:extLst>
                  <a:ext uri="{FF2B5EF4-FFF2-40B4-BE49-F238E27FC236}">
                    <a16:creationId xmlns:a16="http://schemas.microsoft.com/office/drawing/2014/main" id="{3415152E-4A92-4ADD-90FE-563D062DB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7">
                <a:extLst>
                  <a:ext uri="{FF2B5EF4-FFF2-40B4-BE49-F238E27FC236}">
                    <a16:creationId xmlns:a16="http://schemas.microsoft.com/office/drawing/2014/main" id="{483AF155-0554-434B-B7EC-B07735317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141">
            <a:extLst>
              <a:ext uri="{FF2B5EF4-FFF2-40B4-BE49-F238E27FC236}">
                <a16:creationId xmlns:a16="http://schemas.microsoft.com/office/drawing/2014/main" id="{6121CF94-FA27-4A0C-B0AD-9E0BF43FCA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47290" y="1432898"/>
            <a:ext cx="246323" cy="625512"/>
            <a:chOff x="3096" y="2853"/>
            <a:chExt cx="169" cy="411"/>
          </a:xfrm>
        </p:grpSpPr>
        <p:grpSp>
          <p:nvGrpSpPr>
            <p:cNvPr id="68" name="Group 142">
              <a:extLst>
                <a:ext uri="{FF2B5EF4-FFF2-40B4-BE49-F238E27FC236}">
                  <a16:creationId xmlns:a16="http://schemas.microsoft.com/office/drawing/2014/main" id="{150D7874-2FD2-4216-8EA1-F7985890B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" y="2909"/>
              <a:ext cx="169" cy="355"/>
              <a:chOff x="752" y="745"/>
              <a:chExt cx="2155" cy="3580"/>
            </a:xfrm>
          </p:grpSpPr>
          <p:sp>
            <p:nvSpPr>
              <p:cNvPr id="78" name="Freeform 143">
                <a:extLst>
                  <a:ext uri="{FF2B5EF4-FFF2-40B4-BE49-F238E27FC236}">
                    <a16:creationId xmlns:a16="http://schemas.microsoft.com/office/drawing/2014/main" id="{0B38D1B1-1F8D-425E-B25D-53BC5E08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44">
                <a:extLst>
                  <a:ext uri="{FF2B5EF4-FFF2-40B4-BE49-F238E27FC236}">
                    <a16:creationId xmlns:a16="http://schemas.microsoft.com/office/drawing/2014/main" id="{402E719B-481F-4DF9-91DD-1C655C5C6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45">
                <a:extLst>
                  <a:ext uri="{FF2B5EF4-FFF2-40B4-BE49-F238E27FC236}">
                    <a16:creationId xmlns:a16="http://schemas.microsoft.com/office/drawing/2014/main" id="{C43D57D0-7AA7-4691-8829-DAFCE5FEF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46">
                <a:extLst>
                  <a:ext uri="{FF2B5EF4-FFF2-40B4-BE49-F238E27FC236}">
                    <a16:creationId xmlns:a16="http://schemas.microsoft.com/office/drawing/2014/main" id="{40B770E5-C78E-4083-B68B-540BE611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47">
                <a:extLst>
                  <a:ext uri="{FF2B5EF4-FFF2-40B4-BE49-F238E27FC236}">
                    <a16:creationId xmlns:a16="http://schemas.microsoft.com/office/drawing/2014/main" id="{C4B1957C-D08D-440A-8FA3-B0D7A971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48">
                <a:extLst>
                  <a:ext uri="{FF2B5EF4-FFF2-40B4-BE49-F238E27FC236}">
                    <a16:creationId xmlns:a16="http://schemas.microsoft.com/office/drawing/2014/main" id="{129386AA-0326-43E6-AD0C-B384DD819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149">
              <a:extLst>
                <a:ext uri="{FF2B5EF4-FFF2-40B4-BE49-F238E27FC236}">
                  <a16:creationId xmlns:a16="http://schemas.microsoft.com/office/drawing/2014/main" id="{5B4293BE-6507-4AF9-9D94-8D0137288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3011"/>
              <a:ext cx="62" cy="118"/>
              <a:chOff x="1252" y="1766"/>
              <a:chExt cx="788" cy="1198"/>
            </a:xfrm>
          </p:grpSpPr>
          <p:sp>
            <p:nvSpPr>
              <p:cNvPr id="75" name="Freeform 150">
                <a:extLst>
                  <a:ext uri="{FF2B5EF4-FFF2-40B4-BE49-F238E27FC236}">
                    <a16:creationId xmlns:a16="http://schemas.microsoft.com/office/drawing/2014/main" id="{981CBFD9-4637-46A6-86E4-52B0055386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51">
                <a:extLst>
                  <a:ext uri="{FF2B5EF4-FFF2-40B4-BE49-F238E27FC236}">
                    <a16:creationId xmlns:a16="http://schemas.microsoft.com/office/drawing/2014/main" id="{916C540D-0A16-4334-8CA6-73CB8CF83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52">
                <a:extLst>
                  <a:ext uri="{FF2B5EF4-FFF2-40B4-BE49-F238E27FC236}">
                    <a16:creationId xmlns:a16="http://schemas.microsoft.com/office/drawing/2014/main" id="{CB41E6BD-F185-41BA-B84E-1195D976E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" name="Group 153">
              <a:extLst>
                <a:ext uri="{FF2B5EF4-FFF2-40B4-BE49-F238E27FC236}">
                  <a16:creationId xmlns:a16="http://schemas.microsoft.com/office/drawing/2014/main" id="{567A4CC9-0C5E-433C-A111-035FF1BF399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01" y="2853"/>
              <a:ext cx="63" cy="94"/>
              <a:chOff x="4060" y="5"/>
              <a:chExt cx="797" cy="944"/>
            </a:xfrm>
          </p:grpSpPr>
          <p:sp>
            <p:nvSpPr>
              <p:cNvPr id="71" name="Freeform 154">
                <a:extLst>
                  <a:ext uri="{FF2B5EF4-FFF2-40B4-BE49-F238E27FC236}">
                    <a16:creationId xmlns:a16="http://schemas.microsoft.com/office/drawing/2014/main" id="{B5F6E49B-D7EF-4DA6-9EC6-8EE7DE6DA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55">
                <a:extLst>
                  <a:ext uri="{FF2B5EF4-FFF2-40B4-BE49-F238E27FC236}">
                    <a16:creationId xmlns:a16="http://schemas.microsoft.com/office/drawing/2014/main" id="{9CA6D94B-6E0A-495C-B867-744A57F0C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56">
                <a:extLst>
                  <a:ext uri="{FF2B5EF4-FFF2-40B4-BE49-F238E27FC236}">
                    <a16:creationId xmlns:a16="http://schemas.microsoft.com/office/drawing/2014/main" id="{3A325EBF-167C-40F1-8DB9-9205D5246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57">
                <a:extLst>
                  <a:ext uri="{FF2B5EF4-FFF2-40B4-BE49-F238E27FC236}">
                    <a16:creationId xmlns:a16="http://schemas.microsoft.com/office/drawing/2014/main" id="{58BC6CCD-535B-410A-9DB7-243A19F6D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Line 461">
            <a:extLst>
              <a:ext uri="{FF2B5EF4-FFF2-40B4-BE49-F238E27FC236}">
                <a16:creationId xmlns:a16="http://schemas.microsoft.com/office/drawing/2014/main" id="{D2D2C95C-3489-43BF-AFD9-28D3FC5F6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1524000"/>
            <a:ext cx="50006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" name="Text Box 498">
            <a:extLst>
              <a:ext uri="{FF2B5EF4-FFF2-40B4-BE49-F238E27FC236}">
                <a16:creationId xmlns:a16="http://schemas.microsoft.com/office/drawing/2014/main" id="{C0F2FE3B-ED6B-4E5D-99BF-AC20FD59E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902" y="5150307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Gene 2</a:t>
            </a:r>
          </a:p>
        </p:txBody>
      </p:sp>
      <p:pic>
        <p:nvPicPr>
          <p:cNvPr id="115" name="Picture 507">
            <a:extLst>
              <a:ext uri="{FF2B5EF4-FFF2-40B4-BE49-F238E27FC236}">
                <a16:creationId xmlns:a16="http://schemas.microsoft.com/office/drawing/2014/main" id="{2680FE3F-5886-498C-B04A-25C41B278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261" y="5002809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508">
            <a:extLst>
              <a:ext uri="{FF2B5EF4-FFF2-40B4-BE49-F238E27FC236}">
                <a16:creationId xmlns:a16="http://schemas.microsoft.com/office/drawing/2014/main" id="{FDFD1D9E-D807-402D-9C10-C6D50EC3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3459" y="5034707"/>
            <a:ext cx="457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510" descr="j0299125">
            <a:extLst>
              <a:ext uri="{FF2B5EF4-FFF2-40B4-BE49-F238E27FC236}">
                <a16:creationId xmlns:a16="http://schemas.microsoft.com/office/drawing/2014/main" id="{F7214337-0268-4BB4-9592-481FDEBF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1" y="1425433"/>
            <a:ext cx="327166" cy="32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511" descr="j0299125">
            <a:extLst>
              <a:ext uri="{FF2B5EF4-FFF2-40B4-BE49-F238E27FC236}">
                <a16:creationId xmlns:a16="http://schemas.microsoft.com/office/drawing/2014/main" id="{7476C717-BB68-4A0D-BB5C-CB6AF1D1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1" y="1425433"/>
            <a:ext cx="327166" cy="32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C00273E-C142-4A97-AE56-CE0F6EF70927}"/>
              </a:ext>
            </a:extLst>
          </p:cNvPr>
          <p:cNvGrpSpPr/>
          <p:nvPr/>
        </p:nvGrpSpPr>
        <p:grpSpPr>
          <a:xfrm>
            <a:off x="1449478" y="1524000"/>
            <a:ext cx="6551522" cy="3733800"/>
            <a:chOff x="389860" y="1581150"/>
            <a:chExt cx="7763540" cy="4884058"/>
          </a:xfrm>
        </p:grpSpPr>
        <p:grpSp>
          <p:nvGrpSpPr>
            <p:cNvPr id="9" name="Group 83">
              <a:extLst>
                <a:ext uri="{FF2B5EF4-FFF2-40B4-BE49-F238E27FC236}">
                  <a16:creationId xmlns:a16="http://schemas.microsoft.com/office/drawing/2014/main" id="{449B24F5-DAD4-45A7-A20E-D8C19C501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1600" y="2928938"/>
              <a:ext cx="268288" cy="652462"/>
              <a:chOff x="752" y="176"/>
              <a:chExt cx="2155" cy="4149"/>
            </a:xfrm>
          </p:grpSpPr>
          <p:grpSp>
            <p:nvGrpSpPr>
              <p:cNvPr id="10" name="Group 84">
                <a:extLst>
                  <a:ext uri="{FF2B5EF4-FFF2-40B4-BE49-F238E27FC236}">
                    <a16:creationId xmlns:a16="http://schemas.microsoft.com/office/drawing/2014/main" id="{691A9D39-0AC4-4C9D-AB73-33B827E95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2" y="745"/>
                <a:ext cx="2155" cy="3580"/>
                <a:chOff x="752" y="745"/>
                <a:chExt cx="2155" cy="3580"/>
              </a:xfrm>
            </p:grpSpPr>
            <p:sp>
              <p:nvSpPr>
                <p:cNvPr id="20" name="Freeform 85">
                  <a:extLst>
                    <a:ext uri="{FF2B5EF4-FFF2-40B4-BE49-F238E27FC236}">
                      <a16:creationId xmlns:a16="http://schemas.microsoft.com/office/drawing/2014/main" id="{0A85439D-7884-43FE-A9C8-86A625704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" y="745"/>
                  <a:ext cx="769" cy="838"/>
                </a:xfrm>
                <a:custGeom>
                  <a:avLst/>
                  <a:gdLst>
                    <a:gd name="T0" fmla="*/ 514 w 769"/>
                    <a:gd name="T1" fmla="*/ 428 h 838"/>
                    <a:gd name="T2" fmla="*/ 495 w 769"/>
                    <a:gd name="T3" fmla="*/ 256 h 838"/>
                    <a:gd name="T4" fmla="*/ 427 w 769"/>
                    <a:gd name="T5" fmla="*/ 68 h 838"/>
                    <a:gd name="T6" fmla="*/ 326 w 769"/>
                    <a:gd name="T7" fmla="*/ 0 h 838"/>
                    <a:gd name="T8" fmla="*/ 206 w 769"/>
                    <a:gd name="T9" fmla="*/ 0 h 838"/>
                    <a:gd name="T10" fmla="*/ 67 w 769"/>
                    <a:gd name="T11" fmla="*/ 102 h 838"/>
                    <a:gd name="T12" fmla="*/ 0 w 769"/>
                    <a:gd name="T13" fmla="*/ 308 h 838"/>
                    <a:gd name="T14" fmla="*/ 18 w 769"/>
                    <a:gd name="T15" fmla="*/ 582 h 838"/>
                    <a:gd name="T16" fmla="*/ 86 w 769"/>
                    <a:gd name="T17" fmla="*/ 718 h 838"/>
                    <a:gd name="T18" fmla="*/ 206 w 769"/>
                    <a:gd name="T19" fmla="*/ 838 h 838"/>
                    <a:gd name="T20" fmla="*/ 375 w 769"/>
                    <a:gd name="T21" fmla="*/ 838 h 838"/>
                    <a:gd name="T22" fmla="*/ 495 w 769"/>
                    <a:gd name="T23" fmla="*/ 736 h 838"/>
                    <a:gd name="T24" fmla="*/ 529 w 769"/>
                    <a:gd name="T25" fmla="*/ 598 h 838"/>
                    <a:gd name="T26" fmla="*/ 529 w 769"/>
                    <a:gd name="T27" fmla="*/ 530 h 838"/>
                    <a:gd name="T28" fmla="*/ 751 w 769"/>
                    <a:gd name="T29" fmla="*/ 530 h 838"/>
                    <a:gd name="T30" fmla="*/ 769 w 769"/>
                    <a:gd name="T31" fmla="*/ 394 h 838"/>
                    <a:gd name="T32" fmla="*/ 514 w 769"/>
                    <a:gd name="T33" fmla="*/ 428 h 8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769"/>
                    <a:gd name="T52" fmla="*/ 0 h 838"/>
                    <a:gd name="T53" fmla="*/ 769 w 769"/>
                    <a:gd name="T54" fmla="*/ 838 h 8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769" h="838">
                      <a:moveTo>
                        <a:pt x="514" y="428"/>
                      </a:moveTo>
                      <a:lnTo>
                        <a:pt x="495" y="256"/>
                      </a:lnTo>
                      <a:lnTo>
                        <a:pt x="427" y="68"/>
                      </a:lnTo>
                      <a:lnTo>
                        <a:pt x="326" y="0"/>
                      </a:lnTo>
                      <a:lnTo>
                        <a:pt x="206" y="0"/>
                      </a:lnTo>
                      <a:lnTo>
                        <a:pt x="67" y="102"/>
                      </a:lnTo>
                      <a:lnTo>
                        <a:pt x="0" y="308"/>
                      </a:lnTo>
                      <a:lnTo>
                        <a:pt x="18" y="582"/>
                      </a:lnTo>
                      <a:lnTo>
                        <a:pt x="86" y="718"/>
                      </a:lnTo>
                      <a:lnTo>
                        <a:pt x="206" y="838"/>
                      </a:lnTo>
                      <a:lnTo>
                        <a:pt x="375" y="838"/>
                      </a:lnTo>
                      <a:lnTo>
                        <a:pt x="495" y="736"/>
                      </a:lnTo>
                      <a:lnTo>
                        <a:pt x="529" y="598"/>
                      </a:lnTo>
                      <a:lnTo>
                        <a:pt x="529" y="530"/>
                      </a:lnTo>
                      <a:lnTo>
                        <a:pt x="751" y="530"/>
                      </a:lnTo>
                      <a:lnTo>
                        <a:pt x="769" y="394"/>
                      </a:lnTo>
                      <a:lnTo>
                        <a:pt x="514" y="4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86">
                  <a:extLst>
                    <a:ext uri="{FF2B5EF4-FFF2-40B4-BE49-F238E27FC236}">
                      <a16:creationId xmlns:a16="http://schemas.microsoft.com/office/drawing/2014/main" id="{76CD5B03-3B68-4445-8A56-0CB52BFEE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" y="1714"/>
                  <a:ext cx="555" cy="1440"/>
                </a:xfrm>
                <a:custGeom>
                  <a:avLst/>
                  <a:gdLst>
                    <a:gd name="T0" fmla="*/ 0 w 555"/>
                    <a:gd name="T1" fmla="*/ 186 h 1440"/>
                    <a:gd name="T2" fmla="*/ 52 w 555"/>
                    <a:gd name="T3" fmla="*/ 34 h 1440"/>
                    <a:gd name="T4" fmla="*/ 156 w 555"/>
                    <a:gd name="T5" fmla="*/ 0 h 1440"/>
                    <a:gd name="T6" fmla="*/ 295 w 555"/>
                    <a:gd name="T7" fmla="*/ 0 h 1440"/>
                    <a:gd name="T8" fmla="*/ 433 w 555"/>
                    <a:gd name="T9" fmla="*/ 84 h 1440"/>
                    <a:gd name="T10" fmla="*/ 503 w 555"/>
                    <a:gd name="T11" fmla="*/ 288 h 1440"/>
                    <a:gd name="T12" fmla="*/ 503 w 555"/>
                    <a:gd name="T13" fmla="*/ 423 h 1440"/>
                    <a:gd name="T14" fmla="*/ 555 w 555"/>
                    <a:gd name="T15" fmla="*/ 729 h 1440"/>
                    <a:gd name="T16" fmla="*/ 537 w 555"/>
                    <a:gd name="T17" fmla="*/ 1100 h 1440"/>
                    <a:gd name="T18" fmla="*/ 485 w 555"/>
                    <a:gd name="T19" fmla="*/ 1322 h 1440"/>
                    <a:gd name="T20" fmla="*/ 365 w 555"/>
                    <a:gd name="T21" fmla="*/ 1440 h 1440"/>
                    <a:gd name="T22" fmla="*/ 261 w 555"/>
                    <a:gd name="T23" fmla="*/ 1440 h 1440"/>
                    <a:gd name="T24" fmla="*/ 122 w 555"/>
                    <a:gd name="T25" fmla="*/ 1372 h 1440"/>
                    <a:gd name="T26" fmla="*/ 52 w 555"/>
                    <a:gd name="T27" fmla="*/ 1236 h 1440"/>
                    <a:gd name="T28" fmla="*/ 18 w 555"/>
                    <a:gd name="T29" fmla="*/ 1084 h 1440"/>
                    <a:gd name="T30" fmla="*/ 0 w 555"/>
                    <a:gd name="T31" fmla="*/ 915 h 1440"/>
                    <a:gd name="T32" fmla="*/ 0 w 555"/>
                    <a:gd name="T33" fmla="*/ 491 h 1440"/>
                    <a:gd name="T34" fmla="*/ 0 w 555"/>
                    <a:gd name="T35" fmla="*/ 186 h 14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55"/>
                    <a:gd name="T55" fmla="*/ 0 h 1440"/>
                    <a:gd name="T56" fmla="*/ 555 w 555"/>
                    <a:gd name="T57" fmla="*/ 1440 h 14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55" h="1440">
                      <a:moveTo>
                        <a:pt x="0" y="186"/>
                      </a:moveTo>
                      <a:lnTo>
                        <a:pt x="52" y="34"/>
                      </a:lnTo>
                      <a:lnTo>
                        <a:pt x="156" y="0"/>
                      </a:lnTo>
                      <a:lnTo>
                        <a:pt x="295" y="0"/>
                      </a:lnTo>
                      <a:lnTo>
                        <a:pt x="433" y="84"/>
                      </a:lnTo>
                      <a:lnTo>
                        <a:pt x="503" y="288"/>
                      </a:lnTo>
                      <a:lnTo>
                        <a:pt x="503" y="423"/>
                      </a:lnTo>
                      <a:lnTo>
                        <a:pt x="555" y="729"/>
                      </a:lnTo>
                      <a:lnTo>
                        <a:pt x="537" y="1100"/>
                      </a:lnTo>
                      <a:lnTo>
                        <a:pt x="485" y="1322"/>
                      </a:lnTo>
                      <a:lnTo>
                        <a:pt x="365" y="1440"/>
                      </a:lnTo>
                      <a:lnTo>
                        <a:pt x="261" y="1440"/>
                      </a:lnTo>
                      <a:lnTo>
                        <a:pt x="122" y="1372"/>
                      </a:lnTo>
                      <a:lnTo>
                        <a:pt x="52" y="1236"/>
                      </a:lnTo>
                      <a:lnTo>
                        <a:pt x="18" y="1084"/>
                      </a:lnTo>
                      <a:lnTo>
                        <a:pt x="0" y="915"/>
                      </a:lnTo>
                      <a:lnTo>
                        <a:pt x="0" y="491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87">
                  <a:extLst>
                    <a:ext uri="{FF2B5EF4-FFF2-40B4-BE49-F238E27FC236}">
                      <a16:creationId xmlns:a16="http://schemas.microsoft.com/office/drawing/2014/main" id="{33743EA3-BB70-4D2F-AB7B-1A26E9F44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" y="1721"/>
                  <a:ext cx="552" cy="1311"/>
                </a:xfrm>
                <a:custGeom>
                  <a:avLst/>
                  <a:gdLst>
                    <a:gd name="T0" fmla="*/ 321 w 552"/>
                    <a:gd name="T1" fmla="*/ 113 h 1311"/>
                    <a:gd name="T2" fmla="*/ 437 w 552"/>
                    <a:gd name="T3" fmla="*/ 11 h 1311"/>
                    <a:gd name="T4" fmla="*/ 529 w 552"/>
                    <a:gd name="T5" fmla="*/ 0 h 1311"/>
                    <a:gd name="T6" fmla="*/ 552 w 552"/>
                    <a:gd name="T7" fmla="*/ 45 h 1311"/>
                    <a:gd name="T8" fmla="*/ 507 w 552"/>
                    <a:gd name="T9" fmla="*/ 170 h 1311"/>
                    <a:gd name="T10" fmla="*/ 425 w 552"/>
                    <a:gd name="T11" fmla="*/ 249 h 1311"/>
                    <a:gd name="T12" fmla="*/ 310 w 552"/>
                    <a:gd name="T13" fmla="*/ 305 h 1311"/>
                    <a:gd name="T14" fmla="*/ 230 w 552"/>
                    <a:gd name="T15" fmla="*/ 419 h 1311"/>
                    <a:gd name="T16" fmla="*/ 138 w 552"/>
                    <a:gd name="T17" fmla="*/ 543 h 1311"/>
                    <a:gd name="T18" fmla="*/ 126 w 552"/>
                    <a:gd name="T19" fmla="*/ 645 h 1311"/>
                    <a:gd name="T20" fmla="*/ 149 w 552"/>
                    <a:gd name="T21" fmla="*/ 699 h 1311"/>
                    <a:gd name="T22" fmla="*/ 242 w 552"/>
                    <a:gd name="T23" fmla="*/ 824 h 1311"/>
                    <a:gd name="T24" fmla="*/ 369 w 552"/>
                    <a:gd name="T25" fmla="*/ 903 h 1311"/>
                    <a:gd name="T26" fmla="*/ 403 w 552"/>
                    <a:gd name="T27" fmla="*/ 937 h 1311"/>
                    <a:gd name="T28" fmla="*/ 414 w 552"/>
                    <a:gd name="T29" fmla="*/ 1016 h 1311"/>
                    <a:gd name="T30" fmla="*/ 357 w 552"/>
                    <a:gd name="T31" fmla="*/ 1107 h 1311"/>
                    <a:gd name="T32" fmla="*/ 264 w 552"/>
                    <a:gd name="T33" fmla="*/ 1175 h 1311"/>
                    <a:gd name="T34" fmla="*/ 264 w 552"/>
                    <a:gd name="T35" fmla="*/ 1311 h 1311"/>
                    <a:gd name="T36" fmla="*/ 219 w 552"/>
                    <a:gd name="T37" fmla="*/ 1311 h 1311"/>
                    <a:gd name="T38" fmla="*/ 194 w 552"/>
                    <a:gd name="T39" fmla="*/ 1209 h 1311"/>
                    <a:gd name="T40" fmla="*/ 194 w 552"/>
                    <a:gd name="T41" fmla="*/ 1118 h 1311"/>
                    <a:gd name="T42" fmla="*/ 253 w 552"/>
                    <a:gd name="T43" fmla="*/ 1016 h 1311"/>
                    <a:gd name="T44" fmla="*/ 287 w 552"/>
                    <a:gd name="T45" fmla="*/ 982 h 1311"/>
                    <a:gd name="T46" fmla="*/ 276 w 552"/>
                    <a:gd name="T47" fmla="*/ 948 h 1311"/>
                    <a:gd name="T48" fmla="*/ 194 w 552"/>
                    <a:gd name="T49" fmla="*/ 881 h 1311"/>
                    <a:gd name="T50" fmla="*/ 92 w 552"/>
                    <a:gd name="T51" fmla="*/ 790 h 1311"/>
                    <a:gd name="T52" fmla="*/ 33 w 552"/>
                    <a:gd name="T53" fmla="*/ 688 h 1311"/>
                    <a:gd name="T54" fmla="*/ 0 w 552"/>
                    <a:gd name="T55" fmla="*/ 554 h 1311"/>
                    <a:gd name="T56" fmla="*/ 33 w 552"/>
                    <a:gd name="T57" fmla="*/ 475 h 1311"/>
                    <a:gd name="T58" fmla="*/ 149 w 552"/>
                    <a:gd name="T59" fmla="*/ 317 h 1311"/>
                    <a:gd name="T60" fmla="*/ 242 w 552"/>
                    <a:gd name="T61" fmla="*/ 192 h 1311"/>
                    <a:gd name="T62" fmla="*/ 321 w 552"/>
                    <a:gd name="T63" fmla="*/ 113 h 131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52"/>
                    <a:gd name="T97" fmla="*/ 0 h 1311"/>
                    <a:gd name="T98" fmla="*/ 552 w 552"/>
                    <a:gd name="T99" fmla="*/ 1311 h 131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52" h="1311">
                      <a:moveTo>
                        <a:pt x="321" y="113"/>
                      </a:moveTo>
                      <a:lnTo>
                        <a:pt x="437" y="11"/>
                      </a:lnTo>
                      <a:lnTo>
                        <a:pt x="529" y="0"/>
                      </a:lnTo>
                      <a:lnTo>
                        <a:pt x="552" y="45"/>
                      </a:lnTo>
                      <a:lnTo>
                        <a:pt x="507" y="170"/>
                      </a:lnTo>
                      <a:lnTo>
                        <a:pt x="425" y="249"/>
                      </a:lnTo>
                      <a:lnTo>
                        <a:pt x="310" y="305"/>
                      </a:lnTo>
                      <a:lnTo>
                        <a:pt x="230" y="419"/>
                      </a:lnTo>
                      <a:lnTo>
                        <a:pt x="138" y="543"/>
                      </a:lnTo>
                      <a:lnTo>
                        <a:pt x="126" y="645"/>
                      </a:lnTo>
                      <a:lnTo>
                        <a:pt x="149" y="699"/>
                      </a:lnTo>
                      <a:lnTo>
                        <a:pt x="242" y="824"/>
                      </a:lnTo>
                      <a:lnTo>
                        <a:pt x="369" y="903"/>
                      </a:lnTo>
                      <a:lnTo>
                        <a:pt x="403" y="937"/>
                      </a:lnTo>
                      <a:lnTo>
                        <a:pt x="414" y="1016"/>
                      </a:lnTo>
                      <a:lnTo>
                        <a:pt x="357" y="1107"/>
                      </a:lnTo>
                      <a:lnTo>
                        <a:pt x="264" y="1175"/>
                      </a:lnTo>
                      <a:lnTo>
                        <a:pt x="264" y="1311"/>
                      </a:lnTo>
                      <a:lnTo>
                        <a:pt x="219" y="1311"/>
                      </a:lnTo>
                      <a:lnTo>
                        <a:pt x="194" y="1209"/>
                      </a:lnTo>
                      <a:lnTo>
                        <a:pt x="194" y="1118"/>
                      </a:lnTo>
                      <a:lnTo>
                        <a:pt x="253" y="1016"/>
                      </a:lnTo>
                      <a:lnTo>
                        <a:pt x="287" y="982"/>
                      </a:lnTo>
                      <a:lnTo>
                        <a:pt x="276" y="948"/>
                      </a:lnTo>
                      <a:lnTo>
                        <a:pt x="194" y="881"/>
                      </a:lnTo>
                      <a:lnTo>
                        <a:pt x="92" y="790"/>
                      </a:lnTo>
                      <a:lnTo>
                        <a:pt x="33" y="688"/>
                      </a:lnTo>
                      <a:lnTo>
                        <a:pt x="0" y="554"/>
                      </a:lnTo>
                      <a:lnTo>
                        <a:pt x="33" y="475"/>
                      </a:lnTo>
                      <a:lnTo>
                        <a:pt x="149" y="317"/>
                      </a:lnTo>
                      <a:lnTo>
                        <a:pt x="242" y="192"/>
                      </a:lnTo>
                      <a:lnTo>
                        <a:pt x="321" y="11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88">
                  <a:extLst>
                    <a:ext uri="{FF2B5EF4-FFF2-40B4-BE49-F238E27FC236}">
                      <a16:creationId xmlns:a16="http://schemas.microsoft.com/office/drawing/2014/main" id="{6B88761B-B421-4701-BB45-EC313D3B2C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7" y="1743"/>
                  <a:ext cx="1420" cy="646"/>
                </a:xfrm>
                <a:custGeom>
                  <a:avLst/>
                  <a:gdLst>
                    <a:gd name="T0" fmla="*/ 0 w 1420"/>
                    <a:gd name="T1" fmla="*/ 12 h 646"/>
                    <a:gd name="T2" fmla="*/ 80 w 1420"/>
                    <a:gd name="T3" fmla="*/ 0 h 646"/>
                    <a:gd name="T4" fmla="*/ 270 w 1420"/>
                    <a:gd name="T5" fmla="*/ 80 h 646"/>
                    <a:gd name="T6" fmla="*/ 485 w 1420"/>
                    <a:gd name="T7" fmla="*/ 206 h 646"/>
                    <a:gd name="T8" fmla="*/ 610 w 1420"/>
                    <a:gd name="T9" fmla="*/ 308 h 646"/>
                    <a:gd name="T10" fmla="*/ 902 w 1420"/>
                    <a:gd name="T11" fmla="*/ 365 h 646"/>
                    <a:gd name="T12" fmla="*/ 1173 w 1420"/>
                    <a:gd name="T13" fmla="*/ 401 h 646"/>
                    <a:gd name="T14" fmla="*/ 1239 w 1420"/>
                    <a:gd name="T15" fmla="*/ 365 h 646"/>
                    <a:gd name="T16" fmla="*/ 1348 w 1420"/>
                    <a:gd name="T17" fmla="*/ 281 h 646"/>
                    <a:gd name="T18" fmla="*/ 1382 w 1420"/>
                    <a:gd name="T19" fmla="*/ 315 h 646"/>
                    <a:gd name="T20" fmla="*/ 1257 w 1420"/>
                    <a:gd name="T21" fmla="*/ 412 h 646"/>
                    <a:gd name="T22" fmla="*/ 1420 w 1420"/>
                    <a:gd name="T23" fmla="*/ 424 h 646"/>
                    <a:gd name="T24" fmla="*/ 1416 w 1420"/>
                    <a:gd name="T25" fmla="*/ 474 h 646"/>
                    <a:gd name="T26" fmla="*/ 1280 w 1420"/>
                    <a:gd name="T27" fmla="*/ 462 h 646"/>
                    <a:gd name="T28" fmla="*/ 1268 w 1420"/>
                    <a:gd name="T29" fmla="*/ 508 h 646"/>
                    <a:gd name="T30" fmla="*/ 1398 w 1420"/>
                    <a:gd name="T31" fmla="*/ 605 h 646"/>
                    <a:gd name="T32" fmla="*/ 1364 w 1420"/>
                    <a:gd name="T33" fmla="*/ 646 h 646"/>
                    <a:gd name="T34" fmla="*/ 1257 w 1420"/>
                    <a:gd name="T35" fmla="*/ 548 h 646"/>
                    <a:gd name="T36" fmla="*/ 1228 w 1420"/>
                    <a:gd name="T37" fmla="*/ 646 h 646"/>
                    <a:gd name="T38" fmla="*/ 1201 w 1420"/>
                    <a:gd name="T39" fmla="*/ 628 h 646"/>
                    <a:gd name="T40" fmla="*/ 1185 w 1420"/>
                    <a:gd name="T41" fmla="*/ 492 h 646"/>
                    <a:gd name="T42" fmla="*/ 822 w 1420"/>
                    <a:gd name="T43" fmla="*/ 469 h 646"/>
                    <a:gd name="T44" fmla="*/ 610 w 1420"/>
                    <a:gd name="T45" fmla="*/ 435 h 646"/>
                    <a:gd name="T46" fmla="*/ 530 w 1420"/>
                    <a:gd name="T47" fmla="*/ 390 h 646"/>
                    <a:gd name="T48" fmla="*/ 281 w 1420"/>
                    <a:gd name="T49" fmla="*/ 240 h 646"/>
                    <a:gd name="T50" fmla="*/ 102 w 1420"/>
                    <a:gd name="T51" fmla="*/ 184 h 646"/>
                    <a:gd name="T52" fmla="*/ 80 w 1420"/>
                    <a:gd name="T53" fmla="*/ 80 h 646"/>
                    <a:gd name="T54" fmla="*/ 0 w 1420"/>
                    <a:gd name="T55" fmla="*/ 12 h 6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420"/>
                    <a:gd name="T85" fmla="*/ 0 h 646"/>
                    <a:gd name="T86" fmla="*/ 1420 w 1420"/>
                    <a:gd name="T87" fmla="*/ 646 h 64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420" h="646">
                      <a:moveTo>
                        <a:pt x="0" y="12"/>
                      </a:moveTo>
                      <a:lnTo>
                        <a:pt x="80" y="0"/>
                      </a:lnTo>
                      <a:lnTo>
                        <a:pt x="270" y="80"/>
                      </a:lnTo>
                      <a:lnTo>
                        <a:pt x="485" y="206"/>
                      </a:lnTo>
                      <a:lnTo>
                        <a:pt x="610" y="308"/>
                      </a:lnTo>
                      <a:lnTo>
                        <a:pt x="902" y="365"/>
                      </a:lnTo>
                      <a:lnTo>
                        <a:pt x="1173" y="401"/>
                      </a:lnTo>
                      <a:lnTo>
                        <a:pt x="1239" y="365"/>
                      </a:lnTo>
                      <a:lnTo>
                        <a:pt x="1348" y="281"/>
                      </a:lnTo>
                      <a:lnTo>
                        <a:pt x="1382" y="315"/>
                      </a:lnTo>
                      <a:lnTo>
                        <a:pt x="1257" y="412"/>
                      </a:lnTo>
                      <a:lnTo>
                        <a:pt x="1420" y="424"/>
                      </a:lnTo>
                      <a:lnTo>
                        <a:pt x="1416" y="474"/>
                      </a:lnTo>
                      <a:lnTo>
                        <a:pt x="1280" y="462"/>
                      </a:lnTo>
                      <a:lnTo>
                        <a:pt x="1268" y="508"/>
                      </a:lnTo>
                      <a:lnTo>
                        <a:pt x="1398" y="605"/>
                      </a:lnTo>
                      <a:lnTo>
                        <a:pt x="1364" y="646"/>
                      </a:lnTo>
                      <a:lnTo>
                        <a:pt x="1257" y="548"/>
                      </a:lnTo>
                      <a:lnTo>
                        <a:pt x="1228" y="646"/>
                      </a:lnTo>
                      <a:lnTo>
                        <a:pt x="1201" y="628"/>
                      </a:lnTo>
                      <a:lnTo>
                        <a:pt x="1185" y="492"/>
                      </a:lnTo>
                      <a:lnTo>
                        <a:pt x="822" y="469"/>
                      </a:lnTo>
                      <a:lnTo>
                        <a:pt x="610" y="435"/>
                      </a:lnTo>
                      <a:lnTo>
                        <a:pt x="530" y="390"/>
                      </a:lnTo>
                      <a:lnTo>
                        <a:pt x="281" y="240"/>
                      </a:lnTo>
                      <a:lnTo>
                        <a:pt x="102" y="184"/>
                      </a:lnTo>
                      <a:lnTo>
                        <a:pt x="80" y="8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89">
                  <a:extLst>
                    <a:ext uri="{FF2B5EF4-FFF2-40B4-BE49-F238E27FC236}">
                      <a16:creationId xmlns:a16="http://schemas.microsoft.com/office/drawing/2014/main" id="{3B1DC59B-01CE-45A1-89F9-D5069E1A2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" y="2792"/>
                  <a:ext cx="562" cy="1533"/>
                </a:xfrm>
                <a:custGeom>
                  <a:avLst/>
                  <a:gdLst>
                    <a:gd name="T0" fmla="*/ 322 w 562"/>
                    <a:gd name="T1" fmla="*/ 170 h 1533"/>
                    <a:gd name="T2" fmla="*/ 424 w 562"/>
                    <a:gd name="T3" fmla="*/ 0 h 1533"/>
                    <a:gd name="T4" fmla="*/ 562 w 562"/>
                    <a:gd name="T5" fmla="*/ 68 h 1533"/>
                    <a:gd name="T6" fmla="*/ 562 w 562"/>
                    <a:gd name="T7" fmla="*/ 226 h 1533"/>
                    <a:gd name="T8" fmla="*/ 517 w 562"/>
                    <a:gd name="T9" fmla="*/ 269 h 1533"/>
                    <a:gd name="T10" fmla="*/ 413 w 562"/>
                    <a:gd name="T11" fmla="*/ 348 h 1533"/>
                    <a:gd name="T12" fmla="*/ 356 w 562"/>
                    <a:gd name="T13" fmla="*/ 507 h 1533"/>
                    <a:gd name="T14" fmla="*/ 356 w 562"/>
                    <a:gd name="T15" fmla="*/ 654 h 1533"/>
                    <a:gd name="T16" fmla="*/ 424 w 562"/>
                    <a:gd name="T17" fmla="*/ 890 h 1533"/>
                    <a:gd name="T18" fmla="*/ 458 w 562"/>
                    <a:gd name="T19" fmla="*/ 1093 h 1533"/>
                    <a:gd name="T20" fmla="*/ 435 w 562"/>
                    <a:gd name="T21" fmla="*/ 1317 h 1533"/>
                    <a:gd name="T22" fmla="*/ 471 w 562"/>
                    <a:gd name="T23" fmla="*/ 1363 h 1533"/>
                    <a:gd name="T24" fmla="*/ 458 w 562"/>
                    <a:gd name="T25" fmla="*/ 1431 h 1533"/>
                    <a:gd name="T26" fmla="*/ 413 w 562"/>
                    <a:gd name="T27" fmla="*/ 1431 h 1533"/>
                    <a:gd name="T28" fmla="*/ 311 w 562"/>
                    <a:gd name="T29" fmla="*/ 1453 h 1533"/>
                    <a:gd name="T30" fmla="*/ 173 w 562"/>
                    <a:gd name="T31" fmla="*/ 1533 h 1533"/>
                    <a:gd name="T32" fmla="*/ 127 w 562"/>
                    <a:gd name="T33" fmla="*/ 1533 h 1533"/>
                    <a:gd name="T34" fmla="*/ 0 w 562"/>
                    <a:gd name="T35" fmla="*/ 1442 h 1533"/>
                    <a:gd name="T36" fmla="*/ 23 w 562"/>
                    <a:gd name="T37" fmla="*/ 1408 h 1533"/>
                    <a:gd name="T38" fmla="*/ 195 w 562"/>
                    <a:gd name="T39" fmla="*/ 1363 h 1533"/>
                    <a:gd name="T40" fmla="*/ 345 w 562"/>
                    <a:gd name="T41" fmla="*/ 1363 h 1533"/>
                    <a:gd name="T42" fmla="*/ 379 w 562"/>
                    <a:gd name="T43" fmla="*/ 1229 h 1533"/>
                    <a:gd name="T44" fmla="*/ 367 w 562"/>
                    <a:gd name="T45" fmla="*/ 1037 h 1533"/>
                    <a:gd name="T46" fmla="*/ 311 w 562"/>
                    <a:gd name="T47" fmla="*/ 867 h 1533"/>
                    <a:gd name="T48" fmla="*/ 240 w 562"/>
                    <a:gd name="T49" fmla="*/ 654 h 1533"/>
                    <a:gd name="T50" fmla="*/ 207 w 562"/>
                    <a:gd name="T51" fmla="*/ 484 h 1533"/>
                    <a:gd name="T52" fmla="*/ 207 w 562"/>
                    <a:gd name="T53" fmla="*/ 360 h 1533"/>
                    <a:gd name="T54" fmla="*/ 252 w 562"/>
                    <a:gd name="T55" fmla="*/ 249 h 1533"/>
                    <a:gd name="T56" fmla="*/ 322 w 562"/>
                    <a:gd name="T57" fmla="*/ 170 h 153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62"/>
                    <a:gd name="T88" fmla="*/ 0 h 1533"/>
                    <a:gd name="T89" fmla="*/ 562 w 562"/>
                    <a:gd name="T90" fmla="*/ 1533 h 153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62" h="1533">
                      <a:moveTo>
                        <a:pt x="322" y="170"/>
                      </a:moveTo>
                      <a:lnTo>
                        <a:pt x="424" y="0"/>
                      </a:lnTo>
                      <a:lnTo>
                        <a:pt x="562" y="68"/>
                      </a:lnTo>
                      <a:lnTo>
                        <a:pt x="562" y="226"/>
                      </a:lnTo>
                      <a:lnTo>
                        <a:pt x="517" y="269"/>
                      </a:lnTo>
                      <a:lnTo>
                        <a:pt x="413" y="348"/>
                      </a:lnTo>
                      <a:lnTo>
                        <a:pt x="356" y="507"/>
                      </a:lnTo>
                      <a:lnTo>
                        <a:pt x="356" y="654"/>
                      </a:lnTo>
                      <a:lnTo>
                        <a:pt x="424" y="890"/>
                      </a:lnTo>
                      <a:lnTo>
                        <a:pt x="458" y="1093"/>
                      </a:lnTo>
                      <a:lnTo>
                        <a:pt x="435" y="1317"/>
                      </a:lnTo>
                      <a:lnTo>
                        <a:pt x="471" y="1363"/>
                      </a:lnTo>
                      <a:lnTo>
                        <a:pt x="458" y="1431"/>
                      </a:lnTo>
                      <a:lnTo>
                        <a:pt x="413" y="1431"/>
                      </a:lnTo>
                      <a:lnTo>
                        <a:pt x="311" y="1453"/>
                      </a:lnTo>
                      <a:lnTo>
                        <a:pt x="173" y="1533"/>
                      </a:lnTo>
                      <a:lnTo>
                        <a:pt x="127" y="1533"/>
                      </a:lnTo>
                      <a:lnTo>
                        <a:pt x="0" y="1442"/>
                      </a:lnTo>
                      <a:lnTo>
                        <a:pt x="23" y="1408"/>
                      </a:lnTo>
                      <a:lnTo>
                        <a:pt x="195" y="1363"/>
                      </a:lnTo>
                      <a:lnTo>
                        <a:pt x="345" y="1363"/>
                      </a:lnTo>
                      <a:lnTo>
                        <a:pt x="379" y="1229"/>
                      </a:lnTo>
                      <a:lnTo>
                        <a:pt x="367" y="1037"/>
                      </a:lnTo>
                      <a:lnTo>
                        <a:pt x="311" y="867"/>
                      </a:lnTo>
                      <a:lnTo>
                        <a:pt x="240" y="654"/>
                      </a:lnTo>
                      <a:lnTo>
                        <a:pt x="207" y="484"/>
                      </a:lnTo>
                      <a:lnTo>
                        <a:pt x="207" y="360"/>
                      </a:lnTo>
                      <a:lnTo>
                        <a:pt x="252" y="249"/>
                      </a:lnTo>
                      <a:lnTo>
                        <a:pt x="322" y="17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90">
                  <a:extLst>
                    <a:ext uri="{FF2B5EF4-FFF2-40B4-BE49-F238E27FC236}">
                      <a16:creationId xmlns:a16="http://schemas.microsoft.com/office/drawing/2014/main" id="{A2677DBB-075B-4995-BEC2-1CAF103B5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3" y="2869"/>
                  <a:ext cx="542" cy="1376"/>
                </a:xfrm>
                <a:custGeom>
                  <a:avLst/>
                  <a:gdLst>
                    <a:gd name="T0" fmla="*/ 71 w 542"/>
                    <a:gd name="T1" fmla="*/ 0 h 1376"/>
                    <a:gd name="T2" fmla="*/ 195 w 542"/>
                    <a:gd name="T3" fmla="*/ 90 h 1376"/>
                    <a:gd name="T4" fmla="*/ 254 w 542"/>
                    <a:gd name="T5" fmla="*/ 226 h 1376"/>
                    <a:gd name="T6" fmla="*/ 277 w 542"/>
                    <a:gd name="T7" fmla="*/ 348 h 1376"/>
                    <a:gd name="T8" fmla="*/ 288 w 542"/>
                    <a:gd name="T9" fmla="*/ 507 h 1376"/>
                    <a:gd name="T10" fmla="*/ 277 w 542"/>
                    <a:gd name="T11" fmla="*/ 722 h 1376"/>
                    <a:gd name="T12" fmla="*/ 231 w 542"/>
                    <a:gd name="T13" fmla="*/ 892 h 1376"/>
                    <a:gd name="T14" fmla="*/ 195 w 542"/>
                    <a:gd name="T15" fmla="*/ 1059 h 1376"/>
                    <a:gd name="T16" fmla="*/ 161 w 542"/>
                    <a:gd name="T17" fmla="*/ 1161 h 1376"/>
                    <a:gd name="T18" fmla="*/ 161 w 542"/>
                    <a:gd name="T19" fmla="*/ 1206 h 1376"/>
                    <a:gd name="T20" fmla="*/ 220 w 542"/>
                    <a:gd name="T21" fmla="*/ 1229 h 1376"/>
                    <a:gd name="T22" fmla="*/ 381 w 542"/>
                    <a:gd name="T23" fmla="*/ 1229 h 1376"/>
                    <a:gd name="T24" fmla="*/ 542 w 542"/>
                    <a:gd name="T25" fmla="*/ 1274 h 1376"/>
                    <a:gd name="T26" fmla="*/ 542 w 542"/>
                    <a:gd name="T27" fmla="*/ 1308 h 1376"/>
                    <a:gd name="T28" fmla="*/ 415 w 542"/>
                    <a:gd name="T29" fmla="*/ 1376 h 1376"/>
                    <a:gd name="T30" fmla="*/ 358 w 542"/>
                    <a:gd name="T31" fmla="*/ 1365 h 1376"/>
                    <a:gd name="T32" fmla="*/ 243 w 542"/>
                    <a:gd name="T33" fmla="*/ 1308 h 1376"/>
                    <a:gd name="T34" fmla="*/ 127 w 542"/>
                    <a:gd name="T35" fmla="*/ 1286 h 1376"/>
                    <a:gd name="T36" fmla="*/ 34 w 542"/>
                    <a:gd name="T37" fmla="*/ 1286 h 1376"/>
                    <a:gd name="T38" fmla="*/ 12 w 542"/>
                    <a:gd name="T39" fmla="*/ 1229 h 1376"/>
                    <a:gd name="T40" fmla="*/ 34 w 542"/>
                    <a:gd name="T41" fmla="*/ 1161 h 1376"/>
                    <a:gd name="T42" fmla="*/ 127 w 542"/>
                    <a:gd name="T43" fmla="*/ 1037 h 1376"/>
                    <a:gd name="T44" fmla="*/ 173 w 542"/>
                    <a:gd name="T45" fmla="*/ 880 h 1376"/>
                    <a:gd name="T46" fmla="*/ 195 w 542"/>
                    <a:gd name="T47" fmla="*/ 699 h 1376"/>
                    <a:gd name="T48" fmla="*/ 173 w 542"/>
                    <a:gd name="T49" fmla="*/ 428 h 1376"/>
                    <a:gd name="T50" fmla="*/ 127 w 542"/>
                    <a:gd name="T51" fmla="*/ 317 h 1376"/>
                    <a:gd name="T52" fmla="*/ 46 w 542"/>
                    <a:gd name="T53" fmla="*/ 226 h 1376"/>
                    <a:gd name="T54" fmla="*/ 0 w 542"/>
                    <a:gd name="T55" fmla="*/ 90 h 1376"/>
                    <a:gd name="T56" fmla="*/ 71 w 542"/>
                    <a:gd name="T57" fmla="*/ 0 h 137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2"/>
                    <a:gd name="T88" fmla="*/ 0 h 1376"/>
                    <a:gd name="T89" fmla="*/ 542 w 542"/>
                    <a:gd name="T90" fmla="*/ 1376 h 137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2" h="1376">
                      <a:moveTo>
                        <a:pt x="71" y="0"/>
                      </a:moveTo>
                      <a:lnTo>
                        <a:pt x="195" y="90"/>
                      </a:lnTo>
                      <a:lnTo>
                        <a:pt x="254" y="226"/>
                      </a:lnTo>
                      <a:lnTo>
                        <a:pt x="277" y="348"/>
                      </a:lnTo>
                      <a:lnTo>
                        <a:pt x="288" y="507"/>
                      </a:lnTo>
                      <a:lnTo>
                        <a:pt x="277" y="722"/>
                      </a:lnTo>
                      <a:lnTo>
                        <a:pt x="231" y="892"/>
                      </a:lnTo>
                      <a:lnTo>
                        <a:pt x="195" y="1059"/>
                      </a:lnTo>
                      <a:lnTo>
                        <a:pt x="161" y="1161"/>
                      </a:lnTo>
                      <a:lnTo>
                        <a:pt x="161" y="1206"/>
                      </a:lnTo>
                      <a:lnTo>
                        <a:pt x="220" y="1229"/>
                      </a:lnTo>
                      <a:lnTo>
                        <a:pt x="381" y="1229"/>
                      </a:lnTo>
                      <a:lnTo>
                        <a:pt x="542" y="1274"/>
                      </a:lnTo>
                      <a:lnTo>
                        <a:pt x="542" y="1308"/>
                      </a:lnTo>
                      <a:lnTo>
                        <a:pt x="415" y="1376"/>
                      </a:lnTo>
                      <a:lnTo>
                        <a:pt x="358" y="1365"/>
                      </a:lnTo>
                      <a:lnTo>
                        <a:pt x="243" y="1308"/>
                      </a:lnTo>
                      <a:lnTo>
                        <a:pt x="127" y="1286"/>
                      </a:lnTo>
                      <a:lnTo>
                        <a:pt x="34" y="1286"/>
                      </a:lnTo>
                      <a:lnTo>
                        <a:pt x="12" y="1229"/>
                      </a:lnTo>
                      <a:lnTo>
                        <a:pt x="34" y="1161"/>
                      </a:lnTo>
                      <a:lnTo>
                        <a:pt x="127" y="1037"/>
                      </a:lnTo>
                      <a:lnTo>
                        <a:pt x="173" y="880"/>
                      </a:lnTo>
                      <a:lnTo>
                        <a:pt x="195" y="699"/>
                      </a:lnTo>
                      <a:lnTo>
                        <a:pt x="173" y="428"/>
                      </a:lnTo>
                      <a:lnTo>
                        <a:pt x="127" y="317"/>
                      </a:lnTo>
                      <a:lnTo>
                        <a:pt x="46" y="226"/>
                      </a:lnTo>
                      <a:lnTo>
                        <a:pt x="0" y="9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91">
                <a:extLst>
                  <a:ext uri="{FF2B5EF4-FFF2-40B4-BE49-F238E27FC236}">
                    <a16:creationId xmlns:a16="http://schemas.microsoft.com/office/drawing/2014/main" id="{7237F25A-260B-4AA4-AF8E-17D977336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1766"/>
                <a:ext cx="788" cy="1198"/>
                <a:chOff x="1252" y="1766"/>
                <a:chExt cx="788" cy="1198"/>
              </a:xfrm>
            </p:grpSpPr>
            <p:sp>
              <p:nvSpPr>
                <p:cNvPr id="17" name="Freeform 92">
                  <a:extLst>
                    <a:ext uri="{FF2B5EF4-FFF2-40B4-BE49-F238E27FC236}">
                      <a16:creationId xmlns:a16="http://schemas.microsoft.com/office/drawing/2014/main" id="{A33DBE46-9A07-45D5-A162-F90C972AA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93">
                  <a:extLst>
                    <a:ext uri="{FF2B5EF4-FFF2-40B4-BE49-F238E27FC236}">
                      <a16:creationId xmlns:a16="http://schemas.microsoft.com/office/drawing/2014/main" id="{6ABD1CEB-9E29-433A-9561-A8E729554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94">
                  <a:extLst>
                    <a:ext uri="{FF2B5EF4-FFF2-40B4-BE49-F238E27FC236}">
                      <a16:creationId xmlns:a16="http://schemas.microsoft.com/office/drawing/2014/main" id="{98EFC647-ACC4-42AC-9EB0-BE10C2EF2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95">
                <a:extLst>
                  <a:ext uri="{FF2B5EF4-FFF2-40B4-BE49-F238E27FC236}">
                    <a16:creationId xmlns:a16="http://schemas.microsoft.com/office/drawing/2014/main" id="{B7634D13-A9FE-4715-A329-0911B64B59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19" y="176"/>
                <a:ext cx="797" cy="944"/>
                <a:chOff x="4060" y="5"/>
                <a:chExt cx="797" cy="944"/>
              </a:xfrm>
            </p:grpSpPr>
            <p:sp>
              <p:nvSpPr>
                <p:cNvPr id="13" name="Freeform 96">
                  <a:extLst>
                    <a:ext uri="{FF2B5EF4-FFF2-40B4-BE49-F238E27FC236}">
                      <a16:creationId xmlns:a16="http://schemas.microsoft.com/office/drawing/2014/main" id="{3BBAADC8-C911-4907-B61F-6AB307208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417"/>
                  <a:ext cx="597" cy="498"/>
                </a:xfrm>
                <a:custGeom>
                  <a:avLst/>
                  <a:gdLst>
                    <a:gd name="T0" fmla="*/ 0 w 597"/>
                    <a:gd name="T1" fmla="*/ 312 h 498"/>
                    <a:gd name="T2" fmla="*/ 0 w 597"/>
                    <a:gd name="T3" fmla="*/ 242 h 498"/>
                    <a:gd name="T4" fmla="*/ 34 w 597"/>
                    <a:gd name="T5" fmla="*/ 138 h 498"/>
                    <a:gd name="T6" fmla="*/ 104 w 597"/>
                    <a:gd name="T7" fmla="*/ 70 h 498"/>
                    <a:gd name="T8" fmla="*/ 206 w 597"/>
                    <a:gd name="T9" fmla="*/ 0 h 498"/>
                    <a:gd name="T10" fmla="*/ 299 w 597"/>
                    <a:gd name="T11" fmla="*/ 0 h 498"/>
                    <a:gd name="T12" fmla="*/ 367 w 597"/>
                    <a:gd name="T13" fmla="*/ 0 h 498"/>
                    <a:gd name="T14" fmla="*/ 448 w 597"/>
                    <a:gd name="T15" fmla="*/ 34 h 498"/>
                    <a:gd name="T16" fmla="*/ 530 w 597"/>
                    <a:gd name="T17" fmla="*/ 138 h 498"/>
                    <a:gd name="T18" fmla="*/ 597 w 597"/>
                    <a:gd name="T19" fmla="*/ 255 h 498"/>
                    <a:gd name="T20" fmla="*/ 597 w 597"/>
                    <a:gd name="T21" fmla="*/ 394 h 498"/>
                    <a:gd name="T22" fmla="*/ 564 w 597"/>
                    <a:gd name="T23" fmla="*/ 498 h 498"/>
                    <a:gd name="T24" fmla="*/ 367 w 597"/>
                    <a:gd name="T25" fmla="*/ 464 h 498"/>
                    <a:gd name="T26" fmla="*/ 265 w 597"/>
                    <a:gd name="T27" fmla="*/ 452 h 498"/>
                    <a:gd name="T28" fmla="*/ 138 w 597"/>
                    <a:gd name="T29" fmla="*/ 394 h 498"/>
                    <a:gd name="T30" fmla="*/ 0 w 597"/>
                    <a:gd name="T31" fmla="*/ 312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97">
                  <a:extLst>
                    <a:ext uri="{FF2B5EF4-FFF2-40B4-BE49-F238E27FC236}">
                      <a16:creationId xmlns:a16="http://schemas.microsoft.com/office/drawing/2014/main" id="{97698C86-8F02-4C9F-A60A-D78995959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428"/>
                  <a:ext cx="240" cy="453"/>
                </a:xfrm>
                <a:custGeom>
                  <a:avLst/>
                  <a:gdLst>
                    <a:gd name="T0" fmla="*/ 0 w 240"/>
                    <a:gd name="T1" fmla="*/ 383 h 453"/>
                    <a:gd name="T2" fmla="*/ 47 w 240"/>
                    <a:gd name="T3" fmla="*/ 233 h 453"/>
                    <a:gd name="T4" fmla="*/ 167 w 240"/>
                    <a:gd name="T5" fmla="*/ 47 h 453"/>
                    <a:gd name="T6" fmla="*/ 204 w 240"/>
                    <a:gd name="T7" fmla="*/ 0 h 453"/>
                    <a:gd name="T8" fmla="*/ 240 w 240"/>
                    <a:gd name="T9" fmla="*/ 186 h 453"/>
                    <a:gd name="T10" fmla="*/ 192 w 240"/>
                    <a:gd name="T11" fmla="*/ 360 h 453"/>
                    <a:gd name="T12" fmla="*/ 181 w 240"/>
                    <a:gd name="T13" fmla="*/ 453 h 453"/>
                    <a:gd name="T14" fmla="*/ 61 w 240"/>
                    <a:gd name="T15" fmla="*/ 453 h 453"/>
                    <a:gd name="T16" fmla="*/ 0 w 240"/>
                    <a:gd name="T17" fmla="*/ 383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98">
                  <a:extLst>
                    <a:ext uri="{FF2B5EF4-FFF2-40B4-BE49-F238E27FC236}">
                      <a16:creationId xmlns:a16="http://schemas.microsoft.com/office/drawing/2014/main" id="{31BFA1DD-AEAB-4BA9-A630-06D70A783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3" y="27"/>
                  <a:ext cx="621" cy="408"/>
                </a:xfrm>
                <a:custGeom>
                  <a:avLst/>
                  <a:gdLst>
                    <a:gd name="T0" fmla="*/ 322 w 621"/>
                    <a:gd name="T1" fmla="*/ 211 h 408"/>
                    <a:gd name="T2" fmla="*/ 161 w 621"/>
                    <a:gd name="T3" fmla="*/ 197 h 408"/>
                    <a:gd name="T4" fmla="*/ 46 w 621"/>
                    <a:gd name="T5" fmla="*/ 141 h 408"/>
                    <a:gd name="T6" fmla="*/ 0 w 621"/>
                    <a:gd name="T7" fmla="*/ 93 h 408"/>
                    <a:gd name="T8" fmla="*/ 46 w 621"/>
                    <a:gd name="T9" fmla="*/ 11 h 408"/>
                    <a:gd name="T10" fmla="*/ 127 w 621"/>
                    <a:gd name="T11" fmla="*/ 0 h 408"/>
                    <a:gd name="T12" fmla="*/ 218 w 621"/>
                    <a:gd name="T13" fmla="*/ 0 h 408"/>
                    <a:gd name="T14" fmla="*/ 288 w 621"/>
                    <a:gd name="T15" fmla="*/ 104 h 408"/>
                    <a:gd name="T16" fmla="*/ 403 w 621"/>
                    <a:gd name="T17" fmla="*/ 197 h 408"/>
                    <a:gd name="T18" fmla="*/ 505 w 621"/>
                    <a:gd name="T19" fmla="*/ 211 h 408"/>
                    <a:gd name="T20" fmla="*/ 609 w 621"/>
                    <a:gd name="T21" fmla="*/ 267 h 408"/>
                    <a:gd name="T22" fmla="*/ 621 w 621"/>
                    <a:gd name="T23" fmla="*/ 396 h 408"/>
                    <a:gd name="T24" fmla="*/ 553 w 621"/>
                    <a:gd name="T25" fmla="*/ 408 h 408"/>
                    <a:gd name="T26" fmla="*/ 415 w 621"/>
                    <a:gd name="T27" fmla="*/ 360 h 408"/>
                    <a:gd name="T28" fmla="*/ 322 w 621"/>
                    <a:gd name="T29" fmla="*/ 211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99">
                  <a:extLst>
                    <a:ext uri="{FF2B5EF4-FFF2-40B4-BE49-F238E27FC236}">
                      <a16:creationId xmlns:a16="http://schemas.microsoft.com/office/drawing/2014/main" id="{5E1EAE1F-9C55-4CB9-94F0-334F34ADB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0" y="5"/>
                  <a:ext cx="797" cy="944"/>
                </a:xfrm>
                <a:custGeom>
                  <a:avLst/>
                  <a:gdLst>
                    <a:gd name="T0" fmla="*/ 0 w 797"/>
                    <a:gd name="T1" fmla="*/ 636 h 944"/>
                    <a:gd name="T2" fmla="*/ 262 w 797"/>
                    <a:gd name="T3" fmla="*/ 375 h 944"/>
                    <a:gd name="T4" fmla="*/ 432 w 797"/>
                    <a:gd name="T5" fmla="*/ 296 h 944"/>
                    <a:gd name="T6" fmla="*/ 228 w 797"/>
                    <a:gd name="T7" fmla="*/ 226 h 944"/>
                    <a:gd name="T8" fmla="*/ 102 w 797"/>
                    <a:gd name="T9" fmla="*/ 79 h 944"/>
                    <a:gd name="T10" fmla="*/ 308 w 797"/>
                    <a:gd name="T11" fmla="*/ 0 h 944"/>
                    <a:gd name="T12" fmla="*/ 251 w 797"/>
                    <a:gd name="T13" fmla="*/ 45 h 944"/>
                    <a:gd name="T14" fmla="*/ 181 w 797"/>
                    <a:gd name="T15" fmla="*/ 124 h 944"/>
                    <a:gd name="T16" fmla="*/ 376 w 797"/>
                    <a:gd name="T17" fmla="*/ 203 h 944"/>
                    <a:gd name="T18" fmla="*/ 410 w 797"/>
                    <a:gd name="T19" fmla="*/ 135 h 944"/>
                    <a:gd name="T20" fmla="*/ 444 w 797"/>
                    <a:gd name="T21" fmla="*/ 113 h 944"/>
                    <a:gd name="T22" fmla="*/ 627 w 797"/>
                    <a:gd name="T23" fmla="*/ 192 h 944"/>
                    <a:gd name="T24" fmla="*/ 774 w 797"/>
                    <a:gd name="T25" fmla="*/ 319 h 944"/>
                    <a:gd name="T26" fmla="*/ 718 w 797"/>
                    <a:gd name="T27" fmla="*/ 443 h 944"/>
                    <a:gd name="T28" fmla="*/ 718 w 797"/>
                    <a:gd name="T29" fmla="*/ 375 h 944"/>
                    <a:gd name="T30" fmla="*/ 650 w 797"/>
                    <a:gd name="T31" fmla="*/ 262 h 944"/>
                    <a:gd name="T32" fmla="*/ 511 w 797"/>
                    <a:gd name="T33" fmla="*/ 251 h 944"/>
                    <a:gd name="T34" fmla="*/ 638 w 797"/>
                    <a:gd name="T35" fmla="*/ 375 h 944"/>
                    <a:gd name="T36" fmla="*/ 591 w 797"/>
                    <a:gd name="T37" fmla="*/ 398 h 944"/>
                    <a:gd name="T38" fmla="*/ 455 w 797"/>
                    <a:gd name="T39" fmla="*/ 364 h 944"/>
                    <a:gd name="T40" fmla="*/ 511 w 797"/>
                    <a:gd name="T41" fmla="*/ 455 h 944"/>
                    <a:gd name="T42" fmla="*/ 650 w 797"/>
                    <a:gd name="T43" fmla="*/ 624 h 944"/>
                    <a:gd name="T44" fmla="*/ 638 w 797"/>
                    <a:gd name="T45" fmla="*/ 887 h 944"/>
                    <a:gd name="T46" fmla="*/ 262 w 797"/>
                    <a:gd name="T47" fmla="*/ 876 h 944"/>
                    <a:gd name="T48" fmla="*/ 181 w 797"/>
                    <a:gd name="T49" fmla="*/ 763 h 944"/>
                    <a:gd name="T50" fmla="*/ 557 w 797"/>
                    <a:gd name="T51" fmla="*/ 853 h 944"/>
                    <a:gd name="T52" fmla="*/ 604 w 797"/>
                    <a:gd name="T53" fmla="*/ 774 h 944"/>
                    <a:gd name="T54" fmla="*/ 534 w 797"/>
                    <a:gd name="T55" fmla="*/ 568 h 944"/>
                    <a:gd name="T56" fmla="*/ 489 w 797"/>
                    <a:gd name="T57" fmla="*/ 624 h 944"/>
                    <a:gd name="T58" fmla="*/ 421 w 797"/>
                    <a:gd name="T59" fmla="*/ 647 h 944"/>
                    <a:gd name="T60" fmla="*/ 330 w 797"/>
                    <a:gd name="T61" fmla="*/ 613 h 944"/>
                    <a:gd name="T62" fmla="*/ 262 w 797"/>
                    <a:gd name="T63" fmla="*/ 579 h 944"/>
                    <a:gd name="T64" fmla="*/ 296 w 797"/>
                    <a:gd name="T65" fmla="*/ 443 h 944"/>
                    <a:gd name="T66" fmla="*/ 124 w 797"/>
                    <a:gd name="T67" fmla="*/ 534 h 944"/>
                    <a:gd name="T68" fmla="*/ 68 w 797"/>
                    <a:gd name="T69" fmla="*/ 692 h 944"/>
                    <a:gd name="T70" fmla="*/ 11 w 797"/>
                    <a:gd name="T71" fmla="*/ 774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Text Box 100">
              <a:extLst>
                <a:ext uri="{FF2B5EF4-FFF2-40B4-BE49-F238E27FC236}">
                  <a16:creationId xmlns:a16="http://schemas.microsoft.com/office/drawing/2014/main" id="{18C49248-112A-4182-AEA8-37D9C5ADD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0" y="2847975"/>
              <a:ext cx="919163" cy="68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48601" tIns="45717" rIns="548601" bIns="45717"/>
            <a:lstStyle/>
            <a:p>
              <a:pPr algn="ctr" defTabSz="841375" eaLnBrk="0" hangingPunct="0">
                <a:spcBef>
                  <a:spcPct val="20000"/>
                </a:spcBef>
                <a:buFontTx/>
                <a:buChar char=" "/>
              </a:pPr>
              <a:endParaRPr lang="en-US" sz="4800">
                <a:latin typeface="Comic Sans MS" pitchFamily="66" charset="0"/>
              </a:endParaRPr>
            </a:p>
          </p:txBody>
        </p:sp>
        <p:sp>
          <p:nvSpPr>
            <p:cNvPr id="44" name="Line 118">
              <a:extLst>
                <a:ext uri="{FF2B5EF4-FFF2-40B4-BE49-F238E27FC236}">
                  <a16:creationId xmlns:a16="http://schemas.microsoft.com/office/drawing/2014/main" id="{501B665D-2DC9-4F46-9F7F-C9E53523B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585913"/>
              <a:ext cx="1905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19">
              <a:extLst>
                <a:ext uri="{FF2B5EF4-FFF2-40B4-BE49-F238E27FC236}">
                  <a16:creationId xmlns:a16="http://schemas.microsoft.com/office/drawing/2014/main" id="{7DEADD94-0999-48EC-8355-AA0E79081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3228975"/>
              <a:ext cx="1905000" cy="333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20">
              <a:extLst>
                <a:ext uri="{FF2B5EF4-FFF2-40B4-BE49-F238E27FC236}">
                  <a16:creationId xmlns:a16="http://schemas.microsoft.com/office/drawing/2014/main" id="{0DB86B75-A74A-470E-B825-28257FFFA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1966913"/>
              <a:ext cx="1588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21">
              <a:extLst>
                <a:ext uri="{FF2B5EF4-FFF2-40B4-BE49-F238E27FC236}">
                  <a16:creationId xmlns:a16="http://schemas.microsoft.com/office/drawing/2014/main" id="{29DC5AEC-EF79-428A-B27C-36EC1D285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2090738"/>
              <a:ext cx="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22">
              <a:extLst>
                <a:ext uri="{FF2B5EF4-FFF2-40B4-BE49-F238E27FC236}">
                  <a16:creationId xmlns:a16="http://schemas.microsoft.com/office/drawing/2014/main" id="{33EC02AC-2C70-407D-891E-A5B86EA62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1709738"/>
              <a:ext cx="190500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3">
              <a:extLst>
                <a:ext uri="{FF2B5EF4-FFF2-40B4-BE49-F238E27FC236}">
                  <a16:creationId xmlns:a16="http://schemas.microsoft.com/office/drawing/2014/main" id="{9DA91ADF-E6DD-462F-ADB6-5C217BC9F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862138"/>
              <a:ext cx="1981200" cy="1295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124">
              <a:extLst>
                <a:ext uri="{FF2B5EF4-FFF2-40B4-BE49-F238E27FC236}">
                  <a16:creationId xmlns:a16="http://schemas.microsoft.com/office/drawing/2014/main" id="{FCBEE793-835B-45A8-9468-C23E721690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05200" y="3005138"/>
              <a:ext cx="268288" cy="652462"/>
              <a:chOff x="3096" y="2853"/>
              <a:chExt cx="169" cy="411"/>
            </a:xfrm>
          </p:grpSpPr>
          <p:grpSp>
            <p:nvGrpSpPr>
              <p:cNvPr id="51" name="Group 125">
                <a:extLst>
                  <a:ext uri="{FF2B5EF4-FFF2-40B4-BE49-F238E27FC236}">
                    <a16:creationId xmlns:a16="http://schemas.microsoft.com/office/drawing/2014/main" id="{A5D8DA7F-B2EB-4625-8C4D-79C9488C7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2909"/>
                <a:ext cx="169" cy="355"/>
                <a:chOff x="752" y="745"/>
                <a:chExt cx="2155" cy="3580"/>
              </a:xfrm>
            </p:grpSpPr>
            <p:sp>
              <p:nvSpPr>
                <p:cNvPr id="61" name="Freeform 126">
                  <a:extLst>
                    <a:ext uri="{FF2B5EF4-FFF2-40B4-BE49-F238E27FC236}">
                      <a16:creationId xmlns:a16="http://schemas.microsoft.com/office/drawing/2014/main" id="{0B73E3CA-4072-4813-9B4F-86A8B9858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" y="745"/>
                  <a:ext cx="769" cy="838"/>
                </a:xfrm>
                <a:custGeom>
                  <a:avLst/>
                  <a:gdLst>
                    <a:gd name="T0" fmla="*/ 514 w 769"/>
                    <a:gd name="T1" fmla="*/ 428 h 838"/>
                    <a:gd name="T2" fmla="*/ 495 w 769"/>
                    <a:gd name="T3" fmla="*/ 256 h 838"/>
                    <a:gd name="T4" fmla="*/ 427 w 769"/>
                    <a:gd name="T5" fmla="*/ 68 h 838"/>
                    <a:gd name="T6" fmla="*/ 326 w 769"/>
                    <a:gd name="T7" fmla="*/ 0 h 838"/>
                    <a:gd name="T8" fmla="*/ 206 w 769"/>
                    <a:gd name="T9" fmla="*/ 0 h 838"/>
                    <a:gd name="T10" fmla="*/ 67 w 769"/>
                    <a:gd name="T11" fmla="*/ 102 h 838"/>
                    <a:gd name="T12" fmla="*/ 0 w 769"/>
                    <a:gd name="T13" fmla="*/ 308 h 838"/>
                    <a:gd name="T14" fmla="*/ 18 w 769"/>
                    <a:gd name="T15" fmla="*/ 582 h 838"/>
                    <a:gd name="T16" fmla="*/ 86 w 769"/>
                    <a:gd name="T17" fmla="*/ 718 h 838"/>
                    <a:gd name="T18" fmla="*/ 206 w 769"/>
                    <a:gd name="T19" fmla="*/ 838 h 838"/>
                    <a:gd name="T20" fmla="*/ 375 w 769"/>
                    <a:gd name="T21" fmla="*/ 838 h 838"/>
                    <a:gd name="T22" fmla="*/ 495 w 769"/>
                    <a:gd name="T23" fmla="*/ 736 h 838"/>
                    <a:gd name="T24" fmla="*/ 529 w 769"/>
                    <a:gd name="T25" fmla="*/ 598 h 838"/>
                    <a:gd name="T26" fmla="*/ 529 w 769"/>
                    <a:gd name="T27" fmla="*/ 530 h 838"/>
                    <a:gd name="T28" fmla="*/ 751 w 769"/>
                    <a:gd name="T29" fmla="*/ 530 h 838"/>
                    <a:gd name="T30" fmla="*/ 769 w 769"/>
                    <a:gd name="T31" fmla="*/ 394 h 838"/>
                    <a:gd name="T32" fmla="*/ 514 w 769"/>
                    <a:gd name="T33" fmla="*/ 428 h 8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769"/>
                    <a:gd name="T52" fmla="*/ 0 h 838"/>
                    <a:gd name="T53" fmla="*/ 769 w 769"/>
                    <a:gd name="T54" fmla="*/ 838 h 8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769" h="838">
                      <a:moveTo>
                        <a:pt x="514" y="428"/>
                      </a:moveTo>
                      <a:lnTo>
                        <a:pt x="495" y="256"/>
                      </a:lnTo>
                      <a:lnTo>
                        <a:pt x="427" y="68"/>
                      </a:lnTo>
                      <a:lnTo>
                        <a:pt x="326" y="0"/>
                      </a:lnTo>
                      <a:lnTo>
                        <a:pt x="206" y="0"/>
                      </a:lnTo>
                      <a:lnTo>
                        <a:pt x="67" y="102"/>
                      </a:lnTo>
                      <a:lnTo>
                        <a:pt x="0" y="308"/>
                      </a:lnTo>
                      <a:lnTo>
                        <a:pt x="18" y="582"/>
                      </a:lnTo>
                      <a:lnTo>
                        <a:pt x="86" y="718"/>
                      </a:lnTo>
                      <a:lnTo>
                        <a:pt x="206" y="838"/>
                      </a:lnTo>
                      <a:lnTo>
                        <a:pt x="375" y="838"/>
                      </a:lnTo>
                      <a:lnTo>
                        <a:pt x="495" y="736"/>
                      </a:lnTo>
                      <a:lnTo>
                        <a:pt x="529" y="598"/>
                      </a:lnTo>
                      <a:lnTo>
                        <a:pt x="529" y="530"/>
                      </a:lnTo>
                      <a:lnTo>
                        <a:pt x="751" y="530"/>
                      </a:lnTo>
                      <a:lnTo>
                        <a:pt x="769" y="394"/>
                      </a:lnTo>
                      <a:lnTo>
                        <a:pt x="514" y="4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127">
                  <a:extLst>
                    <a:ext uri="{FF2B5EF4-FFF2-40B4-BE49-F238E27FC236}">
                      <a16:creationId xmlns:a16="http://schemas.microsoft.com/office/drawing/2014/main" id="{BD90FF24-541F-4BF1-8E12-944EFA36DB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" y="1714"/>
                  <a:ext cx="555" cy="1440"/>
                </a:xfrm>
                <a:custGeom>
                  <a:avLst/>
                  <a:gdLst>
                    <a:gd name="T0" fmla="*/ 0 w 555"/>
                    <a:gd name="T1" fmla="*/ 186 h 1440"/>
                    <a:gd name="T2" fmla="*/ 52 w 555"/>
                    <a:gd name="T3" fmla="*/ 34 h 1440"/>
                    <a:gd name="T4" fmla="*/ 156 w 555"/>
                    <a:gd name="T5" fmla="*/ 0 h 1440"/>
                    <a:gd name="T6" fmla="*/ 295 w 555"/>
                    <a:gd name="T7" fmla="*/ 0 h 1440"/>
                    <a:gd name="T8" fmla="*/ 433 w 555"/>
                    <a:gd name="T9" fmla="*/ 84 h 1440"/>
                    <a:gd name="T10" fmla="*/ 503 w 555"/>
                    <a:gd name="T11" fmla="*/ 288 h 1440"/>
                    <a:gd name="T12" fmla="*/ 503 w 555"/>
                    <a:gd name="T13" fmla="*/ 423 h 1440"/>
                    <a:gd name="T14" fmla="*/ 555 w 555"/>
                    <a:gd name="T15" fmla="*/ 729 h 1440"/>
                    <a:gd name="T16" fmla="*/ 537 w 555"/>
                    <a:gd name="T17" fmla="*/ 1100 h 1440"/>
                    <a:gd name="T18" fmla="*/ 485 w 555"/>
                    <a:gd name="T19" fmla="*/ 1322 h 1440"/>
                    <a:gd name="T20" fmla="*/ 365 w 555"/>
                    <a:gd name="T21" fmla="*/ 1440 h 1440"/>
                    <a:gd name="T22" fmla="*/ 261 w 555"/>
                    <a:gd name="T23" fmla="*/ 1440 h 1440"/>
                    <a:gd name="T24" fmla="*/ 122 w 555"/>
                    <a:gd name="T25" fmla="*/ 1372 h 1440"/>
                    <a:gd name="T26" fmla="*/ 52 w 555"/>
                    <a:gd name="T27" fmla="*/ 1236 h 1440"/>
                    <a:gd name="T28" fmla="*/ 18 w 555"/>
                    <a:gd name="T29" fmla="*/ 1084 h 1440"/>
                    <a:gd name="T30" fmla="*/ 0 w 555"/>
                    <a:gd name="T31" fmla="*/ 915 h 1440"/>
                    <a:gd name="T32" fmla="*/ 0 w 555"/>
                    <a:gd name="T33" fmla="*/ 491 h 1440"/>
                    <a:gd name="T34" fmla="*/ 0 w 555"/>
                    <a:gd name="T35" fmla="*/ 186 h 14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55"/>
                    <a:gd name="T55" fmla="*/ 0 h 1440"/>
                    <a:gd name="T56" fmla="*/ 555 w 555"/>
                    <a:gd name="T57" fmla="*/ 1440 h 14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55" h="1440">
                      <a:moveTo>
                        <a:pt x="0" y="186"/>
                      </a:moveTo>
                      <a:lnTo>
                        <a:pt x="52" y="34"/>
                      </a:lnTo>
                      <a:lnTo>
                        <a:pt x="156" y="0"/>
                      </a:lnTo>
                      <a:lnTo>
                        <a:pt x="295" y="0"/>
                      </a:lnTo>
                      <a:lnTo>
                        <a:pt x="433" y="84"/>
                      </a:lnTo>
                      <a:lnTo>
                        <a:pt x="503" y="288"/>
                      </a:lnTo>
                      <a:lnTo>
                        <a:pt x="503" y="423"/>
                      </a:lnTo>
                      <a:lnTo>
                        <a:pt x="555" y="729"/>
                      </a:lnTo>
                      <a:lnTo>
                        <a:pt x="537" y="1100"/>
                      </a:lnTo>
                      <a:lnTo>
                        <a:pt x="485" y="1322"/>
                      </a:lnTo>
                      <a:lnTo>
                        <a:pt x="365" y="1440"/>
                      </a:lnTo>
                      <a:lnTo>
                        <a:pt x="261" y="1440"/>
                      </a:lnTo>
                      <a:lnTo>
                        <a:pt x="122" y="1372"/>
                      </a:lnTo>
                      <a:lnTo>
                        <a:pt x="52" y="1236"/>
                      </a:lnTo>
                      <a:lnTo>
                        <a:pt x="18" y="1084"/>
                      </a:lnTo>
                      <a:lnTo>
                        <a:pt x="0" y="915"/>
                      </a:lnTo>
                      <a:lnTo>
                        <a:pt x="0" y="491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28">
                  <a:extLst>
                    <a:ext uri="{FF2B5EF4-FFF2-40B4-BE49-F238E27FC236}">
                      <a16:creationId xmlns:a16="http://schemas.microsoft.com/office/drawing/2014/main" id="{3CA110A4-0D1C-4F4E-AF48-EBF08F4EE1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" y="1721"/>
                  <a:ext cx="552" cy="1311"/>
                </a:xfrm>
                <a:custGeom>
                  <a:avLst/>
                  <a:gdLst>
                    <a:gd name="T0" fmla="*/ 321 w 552"/>
                    <a:gd name="T1" fmla="*/ 113 h 1311"/>
                    <a:gd name="T2" fmla="*/ 437 w 552"/>
                    <a:gd name="T3" fmla="*/ 11 h 1311"/>
                    <a:gd name="T4" fmla="*/ 529 w 552"/>
                    <a:gd name="T5" fmla="*/ 0 h 1311"/>
                    <a:gd name="T6" fmla="*/ 552 w 552"/>
                    <a:gd name="T7" fmla="*/ 45 h 1311"/>
                    <a:gd name="T8" fmla="*/ 507 w 552"/>
                    <a:gd name="T9" fmla="*/ 170 h 1311"/>
                    <a:gd name="T10" fmla="*/ 425 w 552"/>
                    <a:gd name="T11" fmla="*/ 249 h 1311"/>
                    <a:gd name="T12" fmla="*/ 310 w 552"/>
                    <a:gd name="T13" fmla="*/ 305 h 1311"/>
                    <a:gd name="T14" fmla="*/ 230 w 552"/>
                    <a:gd name="T15" fmla="*/ 419 h 1311"/>
                    <a:gd name="T16" fmla="*/ 138 w 552"/>
                    <a:gd name="T17" fmla="*/ 543 h 1311"/>
                    <a:gd name="T18" fmla="*/ 126 w 552"/>
                    <a:gd name="T19" fmla="*/ 645 h 1311"/>
                    <a:gd name="T20" fmla="*/ 149 w 552"/>
                    <a:gd name="T21" fmla="*/ 699 h 1311"/>
                    <a:gd name="T22" fmla="*/ 242 w 552"/>
                    <a:gd name="T23" fmla="*/ 824 h 1311"/>
                    <a:gd name="T24" fmla="*/ 369 w 552"/>
                    <a:gd name="T25" fmla="*/ 903 h 1311"/>
                    <a:gd name="T26" fmla="*/ 403 w 552"/>
                    <a:gd name="T27" fmla="*/ 937 h 1311"/>
                    <a:gd name="T28" fmla="*/ 414 w 552"/>
                    <a:gd name="T29" fmla="*/ 1016 h 1311"/>
                    <a:gd name="T30" fmla="*/ 357 w 552"/>
                    <a:gd name="T31" fmla="*/ 1107 h 1311"/>
                    <a:gd name="T32" fmla="*/ 264 w 552"/>
                    <a:gd name="T33" fmla="*/ 1175 h 1311"/>
                    <a:gd name="T34" fmla="*/ 264 w 552"/>
                    <a:gd name="T35" fmla="*/ 1311 h 1311"/>
                    <a:gd name="T36" fmla="*/ 219 w 552"/>
                    <a:gd name="T37" fmla="*/ 1311 h 1311"/>
                    <a:gd name="T38" fmla="*/ 194 w 552"/>
                    <a:gd name="T39" fmla="*/ 1209 h 1311"/>
                    <a:gd name="T40" fmla="*/ 194 w 552"/>
                    <a:gd name="T41" fmla="*/ 1118 h 1311"/>
                    <a:gd name="T42" fmla="*/ 253 w 552"/>
                    <a:gd name="T43" fmla="*/ 1016 h 1311"/>
                    <a:gd name="T44" fmla="*/ 287 w 552"/>
                    <a:gd name="T45" fmla="*/ 982 h 1311"/>
                    <a:gd name="T46" fmla="*/ 276 w 552"/>
                    <a:gd name="T47" fmla="*/ 948 h 1311"/>
                    <a:gd name="T48" fmla="*/ 194 w 552"/>
                    <a:gd name="T49" fmla="*/ 881 h 1311"/>
                    <a:gd name="T50" fmla="*/ 92 w 552"/>
                    <a:gd name="T51" fmla="*/ 790 h 1311"/>
                    <a:gd name="T52" fmla="*/ 33 w 552"/>
                    <a:gd name="T53" fmla="*/ 688 h 1311"/>
                    <a:gd name="T54" fmla="*/ 0 w 552"/>
                    <a:gd name="T55" fmla="*/ 554 h 1311"/>
                    <a:gd name="T56" fmla="*/ 33 w 552"/>
                    <a:gd name="T57" fmla="*/ 475 h 1311"/>
                    <a:gd name="T58" fmla="*/ 149 w 552"/>
                    <a:gd name="T59" fmla="*/ 317 h 1311"/>
                    <a:gd name="T60" fmla="*/ 242 w 552"/>
                    <a:gd name="T61" fmla="*/ 192 h 1311"/>
                    <a:gd name="T62" fmla="*/ 321 w 552"/>
                    <a:gd name="T63" fmla="*/ 113 h 131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52"/>
                    <a:gd name="T97" fmla="*/ 0 h 1311"/>
                    <a:gd name="T98" fmla="*/ 552 w 552"/>
                    <a:gd name="T99" fmla="*/ 1311 h 131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52" h="1311">
                      <a:moveTo>
                        <a:pt x="321" y="113"/>
                      </a:moveTo>
                      <a:lnTo>
                        <a:pt x="437" y="11"/>
                      </a:lnTo>
                      <a:lnTo>
                        <a:pt x="529" y="0"/>
                      </a:lnTo>
                      <a:lnTo>
                        <a:pt x="552" y="45"/>
                      </a:lnTo>
                      <a:lnTo>
                        <a:pt x="507" y="170"/>
                      </a:lnTo>
                      <a:lnTo>
                        <a:pt x="425" y="249"/>
                      </a:lnTo>
                      <a:lnTo>
                        <a:pt x="310" y="305"/>
                      </a:lnTo>
                      <a:lnTo>
                        <a:pt x="230" y="419"/>
                      </a:lnTo>
                      <a:lnTo>
                        <a:pt x="138" y="543"/>
                      </a:lnTo>
                      <a:lnTo>
                        <a:pt x="126" y="645"/>
                      </a:lnTo>
                      <a:lnTo>
                        <a:pt x="149" y="699"/>
                      </a:lnTo>
                      <a:lnTo>
                        <a:pt x="242" y="824"/>
                      </a:lnTo>
                      <a:lnTo>
                        <a:pt x="369" y="903"/>
                      </a:lnTo>
                      <a:lnTo>
                        <a:pt x="403" y="937"/>
                      </a:lnTo>
                      <a:lnTo>
                        <a:pt x="414" y="1016"/>
                      </a:lnTo>
                      <a:lnTo>
                        <a:pt x="357" y="1107"/>
                      </a:lnTo>
                      <a:lnTo>
                        <a:pt x="264" y="1175"/>
                      </a:lnTo>
                      <a:lnTo>
                        <a:pt x="264" y="1311"/>
                      </a:lnTo>
                      <a:lnTo>
                        <a:pt x="219" y="1311"/>
                      </a:lnTo>
                      <a:lnTo>
                        <a:pt x="194" y="1209"/>
                      </a:lnTo>
                      <a:lnTo>
                        <a:pt x="194" y="1118"/>
                      </a:lnTo>
                      <a:lnTo>
                        <a:pt x="253" y="1016"/>
                      </a:lnTo>
                      <a:lnTo>
                        <a:pt x="287" y="982"/>
                      </a:lnTo>
                      <a:lnTo>
                        <a:pt x="276" y="948"/>
                      </a:lnTo>
                      <a:lnTo>
                        <a:pt x="194" y="881"/>
                      </a:lnTo>
                      <a:lnTo>
                        <a:pt x="92" y="790"/>
                      </a:lnTo>
                      <a:lnTo>
                        <a:pt x="33" y="688"/>
                      </a:lnTo>
                      <a:lnTo>
                        <a:pt x="0" y="554"/>
                      </a:lnTo>
                      <a:lnTo>
                        <a:pt x="33" y="475"/>
                      </a:lnTo>
                      <a:lnTo>
                        <a:pt x="149" y="317"/>
                      </a:lnTo>
                      <a:lnTo>
                        <a:pt x="242" y="192"/>
                      </a:lnTo>
                      <a:lnTo>
                        <a:pt x="321" y="11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129">
                  <a:extLst>
                    <a:ext uri="{FF2B5EF4-FFF2-40B4-BE49-F238E27FC236}">
                      <a16:creationId xmlns:a16="http://schemas.microsoft.com/office/drawing/2014/main" id="{6253A8A3-2FF6-4C73-ACA4-C09A8B82A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7" y="1743"/>
                  <a:ext cx="1420" cy="646"/>
                </a:xfrm>
                <a:custGeom>
                  <a:avLst/>
                  <a:gdLst>
                    <a:gd name="T0" fmla="*/ 0 w 1420"/>
                    <a:gd name="T1" fmla="*/ 12 h 646"/>
                    <a:gd name="T2" fmla="*/ 80 w 1420"/>
                    <a:gd name="T3" fmla="*/ 0 h 646"/>
                    <a:gd name="T4" fmla="*/ 270 w 1420"/>
                    <a:gd name="T5" fmla="*/ 80 h 646"/>
                    <a:gd name="T6" fmla="*/ 485 w 1420"/>
                    <a:gd name="T7" fmla="*/ 206 h 646"/>
                    <a:gd name="T8" fmla="*/ 610 w 1420"/>
                    <a:gd name="T9" fmla="*/ 308 h 646"/>
                    <a:gd name="T10" fmla="*/ 902 w 1420"/>
                    <a:gd name="T11" fmla="*/ 365 h 646"/>
                    <a:gd name="T12" fmla="*/ 1173 w 1420"/>
                    <a:gd name="T13" fmla="*/ 401 h 646"/>
                    <a:gd name="T14" fmla="*/ 1239 w 1420"/>
                    <a:gd name="T15" fmla="*/ 365 h 646"/>
                    <a:gd name="T16" fmla="*/ 1348 w 1420"/>
                    <a:gd name="T17" fmla="*/ 281 h 646"/>
                    <a:gd name="T18" fmla="*/ 1382 w 1420"/>
                    <a:gd name="T19" fmla="*/ 315 h 646"/>
                    <a:gd name="T20" fmla="*/ 1257 w 1420"/>
                    <a:gd name="T21" fmla="*/ 412 h 646"/>
                    <a:gd name="T22" fmla="*/ 1420 w 1420"/>
                    <a:gd name="T23" fmla="*/ 424 h 646"/>
                    <a:gd name="T24" fmla="*/ 1416 w 1420"/>
                    <a:gd name="T25" fmla="*/ 474 h 646"/>
                    <a:gd name="T26" fmla="*/ 1280 w 1420"/>
                    <a:gd name="T27" fmla="*/ 462 h 646"/>
                    <a:gd name="T28" fmla="*/ 1268 w 1420"/>
                    <a:gd name="T29" fmla="*/ 508 h 646"/>
                    <a:gd name="T30" fmla="*/ 1398 w 1420"/>
                    <a:gd name="T31" fmla="*/ 605 h 646"/>
                    <a:gd name="T32" fmla="*/ 1364 w 1420"/>
                    <a:gd name="T33" fmla="*/ 646 h 646"/>
                    <a:gd name="T34" fmla="*/ 1257 w 1420"/>
                    <a:gd name="T35" fmla="*/ 548 h 646"/>
                    <a:gd name="T36" fmla="*/ 1228 w 1420"/>
                    <a:gd name="T37" fmla="*/ 646 h 646"/>
                    <a:gd name="T38" fmla="*/ 1201 w 1420"/>
                    <a:gd name="T39" fmla="*/ 628 h 646"/>
                    <a:gd name="T40" fmla="*/ 1185 w 1420"/>
                    <a:gd name="T41" fmla="*/ 492 h 646"/>
                    <a:gd name="T42" fmla="*/ 822 w 1420"/>
                    <a:gd name="T43" fmla="*/ 469 h 646"/>
                    <a:gd name="T44" fmla="*/ 610 w 1420"/>
                    <a:gd name="T45" fmla="*/ 435 h 646"/>
                    <a:gd name="T46" fmla="*/ 530 w 1420"/>
                    <a:gd name="T47" fmla="*/ 390 h 646"/>
                    <a:gd name="T48" fmla="*/ 281 w 1420"/>
                    <a:gd name="T49" fmla="*/ 240 h 646"/>
                    <a:gd name="T50" fmla="*/ 102 w 1420"/>
                    <a:gd name="T51" fmla="*/ 184 h 646"/>
                    <a:gd name="T52" fmla="*/ 80 w 1420"/>
                    <a:gd name="T53" fmla="*/ 80 h 646"/>
                    <a:gd name="T54" fmla="*/ 0 w 1420"/>
                    <a:gd name="T55" fmla="*/ 12 h 6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420"/>
                    <a:gd name="T85" fmla="*/ 0 h 646"/>
                    <a:gd name="T86" fmla="*/ 1420 w 1420"/>
                    <a:gd name="T87" fmla="*/ 646 h 64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420" h="646">
                      <a:moveTo>
                        <a:pt x="0" y="12"/>
                      </a:moveTo>
                      <a:lnTo>
                        <a:pt x="80" y="0"/>
                      </a:lnTo>
                      <a:lnTo>
                        <a:pt x="270" y="80"/>
                      </a:lnTo>
                      <a:lnTo>
                        <a:pt x="485" y="206"/>
                      </a:lnTo>
                      <a:lnTo>
                        <a:pt x="610" y="308"/>
                      </a:lnTo>
                      <a:lnTo>
                        <a:pt x="902" y="365"/>
                      </a:lnTo>
                      <a:lnTo>
                        <a:pt x="1173" y="401"/>
                      </a:lnTo>
                      <a:lnTo>
                        <a:pt x="1239" y="365"/>
                      </a:lnTo>
                      <a:lnTo>
                        <a:pt x="1348" y="281"/>
                      </a:lnTo>
                      <a:lnTo>
                        <a:pt x="1382" y="315"/>
                      </a:lnTo>
                      <a:lnTo>
                        <a:pt x="1257" y="412"/>
                      </a:lnTo>
                      <a:lnTo>
                        <a:pt x="1420" y="424"/>
                      </a:lnTo>
                      <a:lnTo>
                        <a:pt x="1416" y="474"/>
                      </a:lnTo>
                      <a:lnTo>
                        <a:pt x="1280" y="462"/>
                      </a:lnTo>
                      <a:lnTo>
                        <a:pt x="1268" y="508"/>
                      </a:lnTo>
                      <a:lnTo>
                        <a:pt x="1398" y="605"/>
                      </a:lnTo>
                      <a:lnTo>
                        <a:pt x="1364" y="646"/>
                      </a:lnTo>
                      <a:lnTo>
                        <a:pt x="1257" y="548"/>
                      </a:lnTo>
                      <a:lnTo>
                        <a:pt x="1228" y="646"/>
                      </a:lnTo>
                      <a:lnTo>
                        <a:pt x="1201" y="628"/>
                      </a:lnTo>
                      <a:lnTo>
                        <a:pt x="1185" y="492"/>
                      </a:lnTo>
                      <a:lnTo>
                        <a:pt x="822" y="469"/>
                      </a:lnTo>
                      <a:lnTo>
                        <a:pt x="610" y="435"/>
                      </a:lnTo>
                      <a:lnTo>
                        <a:pt x="530" y="390"/>
                      </a:lnTo>
                      <a:lnTo>
                        <a:pt x="281" y="240"/>
                      </a:lnTo>
                      <a:lnTo>
                        <a:pt x="102" y="184"/>
                      </a:lnTo>
                      <a:lnTo>
                        <a:pt x="80" y="8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130">
                  <a:extLst>
                    <a:ext uri="{FF2B5EF4-FFF2-40B4-BE49-F238E27FC236}">
                      <a16:creationId xmlns:a16="http://schemas.microsoft.com/office/drawing/2014/main" id="{7DC00ECE-F405-4098-B94C-B37E1DFF60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" y="2792"/>
                  <a:ext cx="562" cy="1533"/>
                </a:xfrm>
                <a:custGeom>
                  <a:avLst/>
                  <a:gdLst>
                    <a:gd name="T0" fmla="*/ 322 w 562"/>
                    <a:gd name="T1" fmla="*/ 170 h 1533"/>
                    <a:gd name="T2" fmla="*/ 424 w 562"/>
                    <a:gd name="T3" fmla="*/ 0 h 1533"/>
                    <a:gd name="T4" fmla="*/ 562 w 562"/>
                    <a:gd name="T5" fmla="*/ 68 h 1533"/>
                    <a:gd name="T6" fmla="*/ 562 w 562"/>
                    <a:gd name="T7" fmla="*/ 226 h 1533"/>
                    <a:gd name="T8" fmla="*/ 517 w 562"/>
                    <a:gd name="T9" fmla="*/ 269 h 1533"/>
                    <a:gd name="T10" fmla="*/ 413 w 562"/>
                    <a:gd name="T11" fmla="*/ 348 h 1533"/>
                    <a:gd name="T12" fmla="*/ 356 w 562"/>
                    <a:gd name="T13" fmla="*/ 507 h 1533"/>
                    <a:gd name="T14" fmla="*/ 356 w 562"/>
                    <a:gd name="T15" fmla="*/ 654 h 1533"/>
                    <a:gd name="T16" fmla="*/ 424 w 562"/>
                    <a:gd name="T17" fmla="*/ 890 h 1533"/>
                    <a:gd name="T18" fmla="*/ 458 w 562"/>
                    <a:gd name="T19" fmla="*/ 1093 h 1533"/>
                    <a:gd name="T20" fmla="*/ 435 w 562"/>
                    <a:gd name="T21" fmla="*/ 1317 h 1533"/>
                    <a:gd name="T22" fmla="*/ 471 w 562"/>
                    <a:gd name="T23" fmla="*/ 1363 h 1533"/>
                    <a:gd name="T24" fmla="*/ 458 w 562"/>
                    <a:gd name="T25" fmla="*/ 1431 h 1533"/>
                    <a:gd name="T26" fmla="*/ 413 w 562"/>
                    <a:gd name="T27" fmla="*/ 1431 h 1533"/>
                    <a:gd name="T28" fmla="*/ 311 w 562"/>
                    <a:gd name="T29" fmla="*/ 1453 h 1533"/>
                    <a:gd name="T30" fmla="*/ 173 w 562"/>
                    <a:gd name="T31" fmla="*/ 1533 h 1533"/>
                    <a:gd name="T32" fmla="*/ 127 w 562"/>
                    <a:gd name="T33" fmla="*/ 1533 h 1533"/>
                    <a:gd name="T34" fmla="*/ 0 w 562"/>
                    <a:gd name="T35" fmla="*/ 1442 h 1533"/>
                    <a:gd name="T36" fmla="*/ 23 w 562"/>
                    <a:gd name="T37" fmla="*/ 1408 h 1533"/>
                    <a:gd name="T38" fmla="*/ 195 w 562"/>
                    <a:gd name="T39" fmla="*/ 1363 h 1533"/>
                    <a:gd name="T40" fmla="*/ 345 w 562"/>
                    <a:gd name="T41" fmla="*/ 1363 h 1533"/>
                    <a:gd name="T42" fmla="*/ 379 w 562"/>
                    <a:gd name="T43" fmla="*/ 1229 h 1533"/>
                    <a:gd name="T44" fmla="*/ 367 w 562"/>
                    <a:gd name="T45" fmla="*/ 1037 h 1533"/>
                    <a:gd name="T46" fmla="*/ 311 w 562"/>
                    <a:gd name="T47" fmla="*/ 867 h 1533"/>
                    <a:gd name="T48" fmla="*/ 240 w 562"/>
                    <a:gd name="T49" fmla="*/ 654 h 1533"/>
                    <a:gd name="T50" fmla="*/ 207 w 562"/>
                    <a:gd name="T51" fmla="*/ 484 h 1533"/>
                    <a:gd name="T52" fmla="*/ 207 w 562"/>
                    <a:gd name="T53" fmla="*/ 360 h 1533"/>
                    <a:gd name="T54" fmla="*/ 252 w 562"/>
                    <a:gd name="T55" fmla="*/ 249 h 1533"/>
                    <a:gd name="T56" fmla="*/ 322 w 562"/>
                    <a:gd name="T57" fmla="*/ 170 h 153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62"/>
                    <a:gd name="T88" fmla="*/ 0 h 1533"/>
                    <a:gd name="T89" fmla="*/ 562 w 562"/>
                    <a:gd name="T90" fmla="*/ 1533 h 153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62" h="1533">
                      <a:moveTo>
                        <a:pt x="322" y="170"/>
                      </a:moveTo>
                      <a:lnTo>
                        <a:pt x="424" y="0"/>
                      </a:lnTo>
                      <a:lnTo>
                        <a:pt x="562" y="68"/>
                      </a:lnTo>
                      <a:lnTo>
                        <a:pt x="562" y="226"/>
                      </a:lnTo>
                      <a:lnTo>
                        <a:pt x="517" y="269"/>
                      </a:lnTo>
                      <a:lnTo>
                        <a:pt x="413" y="348"/>
                      </a:lnTo>
                      <a:lnTo>
                        <a:pt x="356" y="507"/>
                      </a:lnTo>
                      <a:lnTo>
                        <a:pt x="356" y="654"/>
                      </a:lnTo>
                      <a:lnTo>
                        <a:pt x="424" y="890"/>
                      </a:lnTo>
                      <a:lnTo>
                        <a:pt x="458" y="1093"/>
                      </a:lnTo>
                      <a:lnTo>
                        <a:pt x="435" y="1317"/>
                      </a:lnTo>
                      <a:lnTo>
                        <a:pt x="471" y="1363"/>
                      </a:lnTo>
                      <a:lnTo>
                        <a:pt x="458" y="1431"/>
                      </a:lnTo>
                      <a:lnTo>
                        <a:pt x="413" y="1431"/>
                      </a:lnTo>
                      <a:lnTo>
                        <a:pt x="311" y="1453"/>
                      </a:lnTo>
                      <a:lnTo>
                        <a:pt x="173" y="1533"/>
                      </a:lnTo>
                      <a:lnTo>
                        <a:pt x="127" y="1533"/>
                      </a:lnTo>
                      <a:lnTo>
                        <a:pt x="0" y="1442"/>
                      </a:lnTo>
                      <a:lnTo>
                        <a:pt x="23" y="1408"/>
                      </a:lnTo>
                      <a:lnTo>
                        <a:pt x="195" y="1363"/>
                      </a:lnTo>
                      <a:lnTo>
                        <a:pt x="345" y="1363"/>
                      </a:lnTo>
                      <a:lnTo>
                        <a:pt x="379" y="1229"/>
                      </a:lnTo>
                      <a:lnTo>
                        <a:pt x="367" y="1037"/>
                      </a:lnTo>
                      <a:lnTo>
                        <a:pt x="311" y="867"/>
                      </a:lnTo>
                      <a:lnTo>
                        <a:pt x="240" y="654"/>
                      </a:lnTo>
                      <a:lnTo>
                        <a:pt x="207" y="484"/>
                      </a:lnTo>
                      <a:lnTo>
                        <a:pt x="207" y="360"/>
                      </a:lnTo>
                      <a:lnTo>
                        <a:pt x="252" y="249"/>
                      </a:lnTo>
                      <a:lnTo>
                        <a:pt x="322" y="17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31">
                  <a:extLst>
                    <a:ext uri="{FF2B5EF4-FFF2-40B4-BE49-F238E27FC236}">
                      <a16:creationId xmlns:a16="http://schemas.microsoft.com/office/drawing/2014/main" id="{CEFA319D-ED34-4ADC-975B-22001FBAD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3" y="2869"/>
                  <a:ext cx="542" cy="1376"/>
                </a:xfrm>
                <a:custGeom>
                  <a:avLst/>
                  <a:gdLst>
                    <a:gd name="T0" fmla="*/ 71 w 542"/>
                    <a:gd name="T1" fmla="*/ 0 h 1376"/>
                    <a:gd name="T2" fmla="*/ 195 w 542"/>
                    <a:gd name="T3" fmla="*/ 90 h 1376"/>
                    <a:gd name="T4" fmla="*/ 254 w 542"/>
                    <a:gd name="T5" fmla="*/ 226 h 1376"/>
                    <a:gd name="T6" fmla="*/ 277 w 542"/>
                    <a:gd name="T7" fmla="*/ 348 h 1376"/>
                    <a:gd name="T8" fmla="*/ 288 w 542"/>
                    <a:gd name="T9" fmla="*/ 507 h 1376"/>
                    <a:gd name="T10" fmla="*/ 277 w 542"/>
                    <a:gd name="T11" fmla="*/ 722 h 1376"/>
                    <a:gd name="T12" fmla="*/ 231 w 542"/>
                    <a:gd name="T13" fmla="*/ 892 h 1376"/>
                    <a:gd name="T14" fmla="*/ 195 w 542"/>
                    <a:gd name="T15" fmla="*/ 1059 h 1376"/>
                    <a:gd name="T16" fmla="*/ 161 w 542"/>
                    <a:gd name="T17" fmla="*/ 1161 h 1376"/>
                    <a:gd name="T18" fmla="*/ 161 w 542"/>
                    <a:gd name="T19" fmla="*/ 1206 h 1376"/>
                    <a:gd name="T20" fmla="*/ 220 w 542"/>
                    <a:gd name="T21" fmla="*/ 1229 h 1376"/>
                    <a:gd name="T22" fmla="*/ 381 w 542"/>
                    <a:gd name="T23" fmla="*/ 1229 h 1376"/>
                    <a:gd name="T24" fmla="*/ 542 w 542"/>
                    <a:gd name="T25" fmla="*/ 1274 h 1376"/>
                    <a:gd name="T26" fmla="*/ 542 w 542"/>
                    <a:gd name="T27" fmla="*/ 1308 h 1376"/>
                    <a:gd name="T28" fmla="*/ 415 w 542"/>
                    <a:gd name="T29" fmla="*/ 1376 h 1376"/>
                    <a:gd name="T30" fmla="*/ 358 w 542"/>
                    <a:gd name="T31" fmla="*/ 1365 h 1376"/>
                    <a:gd name="T32" fmla="*/ 243 w 542"/>
                    <a:gd name="T33" fmla="*/ 1308 h 1376"/>
                    <a:gd name="T34" fmla="*/ 127 w 542"/>
                    <a:gd name="T35" fmla="*/ 1286 h 1376"/>
                    <a:gd name="T36" fmla="*/ 34 w 542"/>
                    <a:gd name="T37" fmla="*/ 1286 h 1376"/>
                    <a:gd name="T38" fmla="*/ 12 w 542"/>
                    <a:gd name="T39" fmla="*/ 1229 h 1376"/>
                    <a:gd name="T40" fmla="*/ 34 w 542"/>
                    <a:gd name="T41" fmla="*/ 1161 h 1376"/>
                    <a:gd name="T42" fmla="*/ 127 w 542"/>
                    <a:gd name="T43" fmla="*/ 1037 h 1376"/>
                    <a:gd name="T44" fmla="*/ 173 w 542"/>
                    <a:gd name="T45" fmla="*/ 880 h 1376"/>
                    <a:gd name="T46" fmla="*/ 195 w 542"/>
                    <a:gd name="T47" fmla="*/ 699 h 1376"/>
                    <a:gd name="T48" fmla="*/ 173 w 542"/>
                    <a:gd name="T49" fmla="*/ 428 h 1376"/>
                    <a:gd name="T50" fmla="*/ 127 w 542"/>
                    <a:gd name="T51" fmla="*/ 317 h 1376"/>
                    <a:gd name="T52" fmla="*/ 46 w 542"/>
                    <a:gd name="T53" fmla="*/ 226 h 1376"/>
                    <a:gd name="T54" fmla="*/ 0 w 542"/>
                    <a:gd name="T55" fmla="*/ 90 h 1376"/>
                    <a:gd name="T56" fmla="*/ 71 w 542"/>
                    <a:gd name="T57" fmla="*/ 0 h 137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2"/>
                    <a:gd name="T88" fmla="*/ 0 h 1376"/>
                    <a:gd name="T89" fmla="*/ 542 w 542"/>
                    <a:gd name="T90" fmla="*/ 1376 h 137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2" h="1376">
                      <a:moveTo>
                        <a:pt x="71" y="0"/>
                      </a:moveTo>
                      <a:lnTo>
                        <a:pt x="195" y="90"/>
                      </a:lnTo>
                      <a:lnTo>
                        <a:pt x="254" y="226"/>
                      </a:lnTo>
                      <a:lnTo>
                        <a:pt x="277" y="348"/>
                      </a:lnTo>
                      <a:lnTo>
                        <a:pt x="288" y="507"/>
                      </a:lnTo>
                      <a:lnTo>
                        <a:pt x="277" y="722"/>
                      </a:lnTo>
                      <a:lnTo>
                        <a:pt x="231" y="892"/>
                      </a:lnTo>
                      <a:lnTo>
                        <a:pt x="195" y="1059"/>
                      </a:lnTo>
                      <a:lnTo>
                        <a:pt x="161" y="1161"/>
                      </a:lnTo>
                      <a:lnTo>
                        <a:pt x="161" y="1206"/>
                      </a:lnTo>
                      <a:lnTo>
                        <a:pt x="220" y="1229"/>
                      </a:lnTo>
                      <a:lnTo>
                        <a:pt x="381" y="1229"/>
                      </a:lnTo>
                      <a:lnTo>
                        <a:pt x="542" y="1274"/>
                      </a:lnTo>
                      <a:lnTo>
                        <a:pt x="542" y="1308"/>
                      </a:lnTo>
                      <a:lnTo>
                        <a:pt x="415" y="1376"/>
                      </a:lnTo>
                      <a:lnTo>
                        <a:pt x="358" y="1365"/>
                      </a:lnTo>
                      <a:lnTo>
                        <a:pt x="243" y="1308"/>
                      </a:lnTo>
                      <a:lnTo>
                        <a:pt x="127" y="1286"/>
                      </a:lnTo>
                      <a:lnTo>
                        <a:pt x="34" y="1286"/>
                      </a:lnTo>
                      <a:lnTo>
                        <a:pt x="12" y="1229"/>
                      </a:lnTo>
                      <a:lnTo>
                        <a:pt x="34" y="1161"/>
                      </a:lnTo>
                      <a:lnTo>
                        <a:pt x="127" y="1037"/>
                      </a:lnTo>
                      <a:lnTo>
                        <a:pt x="173" y="880"/>
                      </a:lnTo>
                      <a:lnTo>
                        <a:pt x="195" y="699"/>
                      </a:lnTo>
                      <a:lnTo>
                        <a:pt x="173" y="428"/>
                      </a:lnTo>
                      <a:lnTo>
                        <a:pt x="127" y="317"/>
                      </a:lnTo>
                      <a:lnTo>
                        <a:pt x="46" y="226"/>
                      </a:lnTo>
                      <a:lnTo>
                        <a:pt x="0" y="9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2">
                <a:extLst>
                  <a:ext uri="{FF2B5EF4-FFF2-40B4-BE49-F238E27FC236}">
                    <a16:creationId xmlns:a16="http://schemas.microsoft.com/office/drawing/2014/main" id="{19961B2D-2EC7-4750-9B62-B200ADA471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5" y="3011"/>
                <a:ext cx="62" cy="118"/>
                <a:chOff x="1252" y="1766"/>
                <a:chExt cx="788" cy="1198"/>
              </a:xfrm>
            </p:grpSpPr>
            <p:sp>
              <p:nvSpPr>
                <p:cNvPr id="58" name="Freeform 133">
                  <a:extLst>
                    <a:ext uri="{FF2B5EF4-FFF2-40B4-BE49-F238E27FC236}">
                      <a16:creationId xmlns:a16="http://schemas.microsoft.com/office/drawing/2014/main" id="{4D1423ED-5895-4D67-8D98-9FBF8E3A3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34">
                  <a:extLst>
                    <a:ext uri="{FF2B5EF4-FFF2-40B4-BE49-F238E27FC236}">
                      <a16:creationId xmlns:a16="http://schemas.microsoft.com/office/drawing/2014/main" id="{D1830907-93F3-4132-A6F2-26BD84531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35">
                  <a:extLst>
                    <a:ext uri="{FF2B5EF4-FFF2-40B4-BE49-F238E27FC236}">
                      <a16:creationId xmlns:a16="http://schemas.microsoft.com/office/drawing/2014/main" id="{62A8C891-D9CD-44CD-AF17-6CCC5F1C7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36">
                <a:extLst>
                  <a:ext uri="{FF2B5EF4-FFF2-40B4-BE49-F238E27FC236}">
                    <a16:creationId xmlns:a16="http://schemas.microsoft.com/office/drawing/2014/main" id="{7124D079-2221-47AD-A5AC-51CACE533A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01" y="2853"/>
                <a:ext cx="63" cy="94"/>
                <a:chOff x="4060" y="5"/>
                <a:chExt cx="797" cy="944"/>
              </a:xfrm>
            </p:grpSpPr>
            <p:sp>
              <p:nvSpPr>
                <p:cNvPr id="54" name="Freeform 137">
                  <a:extLst>
                    <a:ext uri="{FF2B5EF4-FFF2-40B4-BE49-F238E27FC236}">
                      <a16:creationId xmlns:a16="http://schemas.microsoft.com/office/drawing/2014/main" id="{522870D0-5929-40E2-AE0E-C8FF47CB4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417"/>
                  <a:ext cx="597" cy="498"/>
                </a:xfrm>
                <a:custGeom>
                  <a:avLst/>
                  <a:gdLst>
                    <a:gd name="T0" fmla="*/ 0 w 597"/>
                    <a:gd name="T1" fmla="*/ 312 h 498"/>
                    <a:gd name="T2" fmla="*/ 0 w 597"/>
                    <a:gd name="T3" fmla="*/ 242 h 498"/>
                    <a:gd name="T4" fmla="*/ 34 w 597"/>
                    <a:gd name="T5" fmla="*/ 138 h 498"/>
                    <a:gd name="T6" fmla="*/ 104 w 597"/>
                    <a:gd name="T7" fmla="*/ 70 h 498"/>
                    <a:gd name="T8" fmla="*/ 206 w 597"/>
                    <a:gd name="T9" fmla="*/ 0 h 498"/>
                    <a:gd name="T10" fmla="*/ 299 w 597"/>
                    <a:gd name="T11" fmla="*/ 0 h 498"/>
                    <a:gd name="T12" fmla="*/ 367 w 597"/>
                    <a:gd name="T13" fmla="*/ 0 h 498"/>
                    <a:gd name="T14" fmla="*/ 448 w 597"/>
                    <a:gd name="T15" fmla="*/ 34 h 498"/>
                    <a:gd name="T16" fmla="*/ 530 w 597"/>
                    <a:gd name="T17" fmla="*/ 138 h 498"/>
                    <a:gd name="T18" fmla="*/ 597 w 597"/>
                    <a:gd name="T19" fmla="*/ 255 h 498"/>
                    <a:gd name="T20" fmla="*/ 597 w 597"/>
                    <a:gd name="T21" fmla="*/ 394 h 498"/>
                    <a:gd name="T22" fmla="*/ 564 w 597"/>
                    <a:gd name="T23" fmla="*/ 498 h 498"/>
                    <a:gd name="T24" fmla="*/ 367 w 597"/>
                    <a:gd name="T25" fmla="*/ 464 h 498"/>
                    <a:gd name="T26" fmla="*/ 265 w 597"/>
                    <a:gd name="T27" fmla="*/ 452 h 498"/>
                    <a:gd name="T28" fmla="*/ 138 w 597"/>
                    <a:gd name="T29" fmla="*/ 394 h 498"/>
                    <a:gd name="T30" fmla="*/ 0 w 597"/>
                    <a:gd name="T31" fmla="*/ 312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138">
                  <a:extLst>
                    <a:ext uri="{FF2B5EF4-FFF2-40B4-BE49-F238E27FC236}">
                      <a16:creationId xmlns:a16="http://schemas.microsoft.com/office/drawing/2014/main" id="{F2E03165-9356-4A18-A0B1-0909573EA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428"/>
                  <a:ext cx="240" cy="453"/>
                </a:xfrm>
                <a:custGeom>
                  <a:avLst/>
                  <a:gdLst>
                    <a:gd name="T0" fmla="*/ 0 w 240"/>
                    <a:gd name="T1" fmla="*/ 383 h 453"/>
                    <a:gd name="T2" fmla="*/ 47 w 240"/>
                    <a:gd name="T3" fmla="*/ 233 h 453"/>
                    <a:gd name="T4" fmla="*/ 167 w 240"/>
                    <a:gd name="T5" fmla="*/ 47 h 453"/>
                    <a:gd name="T6" fmla="*/ 204 w 240"/>
                    <a:gd name="T7" fmla="*/ 0 h 453"/>
                    <a:gd name="T8" fmla="*/ 240 w 240"/>
                    <a:gd name="T9" fmla="*/ 186 h 453"/>
                    <a:gd name="T10" fmla="*/ 192 w 240"/>
                    <a:gd name="T11" fmla="*/ 360 h 453"/>
                    <a:gd name="T12" fmla="*/ 181 w 240"/>
                    <a:gd name="T13" fmla="*/ 453 h 453"/>
                    <a:gd name="T14" fmla="*/ 61 w 240"/>
                    <a:gd name="T15" fmla="*/ 453 h 453"/>
                    <a:gd name="T16" fmla="*/ 0 w 240"/>
                    <a:gd name="T17" fmla="*/ 383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39">
                  <a:extLst>
                    <a:ext uri="{FF2B5EF4-FFF2-40B4-BE49-F238E27FC236}">
                      <a16:creationId xmlns:a16="http://schemas.microsoft.com/office/drawing/2014/main" id="{076313CA-CCAD-415D-8F0B-F5E7FD443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3" y="27"/>
                  <a:ext cx="621" cy="408"/>
                </a:xfrm>
                <a:custGeom>
                  <a:avLst/>
                  <a:gdLst>
                    <a:gd name="T0" fmla="*/ 322 w 621"/>
                    <a:gd name="T1" fmla="*/ 211 h 408"/>
                    <a:gd name="T2" fmla="*/ 161 w 621"/>
                    <a:gd name="T3" fmla="*/ 197 h 408"/>
                    <a:gd name="T4" fmla="*/ 46 w 621"/>
                    <a:gd name="T5" fmla="*/ 141 h 408"/>
                    <a:gd name="T6" fmla="*/ 0 w 621"/>
                    <a:gd name="T7" fmla="*/ 93 h 408"/>
                    <a:gd name="T8" fmla="*/ 46 w 621"/>
                    <a:gd name="T9" fmla="*/ 11 h 408"/>
                    <a:gd name="T10" fmla="*/ 127 w 621"/>
                    <a:gd name="T11" fmla="*/ 0 h 408"/>
                    <a:gd name="T12" fmla="*/ 218 w 621"/>
                    <a:gd name="T13" fmla="*/ 0 h 408"/>
                    <a:gd name="T14" fmla="*/ 288 w 621"/>
                    <a:gd name="T15" fmla="*/ 104 h 408"/>
                    <a:gd name="T16" fmla="*/ 403 w 621"/>
                    <a:gd name="T17" fmla="*/ 197 h 408"/>
                    <a:gd name="T18" fmla="*/ 505 w 621"/>
                    <a:gd name="T19" fmla="*/ 211 h 408"/>
                    <a:gd name="T20" fmla="*/ 609 w 621"/>
                    <a:gd name="T21" fmla="*/ 267 h 408"/>
                    <a:gd name="T22" fmla="*/ 621 w 621"/>
                    <a:gd name="T23" fmla="*/ 396 h 408"/>
                    <a:gd name="T24" fmla="*/ 553 w 621"/>
                    <a:gd name="T25" fmla="*/ 408 h 408"/>
                    <a:gd name="T26" fmla="*/ 415 w 621"/>
                    <a:gd name="T27" fmla="*/ 360 h 408"/>
                    <a:gd name="T28" fmla="*/ 322 w 621"/>
                    <a:gd name="T29" fmla="*/ 211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40">
                  <a:extLst>
                    <a:ext uri="{FF2B5EF4-FFF2-40B4-BE49-F238E27FC236}">
                      <a16:creationId xmlns:a16="http://schemas.microsoft.com/office/drawing/2014/main" id="{A0D19AB4-BA05-4D94-BD3A-3B97056F6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0" y="5"/>
                  <a:ext cx="797" cy="944"/>
                </a:xfrm>
                <a:custGeom>
                  <a:avLst/>
                  <a:gdLst>
                    <a:gd name="T0" fmla="*/ 0 w 797"/>
                    <a:gd name="T1" fmla="*/ 636 h 944"/>
                    <a:gd name="T2" fmla="*/ 262 w 797"/>
                    <a:gd name="T3" fmla="*/ 375 h 944"/>
                    <a:gd name="T4" fmla="*/ 432 w 797"/>
                    <a:gd name="T5" fmla="*/ 296 h 944"/>
                    <a:gd name="T6" fmla="*/ 228 w 797"/>
                    <a:gd name="T7" fmla="*/ 226 h 944"/>
                    <a:gd name="T8" fmla="*/ 102 w 797"/>
                    <a:gd name="T9" fmla="*/ 79 h 944"/>
                    <a:gd name="T10" fmla="*/ 308 w 797"/>
                    <a:gd name="T11" fmla="*/ 0 h 944"/>
                    <a:gd name="T12" fmla="*/ 251 w 797"/>
                    <a:gd name="T13" fmla="*/ 45 h 944"/>
                    <a:gd name="T14" fmla="*/ 181 w 797"/>
                    <a:gd name="T15" fmla="*/ 124 h 944"/>
                    <a:gd name="T16" fmla="*/ 376 w 797"/>
                    <a:gd name="T17" fmla="*/ 203 h 944"/>
                    <a:gd name="T18" fmla="*/ 410 w 797"/>
                    <a:gd name="T19" fmla="*/ 135 h 944"/>
                    <a:gd name="T20" fmla="*/ 444 w 797"/>
                    <a:gd name="T21" fmla="*/ 113 h 944"/>
                    <a:gd name="T22" fmla="*/ 627 w 797"/>
                    <a:gd name="T23" fmla="*/ 192 h 944"/>
                    <a:gd name="T24" fmla="*/ 774 w 797"/>
                    <a:gd name="T25" fmla="*/ 319 h 944"/>
                    <a:gd name="T26" fmla="*/ 718 w 797"/>
                    <a:gd name="T27" fmla="*/ 443 h 944"/>
                    <a:gd name="T28" fmla="*/ 718 w 797"/>
                    <a:gd name="T29" fmla="*/ 375 h 944"/>
                    <a:gd name="T30" fmla="*/ 650 w 797"/>
                    <a:gd name="T31" fmla="*/ 262 h 944"/>
                    <a:gd name="T32" fmla="*/ 511 w 797"/>
                    <a:gd name="T33" fmla="*/ 251 h 944"/>
                    <a:gd name="T34" fmla="*/ 638 w 797"/>
                    <a:gd name="T35" fmla="*/ 375 h 944"/>
                    <a:gd name="T36" fmla="*/ 591 w 797"/>
                    <a:gd name="T37" fmla="*/ 398 h 944"/>
                    <a:gd name="T38" fmla="*/ 455 w 797"/>
                    <a:gd name="T39" fmla="*/ 364 h 944"/>
                    <a:gd name="T40" fmla="*/ 511 w 797"/>
                    <a:gd name="T41" fmla="*/ 455 h 944"/>
                    <a:gd name="T42" fmla="*/ 650 w 797"/>
                    <a:gd name="T43" fmla="*/ 624 h 944"/>
                    <a:gd name="T44" fmla="*/ 638 w 797"/>
                    <a:gd name="T45" fmla="*/ 887 h 944"/>
                    <a:gd name="T46" fmla="*/ 262 w 797"/>
                    <a:gd name="T47" fmla="*/ 876 h 944"/>
                    <a:gd name="T48" fmla="*/ 181 w 797"/>
                    <a:gd name="T49" fmla="*/ 763 h 944"/>
                    <a:gd name="T50" fmla="*/ 557 w 797"/>
                    <a:gd name="T51" fmla="*/ 853 h 944"/>
                    <a:gd name="T52" fmla="*/ 604 w 797"/>
                    <a:gd name="T53" fmla="*/ 774 h 944"/>
                    <a:gd name="T54" fmla="*/ 534 w 797"/>
                    <a:gd name="T55" fmla="*/ 568 h 944"/>
                    <a:gd name="T56" fmla="*/ 489 w 797"/>
                    <a:gd name="T57" fmla="*/ 624 h 944"/>
                    <a:gd name="T58" fmla="*/ 421 w 797"/>
                    <a:gd name="T59" fmla="*/ 647 h 944"/>
                    <a:gd name="T60" fmla="*/ 330 w 797"/>
                    <a:gd name="T61" fmla="*/ 613 h 944"/>
                    <a:gd name="T62" fmla="*/ 262 w 797"/>
                    <a:gd name="T63" fmla="*/ 579 h 944"/>
                    <a:gd name="T64" fmla="*/ 296 w 797"/>
                    <a:gd name="T65" fmla="*/ 443 h 944"/>
                    <a:gd name="T66" fmla="*/ 124 w 797"/>
                    <a:gd name="T67" fmla="*/ 534 h 944"/>
                    <a:gd name="T68" fmla="*/ 68 w 797"/>
                    <a:gd name="T69" fmla="*/ 692 h 944"/>
                    <a:gd name="T70" fmla="*/ 11 w 797"/>
                    <a:gd name="T71" fmla="*/ 774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4" name="Text Box 401">
              <a:extLst>
                <a:ext uri="{FF2B5EF4-FFF2-40B4-BE49-F238E27FC236}">
                  <a16:creationId xmlns:a16="http://schemas.microsoft.com/office/drawing/2014/main" id="{B1C79732-23AE-4B63-8CDC-D52924E39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4855181"/>
              <a:ext cx="919163" cy="68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48601" tIns="45717" rIns="548601" bIns="45717"/>
            <a:lstStyle/>
            <a:p>
              <a:pPr algn="ctr" defTabSz="841375" eaLnBrk="0" hangingPunct="0">
                <a:spcBef>
                  <a:spcPct val="20000"/>
                </a:spcBef>
                <a:buFontTx/>
                <a:buChar char=" "/>
              </a:pPr>
              <a:endParaRPr lang="en-US" sz="4800">
                <a:latin typeface="Comic Sans MS" pitchFamily="66" charset="0"/>
              </a:endParaRPr>
            </a:p>
          </p:txBody>
        </p:sp>
        <p:sp>
          <p:nvSpPr>
            <p:cNvPr id="85" name="Line 460">
              <a:extLst>
                <a:ext uri="{FF2B5EF4-FFF2-40B4-BE49-F238E27FC236}">
                  <a16:creationId xmlns:a16="http://schemas.microsoft.com/office/drawing/2014/main" id="{A834B904-66FE-4CE1-858B-FBB798261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1581150"/>
              <a:ext cx="500063" cy="523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62">
              <a:extLst>
                <a:ext uri="{FF2B5EF4-FFF2-40B4-BE49-F238E27FC236}">
                  <a16:creationId xmlns:a16="http://schemas.microsoft.com/office/drawing/2014/main" id="{7851A9B8-2C8F-45AF-83DF-622866EDE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34000" y="2409825"/>
              <a:ext cx="152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63">
              <a:extLst>
                <a:ext uri="{FF2B5EF4-FFF2-40B4-BE49-F238E27FC236}">
                  <a16:creationId xmlns:a16="http://schemas.microsoft.com/office/drawing/2014/main" id="{6B20200E-9667-488A-8C97-41EF5635F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486025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1">
              <a:extLst>
                <a:ext uri="{FF2B5EF4-FFF2-40B4-BE49-F238E27FC236}">
                  <a16:creationId xmlns:a16="http://schemas.microsoft.com/office/drawing/2014/main" id="{6986076B-C2F3-4D92-9D18-2968F377F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1724025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72">
              <a:extLst>
                <a:ext uri="{FF2B5EF4-FFF2-40B4-BE49-F238E27FC236}">
                  <a16:creationId xmlns:a16="http://schemas.microsoft.com/office/drawing/2014/main" id="{3531D4B8-A2B9-475C-A8A2-70CE9E9B5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2409825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73">
              <a:extLst>
                <a:ext uri="{FF2B5EF4-FFF2-40B4-BE49-F238E27FC236}">
                  <a16:creationId xmlns:a16="http://schemas.microsoft.com/office/drawing/2014/main" id="{20FA4F7D-3954-41D4-9A60-4D996C224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333625"/>
              <a:ext cx="990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74">
              <a:extLst>
                <a:ext uri="{FF2B5EF4-FFF2-40B4-BE49-F238E27FC236}">
                  <a16:creationId xmlns:a16="http://schemas.microsoft.com/office/drawing/2014/main" id="{A49A8BEB-81CB-45FC-940C-7284ACB26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1647825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75">
              <a:extLst>
                <a:ext uri="{FF2B5EF4-FFF2-40B4-BE49-F238E27FC236}">
                  <a16:creationId xmlns:a16="http://schemas.microsoft.com/office/drawing/2014/main" id="{DD3ABA7B-1986-49A0-B02A-531501800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324225"/>
              <a:ext cx="685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476">
              <a:extLst>
                <a:ext uri="{FF2B5EF4-FFF2-40B4-BE49-F238E27FC236}">
                  <a16:creationId xmlns:a16="http://schemas.microsoft.com/office/drawing/2014/main" id="{328E3FAD-FED4-4239-A6E3-96766175C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940" y="3035522"/>
              <a:ext cx="1517797" cy="402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Web Page 2</a:t>
              </a:r>
            </a:p>
          </p:txBody>
        </p:sp>
        <p:sp>
          <p:nvSpPr>
            <p:cNvPr id="95" name="Text Box 477">
              <a:extLst>
                <a:ext uri="{FF2B5EF4-FFF2-40B4-BE49-F238E27FC236}">
                  <a16:creationId xmlns:a16="http://schemas.microsoft.com/office/drawing/2014/main" id="{352F07D7-662C-43A1-BC92-94189F419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700" y="1660292"/>
              <a:ext cx="1409700" cy="402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Web Page 1</a:t>
              </a:r>
            </a:p>
          </p:txBody>
        </p:sp>
        <p:sp>
          <p:nvSpPr>
            <p:cNvPr id="96" name="Text Box 480">
              <a:extLst>
                <a:ext uri="{FF2B5EF4-FFF2-40B4-BE49-F238E27FC236}">
                  <a16:creationId xmlns:a16="http://schemas.microsoft.com/office/drawing/2014/main" id="{4FCDCC27-CC68-4D8F-90DD-C8FC6CF0F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999" y="3305175"/>
              <a:ext cx="1093155" cy="402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Person 2</a:t>
              </a:r>
            </a:p>
          </p:txBody>
        </p:sp>
        <p:sp>
          <p:nvSpPr>
            <p:cNvPr id="97" name="Text Box 481">
              <a:extLst>
                <a:ext uri="{FF2B5EF4-FFF2-40B4-BE49-F238E27FC236}">
                  <a16:creationId xmlns:a16="http://schemas.microsoft.com/office/drawing/2014/main" id="{A981CFB9-4B53-4BD4-A0E3-745E2A457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60" y="3124175"/>
              <a:ext cx="1058863" cy="402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Person 1</a:t>
              </a:r>
            </a:p>
          </p:txBody>
        </p:sp>
        <p:sp>
          <p:nvSpPr>
            <p:cNvPr id="98" name="Line 482">
              <a:extLst>
                <a:ext uri="{FF2B5EF4-FFF2-40B4-BE49-F238E27FC236}">
                  <a16:creationId xmlns:a16="http://schemas.microsoft.com/office/drawing/2014/main" id="{7820C51A-4596-4483-9FA8-3E06C6D3A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275" y="4733925"/>
              <a:ext cx="500063" cy="523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483">
              <a:extLst>
                <a:ext uri="{FF2B5EF4-FFF2-40B4-BE49-F238E27FC236}">
                  <a16:creationId xmlns:a16="http://schemas.microsoft.com/office/drawing/2014/main" id="{C034F33B-986C-489A-AE69-140404E77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84">
              <a:extLst>
                <a:ext uri="{FF2B5EF4-FFF2-40B4-BE49-F238E27FC236}">
                  <a16:creationId xmlns:a16="http://schemas.microsoft.com/office/drawing/2014/main" id="{20E09267-BCE4-4E48-BE47-E47FAC8E4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6075" y="5562600"/>
              <a:ext cx="152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5">
              <a:extLst>
                <a:ext uri="{FF2B5EF4-FFF2-40B4-BE49-F238E27FC236}">
                  <a16:creationId xmlns:a16="http://schemas.microsoft.com/office/drawing/2014/main" id="{8A55D21A-A6C0-4650-9E56-60DADED5B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638800"/>
              <a:ext cx="67627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3">
              <a:extLst>
                <a:ext uri="{FF2B5EF4-FFF2-40B4-BE49-F238E27FC236}">
                  <a16:creationId xmlns:a16="http://schemas.microsoft.com/office/drawing/2014/main" id="{E0670E80-D215-4C66-AFFC-1AA6AA4D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475" y="48768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494">
              <a:extLst>
                <a:ext uri="{FF2B5EF4-FFF2-40B4-BE49-F238E27FC236}">
                  <a16:creationId xmlns:a16="http://schemas.microsoft.com/office/drawing/2014/main" id="{A4AD11D0-837D-41F5-8CE7-E9DDD3FAB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55626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95">
              <a:extLst>
                <a:ext uri="{FF2B5EF4-FFF2-40B4-BE49-F238E27FC236}">
                  <a16:creationId xmlns:a16="http://schemas.microsoft.com/office/drawing/2014/main" id="{0A2317C7-AE47-425B-9B23-6E39B328F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5410200"/>
              <a:ext cx="828675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96">
              <a:extLst>
                <a:ext uri="{FF2B5EF4-FFF2-40B4-BE49-F238E27FC236}">
                  <a16:creationId xmlns:a16="http://schemas.microsoft.com/office/drawing/2014/main" id="{CBF27EF5-04F0-42C1-B1B4-58EA46CDD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5" y="4800600"/>
              <a:ext cx="46672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497">
              <a:extLst>
                <a:ext uri="{FF2B5EF4-FFF2-40B4-BE49-F238E27FC236}">
                  <a16:creationId xmlns:a16="http://schemas.microsoft.com/office/drawing/2014/main" id="{AACCB686-2A46-4EBE-BDC1-41B4BBD4F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667" y="646520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499">
              <a:extLst>
                <a:ext uri="{FF2B5EF4-FFF2-40B4-BE49-F238E27FC236}">
                  <a16:creationId xmlns:a16="http://schemas.microsoft.com/office/drawing/2014/main" id="{F0685EA6-A26F-4D6A-BEBC-4FABC91AF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446" y="5181598"/>
              <a:ext cx="1093155" cy="402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Gene 1</a:t>
              </a:r>
            </a:p>
          </p:txBody>
        </p:sp>
        <p:sp>
          <p:nvSpPr>
            <p:cNvPr id="109" name="Rectangle 500">
              <a:extLst>
                <a:ext uri="{FF2B5EF4-FFF2-40B4-BE49-F238E27FC236}">
                  <a16:creationId xmlns:a16="http://schemas.microsoft.com/office/drawing/2014/main" id="{C3D0B3C3-96F5-453B-8618-EF4B299C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899" y="5215543"/>
              <a:ext cx="2209800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Biological network</a:t>
              </a:r>
            </a:p>
          </p:txBody>
        </p:sp>
        <p:pic>
          <p:nvPicPr>
            <p:cNvPr id="110" name="Picture 501">
              <a:extLst>
                <a:ext uri="{FF2B5EF4-FFF2-40B4-BE49-F238E27FC236}">
                  <a16:creationId xmlns:a16="http://schemas.microsoft.com/office/drawing/2014/main" id="{3A21E4C6-5DAE-4F1A-9AD5-F7A3383F7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4343400"/>
              <a:ext cx="48101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1" name="Picture 503">
              <a:extLst>
                <a:ext uri="{FF2B5EF4-FFF2-40B4-BE49-F238E27FC236}">
                  <a16:creationId xmlns:a16="http://schemas.microsoft.com/office/drawing/2014/main" id="{6B0A88D9-E7E5-4CB9-810F-7A78273B0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19600" y="4343400"/>
              <a:ext cx="481013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504">
              <a:extLst>
                <a:ext uri="{FF2B5EF4-FFF2-40B4-BE49-F238E27FC236}">
                  <a16:creationId xmlns:a16="http://schemas.microsoft.com/office/drawing/2014/main" id="{16402140-9163-4E83-AFB2-8EA4DB33C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5105400"/>
              <a:ext cx="457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05">
              <a:extLst>
                <a:ext uri="{FF2B5EF4-FFF2-40B4-BE49-F238E27FC236}">
                  <a16:creationId xmlns:a16="http://schemas.microsoft.com/office/drawing/2014/main" id="{FA52CF20-D420-47B6-949C-089A86B89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6200" y="5181600"/>
              <a:ext cx="381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506">
              <a:extLst>
                <a:ext uri="{FF2B5EF4-FFF2-40B4-BE49-F238E27FC236}">
                  <a16:creationId xmlns:a16="http://schemas.microsoft.com/office/drawing/2014/main" id="{60BC7DD0-9F48-4B62-B2D4-1BF48A285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7800" y="5257800"/>
              <a:ext cx="3048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512" descr="j0299125">
              <a:extLst>
                <a:ext uri="{FF2B5EF4-FFF2-40B4-BE49-F238E27FC236}">
                  <a16:creationId xmlns:a16="http://schemas.microsoft.com/office/drawing/2014/main" id="{468FC97D-6593-439E-9AEE-57A45EF53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962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" name="Picture 513" descr="j0299125">
              <a:extLst>
                <a:ext uri="{FF2B5EF4-FFF2-40B4-BE49-F238E27FC236}">
                  <a16:creationId xmlns:a16="http://schemas.microsoft.com/office/drawing/2014/main" id="{EEB7EC59-4EAD-4B25-B712-8660A7BA4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514" descr="j0299125">
              <a:extLst>
                <a:ext uri="{FF2B5EF4-FFF2-40B4-BE49-F238E27FC236}">
                  <a16:creationId xmlns:a16="http://schemas.microsoft.com/office/drawing/2014/main" id="{0E399267-10D6-4A4A-88E9-D9C5438A9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3124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515" descr="j0299125">
              <a:extLst>
                <a:ext uri="{FF2B5EF4-FFF2-40B4-BE49-F238E27FC236}">
                  <a16:creationId xmlns:a16="http://schemas.microsoft.com/office/drawing/2014/main" id="{B3848410-FFDA-4375-A3A4-AD3EE7967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3124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516" descr="j0299125">
              <a:extLst>
                <a:ext uri="{FF2B5EF4-FFF2-40B4-BE49-F238E27FC236}">
                  <a16:creationId xmlns:a16="http://schemas.microsoft.com/office/drawing/2014/main" id="{EC7DA6F5-1A7D-468F-B8A4-CF46A2C83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1981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459">
            <a:extLst>
              <a:ext uri="{FF2B5EF4-FFF2-40B4-BE49-F238E27FC236}">
                <a16:creationId xmlns:a16="http://schemas.microsoft.com/office/drawing/2014/main" id="{872871AF-AEA7-44B8-BDC7-1B6BC0EF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9524"/>
            <a:ext cx="1319213" cy="42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Social Network</a:t>
            </a:r>
          </a:p>
        </p:txBody>
      </p:sp>
      <p:sp>
        <p:nvSpPr>
          <p:cNvPr id="4" name="Rectangle 478">
            <a:extLst>
              <a:ext uri="{FF2B5EF4-FFF2-40B4-BE49-F238E27FC236}">
                <a16:creationId xmlns:a16="http://schemas.microsoft.com/office/drawing/2014/main" id="{EF6515CF-CB11-4DE9-B599-08F9BCCE5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323" y="1015662"/>
            <a:ext cx="1295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Web 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4203"/>
            <a:ext cx="2895600" cy="574478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Perpetua" pitchFamily="18" charset="0"/>
              </a:rPr>
              <a:t>Web Search</a:t>
            </a:r>
            <a:endParaRPr lang="en-IN" sz="4000" dirty="0">
              <a:solidFill>
                <a:srgbClr val="C00000"/>
              </a:solidFill>
              <a:latin typeface="Perpet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787" y="1524001"/>
            <a:ext cx="8105873" cy="3657600"/>
          </a:xfrm>
        </p:spPr>
        <p:txBody>
          <a:bodyPr/>
          <a:lstStyle/>
          <a:p>
            <a:pPr algn="just"/>
            <a:r>
              <a:rPr lang="en-IN" dirty="0">
                <a:latin typeface="Perpetua" pitchFamily="18" charset="0"/>
              </a:rPr>
              <a:t>The analysis of hyperlinks and the graph structure of the Web has been instrumental in the development of web search</a:t>
            </a:r>
          </a:p>
          <a:p>
            <a:pPr algn="just"/>
            <a:r>
              <a:rPr lang="en-IN" dirty="0">
                <a:latin typeface="Perpetua" pitchFamily="18" charset="0"/>
              </a:rPr>
              <a:t>Link analysis is one of many factors considered by web search engines in computing a score for a web page on any given query – query independent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18A79-F6C2-4380-AD61-9C2E869FA7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156963" y="708681"/>
            <a:ext cx="8964000" cy="36000"/>
            <a:chOff x="13063" y="1219202"/>
            <a:chExt cx="9130937" cy="267791"/>
          </a:xfrm>
          <a:solidFill>
            <a:srgbClr val="0000CC"/>
          </a:solidFill>
        </p:grpSpPr>
        <p:sp>
          <p:nvSpPr>
            <p:cNvPr id="6" name="Rectangle 5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1219202"/>
              <a:ext cx="8534400" cy="228602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B2139-0779-48EB-8C21-D89D7E021C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0940" y="84169"/>
            <a:ext cx="4352260" cy="610478"/>
          </a:xfrm>
        </p:spPr>
        <p:txBody>
          <a:bodyPr/>
          <a:lstStyle/>
          <a:p>
            <a:pPr eaLnBrk="1" hangingPunct="1"/>
            <a:r>
              <a:rPr lang="en-US" sz="4000" dirty="0" err="1">
                <a:solidFill>
                  <a:srgbClr val="CC0000"/>
                </a:solidFill>
                <a:latin typeface="Perpetua" pitchFamily="18" charset="0"/>
              </a:rPr>
              <a:t>PageRank</a:t>
            </a:r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 – Main idea</a:t>
            </a:r>
            <a:r>
              <a:rPr lang="en-US" sz="4000" dirty="0">
                <a:latin typeface="Perpetua" pitchFamily="18" charset="0"/>
              </a:rPr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77" y="2477609"/>
            <a:ext cx="8229600" cy="19027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Perpetua" panose="02020502060401020303" pitchFamily="18" charset="0"/>
              </a:rPr>
              <a:t>PageRank interprets a hyperlink from page x to page y as a vote, by page x, for page y.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Perpetua" panose="02020502060401020303" pitchFamily="18" charset="0"/>
              </a:rPr>
              <a:t>A page is important if it is pointed to by many other important pages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09824" y="1275739"/>
            <a:ext cx="61722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Perpetua" pitchFamily="18" charset="0"/>
              </a:rPr>
              <a:t>It is a graph (Link) based ranking technique, used by Google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152400" y="724851"/>
            <a:ext cx="8935223" cy="37149"/>
            <a:chOff x="-44594" y="-481286"/>
            <a:chExt cx="9138324" cy="276341"/>
          </a:xfrm>
          <a:solidFill>
            <a:srgbClr val="0000CC"/>
          </a:solidFill>
        </p:grpSpPr>
        <p:sp>
          <p:nvSpPr>
            <p:cNvPr id="7" name="Rectangle 6"/>
            <p:cNvSpPr/>
            <p:nvPr/>
          </p:nvSpPr>
          <p:spPr>
            <a:xfrm flipV="1">
              <a:off x="-44594" y="-466208"/>
              <a:ext cx="515456" cy="261263"/>
            </a:xfrm>
            <a:prstGeom prst="rect">
              <a:avLst/>
            </a:prstGeom>
            <a:grpFill/>
            <a:ln w="9525">
              <a:solidFill>
                <a:srgbClr val="00B05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330" y="-481286"/>
              <a:ext cx="8534400" cy="228599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BBA66CE-D041-4BF4-BDDE-EFB88EE4883D}"/>
              </a:ext>
            </a:extLst>
          </p:cNvPr>
          <p:cNvSpPr/>
          <p:nvPr/>
        </p:nvSpPr>
        <p:spPr>
          <a:xfrm>
            <a:off x="3276600" y="43827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9228BB-A937-4B56-BCCF-E023F64D9B9B}"/>
              </a:ext>
            </a:extLst>
          </p:cNvPr>
          <p:cNvSpPr/>
          <p:nvPr/>
        </p:nvSpPr>
        <p:spPr>
          <a:xfrm>
            <a:off x="4458062" y="436306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F5CA77-3BB5-4262-948D-A4D044E5491D}"/>
              </a:ext>
            </a:extLst>
          </p:cNvPr>
          <p:cNvCxnSpPr>
            <a:cxnSpLocks/>
          </p:cNvCxnSpPr>
          <p:nvPr/>
        </p:nvCxnSpPr>
        <p:spPr>
          <a:xfrm>
            <a:off x="3771538" y="4611300"/>
            <a:ext cx="648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E4B53-7426-4E46-8D4A-B71655B491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3557" y="136525"/>
            <a:ext cx="7235456" cy="574714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C0000"/>
                </a:solidFill>
                <a:latin typeface="Perpetua" pitchFamily="18" charset="0"/>
              </a:rPr>
              <a:t>   </a:t>
            </a:r>
            <a:r>
              <a:rPr lang="en-US" sz="3200" dirty="0" err="1">
                <a:solidFill>
                  <a:srgbClr val="CC0000"/>
                </a:solidFill>
                <a:latin typeface="Perpetua" pitchFamily="18" charset="0"/>
              </a:rPr>
              <a:t>PageRank</a:t>
            </a:r>
            <a:r>
              <a:rPr lang="en-US" sz="3200" dirty="0">
                <a:solidFill>
                  <a:srgbClr val="CC0000"/>
                </a:solidFill>
                <a:latin typeface="Perpetua" pitchFamily="18" charset="0"/>
              </a:rPr>
              <a:t> – The original summation method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216000" y="693239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7" name="Rectangle 6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p:pic>
        <p:nvPicPr>
          <p:cNvPr id="2" name="Picture 3">
            <a:extLst>
              <a:ext uri="{FF2B5EF4-FFF2-40B4-BE49-F238E27FC236}">
                <a16:creationId xmlns:a16="http://schemas.microsoft.com/office/drawing/2014/main" id="{01A0E2BE-1CA2-4631-9260-5673E86B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3527386"/>
            <a:ext cx="1934335" cy="176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AE7A-A739-45A7-AA8A-DF004C8A784E}"/>
              </a:ext>
            </a:extLst>
          </p:cNvPr>
          <p:cNvSpPr txBox="1"/>
          <p:nvPr/>
        </p:nvSpPr>
        <p:spPr>
          <a:xfrm>
            <a:off x="4413397" y="128068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PR(</a:t>
            </a:r>
            <a:r>
              <a:rPr lang="en-IN" dirty="0" err="1"/>
              <a:t>i</a:t>
            </a:r>
            <a:r>
              <a:rPr lang="en-IN" dirty="0"/>
              <a:t>) – Page Rank of a node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5173D-4813-4968-9FD3-7EA0B2A679F5}"/>
              </a:ext>
            </a:extLst>
          </p:cNvPr>
          <p:cNvSpPr txBox="1"/>
          <p:nvPr/>
        </p:nvSpPr>
        <p:spPr>
          <a:xfrm>
            <a:off x="4413397" y="1936576"/>
            <a:ext cx="458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B(</a:t>
            </a:r>
            <a:r>
              <a:rPr lang="en-IN" dirty="0" err="1"/>
              <a:t>i</a:t>
            </a:r>
            <a:r>
              <a:rPr lang="en-IN" dirty="0"/>
              <a:t>)  - Set of all pages that point to page ‘</a:t>
            </a:r>
            <a:r>
              <a:rPr lang="en-IN" dirty="0" err="1"/>
              <a:t>i</a:t>
            </a:r>
            <a:r>
              <a:rPr lang="en-IN" dirty="0"/>
              <a:t>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AA8BEF-FA6D-4186-976C-56A76D31AD4E}"/>
              </a:ext>
            </a:extLst>
          </p:cNvPr>
          <p:cNvSpPr txBox="1"/>
          <p:nvPr/>
        </p:nvSpPr>
        <p:spPr>
          <a:xfrm>
            <a:off x="4345203" y="269770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| j |   -  The number of out links of Page j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82E845-B8B2-4D60-BF89-3FBC745A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752495"/>
            <a:ext cx="4876801" cy="7244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97A4FD-3940-4C7B-B880-FCCEFF58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2" y="1560904"/>
            <a:ext cx="3333750" cy="901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C7C4F9-D67D-4003-B93C-517252D4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202" y="4583699"/>
            <a:ext cx="3198597" cy="634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7A6DD5-A134-4966-8521-42FC85D7F3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96600"/>
            <a:ext cx="4800600" cy="412365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PageRank – Tiny Web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24000"/>
            <a:ext cx="2362200" cy="2514600"/>
          </a:xfrm>
          <a:noFill/>
        </p:spPr>
      </p:pic>
      <p:graphicFrame>
        <p:nvGraphicFramePr>
          <p:cNvPr id="132141" name="Group 45"/>
          <p:cNvGraphicFramePr>
            <a:graphicFrameLocks noGrp="1"/>
          </p:cNvGraphicFramePr>
          <p:nvPr>
            <p:ph idx="1"/>
          </p:nvPr>
        </p:nvGraphicFramePr>
        <p:xfrm>
          <a:off x="2895600" y="3200400"/>
          <a:ext cx="5638800" cy="294163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Iteration 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Iteration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Iteration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Page Rank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1/40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3/40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5/40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15/40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16/40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216000" y="756405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8" name="Rectangle 7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B16B49-ACB4-47D3-BFCF-E86BD7AAE7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42475"/>
                  </p:ext>
                </p:extLst>
              </p:nvPr>
            </p:nvGraphicFramePr>
            <p:xfrm>
              <a:off x="4114800" y="889955"/>
              <a:ext cx="2971800" cy="15868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3137868802"/>
                        </a:ext>
                      </a:extLst>
                    </a:gridCol>
                  </a:tblGrid>
                  <a:tr h="415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19621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  <m:d>
                                  <m:d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𝐏𝐑</m:t>
                                </m:r>
                                <m:d>
                                  <m:d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1">
                            <a:lumMod val="65000"/>
                            <a:lumOff val="35000"/>
                            <a:alpha val="8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48321"/>
                      </a:ext>
                    </a:extLst>
                  </a:tr>
                  <a:tr h="4741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19621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  <m:d>
                                  <m:d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  <m:d>
                                  <m:d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1">
                            <a:lumMod val="65000"/>
                            <a:lumOff val="35000"/>
                            <a:alpha val="8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38147"/>
                      </a:ext>
                    </a:extLst>
                  </a:tr>
                  <a:tr h="4746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19621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  <m:d>
                                  <m:d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IN" sz="1400" b="1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IN" sz="1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  <m:d>
                                  <m:dPr>
                                    <m:ctrlP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1">
                            <a:lumMod val="65000"/>
                            <a:lumOff val="35000"/>
                            <a:alpha val="8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68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B16B49-ACB4-47D3-BFCF-E86BD7AAE7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42475"/>
                  </p:ext>
                </p:extLst>
              </p:nvPr>
            </p:nvGraphicFramePr>
            <p:xfrm>
              <a:off x="4114800" y="889955"/>
              <a:ext cx="2971800" cy="15868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3137868802"/>
                        </a:ext>
                      </a:extLst>
                    </a:gridCol>
                  </a:tblGrid>
                  <a:tr h="5289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0" t="-1149" r="-82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48321"/>
                      </a:ext>
                    </a:extLst>
                  </a:tr>
                  <a:tr h="5289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0" t="-100000" r="-820" b="-1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38147"/>
                      </a:ext>
                    </a:extLst>
                  </a:tr>
                  <a:tr h="5289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0" t="-202299" r="-82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668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55DFF7-83F3-4F3D-825A-F2675B41496E}"/>
                  </a:ext>
                </a:extLst>
              </p:cNvPr>
              <p:cNvSpPr txBox="1"/>
              <p:nvPr/>
            </p:nvSpPr>
            <p:spPr>
              <a:xfrm>
                <a:off x="4114800" y="2494815"/>
                <a:ext cx="2971800" cy="10681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8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60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4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14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4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IN" sz="14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4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4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IN" sz="14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60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1100" b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==</m:t>
                      </m:r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1100" b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1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𝑷𝑹</m:t>
                      </m:r>
                      <m:d>
                        <m:dPr>
                          <m:ctrlP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1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IN" sz="11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55DFF7-83F3-4F3D-825A-F2675B41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94815"/>
                <a:ext cx="2971800" cy="1068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93F47-599D-4FB9-BFEC-07F919E3D8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933700" y="58959"/>
            <a:ext cx="3276600" cy="567214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C0000"/>
                </a:solidFill>
                <a:latin typeface="Perpetua" pitchFamily="18" charset="0"/>
              </a:rPr>
              <a:t>Matrix Notation</a:t>
            </a:r>
          </a:p>
        </p:txBody>
      </p:sp>
      <p:graphicFrame>
        <p:nvGraphicFramePr>
          <p:cNvPr id="128411" name="Group 1435"/>
          <p:cNvGraphicFramePr>
            <a:graphicFrameLocks noGrp="1"/>
          </p:cNvGraphicFramePr>
          <p:nvPr>
            <p:ph sz="half" idx="1"/>
          </p:nvPr>
        </p:nvGraphicFramePr>
        <p:xfrm>
          <a:off x="1371600" y="4343400"/>
          <a:ext cx="2667000" cy="2011364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31" name="Rectangle 66"/>
          <p:cNvSpPr>
            <a:spLocks noChangeArrowheads="1"/>
          </p:cNvSpPr>
          <p:nvPr/>
        </p:nvSpPr>
        <p:spPr bwMode="auto">
          <a:xfrm>
            <a:off x="6743700" y="2235421"/>
            <a:ext cx="2057400" cy="4762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Adjacence matrix</a:t>
            </a:r>
          </a:p>
        </p:txBody>
      </p:sp>
      <p:pic>
        <p:nvPicPr>
          <p:cNvPr id="24632" name="Picture 3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2209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33" name="Rectangle 478"/>
          <p:cNvSpPr>
            <a:spLocks noChangeArrowheads="1"/>
          </p:cNvSpPr>
          <p:nvPr/>
        </p:nvSpPr>
        <p:spPr bwMode="auto">
          <a:xfrm>
            <a:off x="4267200" y="4953000"/>
            <a:ext cx="44196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Hyperlink matrix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Hij</a:t>
            </a:r>
            <a:r>
              <a:rPr lang="en-US" dirty="0"/>
              <a:t>  = 1 / </a:t>
            </a:r>
            <a:r>
              <a:rPr lang="en-US" sz="1600" dirty="0"/>
              <a:t>│Pi │if there is a link from node </a:t>
            </a:r>
            <a:r>
              <a:rPr lang="en-US" sz="1600" dirty="0" err="1"/>
              <a:t>i</a:t>
            </a:r>
            <a:r>
              <a:rPr lang="en-US" sz="1600" dirty="0"/>
              <a:t> to node j, </a:t>
            </a:r>
          </a:p>
          <a:p>
            <a:r>
              <a:rPr lang="en-US" sz="1600" dirty="0"/>
              <a:t>        =  0 otherwise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graphicFrame>
        <p:nvGraphicFramePr>
          <p:cNvPr id="128408" name="Group 1432"/>
          <p:cNvGraphicFramePr>
            <a:graphicFrameLocks noGrp="1"/>
          </p:cNvGraphicFramePr>
          <p:nvPr>
            <p:ph sz="half" idx="2"/>
          </p:nvPr>
        </p:nvGraphicFramePr>
        <p:xfrm>
          <a:off x="4267200" y="1752600"/>
          <a:ext cx="2362200" cy="2286001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7"/>
          <p:cNvGrpSpPr/>
          <p:nvPr/>
        </p:nvGrpSpPr>
        <p:grpSpPr>
          <a:xfrm>
            <a:off x="108000" y="613936"/>
            <a:ext cx="8928000" cy="36000"/>
            <a:chOff x="13063" y="1219200"/>
            <a:chExt cx="9130937" cy="267793"/>
          </a:xfrm>
          <a:solidFill>
            <a:srgbClr val="0000CC"/>
          </a:solidFill>
        </p:grpSpPr>
        <p:sp>
          <p:nvSpPr>
            <p:cNvPr id="10" name="Rectangle 9"/>
            <p:cNvSpPr/>
            <p:nvPr/>
          </p:nvSpPr>
          <p:spPr>
            <a:xfrm flipV="1">
              <a:off x="13063" y="1225732"/>
              <a:ext cx="520337" cy="261261"/>
            </a:xfrm>
            <a:prstGeom prst="rect">
              <a:avLst/>
            </a:prstGeom>
            <a:grpFill/>
            <a:ln w="9525"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71777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1219200"/>
              <a:ext cx="8534400" cy="228600"/>
            </a:xfrm>
            <a:prstGeom prst="rect">
              <a:avLst/>
            </a:prstGeom>
            <a:grpFill/>
            <a:ln w="9525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1777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1369</Words>
  <Application>Microsoft Office PowerPoint</Application>
  <PresentationFormat>On-screen Show (4:3)</PresentationFormat>
  <Paragraphs>395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Cambria Math</vt:lpstr>
      <vt:lpstr>CMMI10</vt:lpstr>
      <vt:lpstr>CMR10</vt:lpstr>
      <vt:lpstr>CMSY10</vt:lpstr>
      <vt:lpstr>Comic Sans MS</vt:lpstr>
      <vt:lpstr>Palatino-Italic</vt:lpstr>
      <vt:lpstr>Palatino-Roman</vt:lpstr>
      <vt:lpstr>PazoMath-Italic</vt:lpstr>
      <vt:lpstr>Perpetua</vt:lpstr>
      <vt:lpstr>Wingdings</vt:lpstr>
      <vt:lpstr>Default Design</vt:lpstr>
      <vt:lpstr> Link Analysis I Ranking of Vertices in Graphs PageRank </vt:lpstr>
      <vt:lpstr>PowerPoint Presentation</vt:lpstr>
      <vt:lpstr>Web as a graph</vt:lpstr>
      <vt:lpstr>Graph-based Ranking</vt:lpstr>
      <vt:lpstr>Web Search</vt:lpstr>
      <vt:lpstr>PageRank – Main idea </vt:lpstr>
      <vt:lpstr>   PageRank – The original summation method</vt:lpstr>
      <vt:lpstr>PageRank – Tiny Web</vt:lpstr>
      <vt:lpstr>Matrix Notation</vt:lpstr>
      <vt:lpstr>Matrix Notation</vt:lpstr>
      <vt:lpstr>Four questions</vt:lpstr>
      <vt:lpstr>   Random walks in graphs</vt:lpstr>
      <vt:lpstr>What is a random walk?</vt:lpstr>
      <vt:lpstr>What is a random walk</vt:lpstr>
      <vt:lpstr>What is a random walk</vt:lpstr>
      <vt:lpstr>What is a random walk</vt:lpstr>
      <vt:lpstr>Random Surfer model</vt:lpstr>
      <vt:lpstr>Random Surfer Model</vt:lpstr>
      <vt:lpstr>Stationary probability distribution?</vt:lpstr>
      <vt:lpstr>Make H as Stochastic matrix (to fix dangling nodes) </vt:lpstr>
      <vt:lpstr>To make S as primitive</vt:lpstr>
      <vt:lpstr>To make S as primitive</vt:lpstr>
      <vt:lpstr>Final modification to 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</dc:title>
  <dc:creator>User</dc:creator>
  <cp:lastModifiedBy>Latha R</cp:lastModifiedBy>
  <cp:revision>304</cp:revision>
  <dcterms:created xsi:type="dcterms:W3CDTF">2011-01-29T21:34:31Z</dcterms:created>
  <dcterms:modified xsi:type="dcterms:W3CDTF">2024-03-12T16:03:02Z</dcterms:modified>
</cp:coreProperties>
</file>