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59" r:id="rId5"/>
    <p:sldId id="271" r:id="rId6"/>
    <p:sldId id="268" r:id="rId7"/>
    <p:sldId id="266" r:id="rId8"/>
    <p:sldId id="272" r:id="rId9"/>
    <p:sldId id="273" r:id="rId10"/>
    <p:sldId id="274" r:id="rId11"/>
    <p:sldId id="275" r:id="rId12"/>
    <p:sldId id="276" r:id="rId13"/>
    <p:sldId id="262" r:id="rId14"/>
    <p:sldId id="264" r:id="rId15"/>
    <p:sldId id="260"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83E94-F39F-4173-8892-2D0F9C5F9E4A}" type="datetimeFigureOut">
              <a:rPr lang="en-IN" smtClean="0"/>
              <a:t>31-03-2020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78C30-D695-45C8-9376-3B99ABA6EAE6}" type="slidenum">
              <a:rPr lang="en-IN" smtClean="0"/>
              <a:t>‹#›</a:t>
            </a:fld>
            <a:endParaRPr lang="en-IN"/>
          </a:p>
        </p:txBody>
      </p:sp>
    </p:spTree>
    <p:extLst>
      <p:ext uri="{BB962C8B-B14F-4D97-AF65-F5344CB8AC3E}">
        <p14:creationId xmlns:p14="http://schemas.microsoft.com/office/powerpoint/2010/main" val="108224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78C30-D695-45C8-9376-3B99ABA6EAE6}" type="slidenum">
              <a:rPr lang="en-IN" smtClean="0"/>
              <a:t>1</a:t>
            </a:fld>
            <a:endParaRPr lang="en-IN"/>
          </a:p>
        </p:txBody>
      </p:sp>
    </p:spTree>
    <p:extLst>
      <p:ext uri="{BB962C8B-B14F-4D97-AF65-F5344CB8AC3E}">
        <p14:creationId xmlns:p14="http://schemas.microsoft.com/office/powerpoint/2010/main" val="276241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93CD1E-76E8-4F1A-AA6F-DB2C9D23A3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3CD1E-76E8-4F1A-AA6F-DB2C9D23A3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3CD1E-76E8-4F1A-AA6F-DB2C9D23A3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3CD1E-76E8-4F1A-AA6F-DB2C9D23A3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CD1E-76E8-4F1A-AA6F-DB2C9D23A3A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93CD1E-76E8-4F1A-AA6F-DB2C9D23A3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93CD1E-76E8-4F1A-AA6F-DB2C9D23A3A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93CD1E-76E8-4F1A-AA6F-DB2C9D23A3AA}"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3CD1E-76E8-4F1A-AA6F-DB2C9D23A3AA}"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3CD1E-76E8-4F1A-AA6F-DB2C9D23A3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3CD1E-76E8-4F1A-AA6F-DB2C9D23A3A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85B3F-E008-4C6D-8D2C-F2C4987FDA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3CD1E-76E8-4F1A-AA6F-DB2C9D23A3AA}" type="datetimeFigureOut">
              <a:rPr lang="en-US" smtClean="0"/>
              <a:t>3/31/2020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85B3F-E008-4C6D-8D2C-F2C4987FDA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14400"/>
            <a:ext cx="8839200" cy="2819400"/>
          </a:xfrm>
        </p:spPr>
        <p:txBody>
          <a:bodyPr>
            <a:normAutofit/>
          </a:bodyPr>
          <a:lstStyle/>
          <a:p>
            <a:r>
              <a:rPr lang="en-US" b="1" dirty="0">
                <a:latin typeface="Times New Roman" panose="02020603050405020304" pitchFamily="18" charset="0"/>
                <a:cs typeface="Times New Roman" panose="02020603050405020304" pitchFamily="18" charset="0"/>
              </a:rPr>
              <a:t>BIOMETRIC  IDENTIFICATION USING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DENTAL  RADIOGRAPHS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4388F02-5622-4C7D-B28A-281DA5FB5551}"/>
              </a:ext>
            </a:extLst>
          </p:cNvPr>
          <p:cNvSpPr>
            <a:spLocks noGrp="1"/>
          </p:cNvSpPr>
          <p:nvPr>
            <p:ph type="subTitle" idx="1"/>
          </p:nvPr>
        </p:nvSpPr>
        <p:spPr>
          <a:xfrm>
            <a:off x="228600" y="3276600"/>
            <a:ext cx="8839200" cy="3048000"/>
          </a:xfrm>
          <a:noFill/>
        </p:spPr>
        <p:txBody>
          <a:bodyPr>
            <a:normAutofit fontScale="92500"/>
          </a:bodyPr>
          <a:lstStyle/>
          <a:p>
            <a:pPr algn="l"/>
            <a:r>
              <a:rPr lang="en-US" sz="2400" b="1" dirty="0">
                <a:solidFill>
                  <a:schemeClr val="tx1"/>
                </a:solidFill>
                <a:latin typeface="Times New Roman" panose="02020603050405020304" pitchFamily="18" charset="0"/>
                <a:cs typeface="Times New Roman" panose="02020603050405020304" pitchFamily="18" charset="0"/>
              </a:rPr>
              <a:t>Batch </a:t>
            </a:r>
            <a:r>
              <a:rPr lang="en-US" sz="2400" b="1" dirty="0" err="1">
                <a:solidFill>
                  <a:schemeClr val="tx1"/>
                </a:solidFill>
                <a:latin typeface="Times New Roman" panose="02020603050405020304" pitchFamily="18" charset="0"/>
                <a:cs typeface="Times New Roman" panose="02020603050405020304" pitchFamily="18" charset="0"/>
              </a:rPr>
              <a:t>Memebers</a:t>
            </a:r>
            <a:endParaRPr lang="en-US" sz="2400" b="1" dirty="0">
              <a:solidFill>
                <a:schemeClr val="tx1"/>
              </a:solidFill>
              <a:latin typeface="Times New Roman" panose="02020603050405020304" pitchFamily="18" charset="0"/>
              <a:cs typeface="Times New Roman" panose="02020603050405020304" pitchFamily="18" charset="0"/>
            </a:endParaRPr>
          </a:p>
          <a:p>
            <a:pPr algn="l"/>
            <a:r>
              <a:rPr lang="en-US" sz="2400" dirty="0">
                <a:solidFill>
                  <a:schemeClr val="tx1"/>
                </a:solidFill>
                <a:latin typeface="Times New Roman" panose="02020603050405020304" pitchFamily="18" charset="0"/>
                <a:cs typeface="Times New Roman" panose="02020603050405020304" pitchFamily="18" charset="0"/>
              </a:rPr>
              <a:t>1.Gowtham S </a:t>
            </a:r>
            <a:r>
              <a:rPr lang="en-US" sz="2400" dirty="0" err="1">
                <a:solidFill>
                  <a:schemeClr val="tx1"/>
                </a:solidFill>
                <a:latin typeface="Times New Roman" panose="02020603050405020304" pitchFamily="18" charset="0"/>
                <a:cs typeface="Times New Roman" panose="02020603050405020304" pitchFamily="18" charset="0"/>
              </a:rPr>
              <a:t>Kirthik</a:t>
            </a:r>
            <a:r>
              <a:rPr lang="en-US" sz="2400" dirty="0">
                <a:solidFill>
                  <a:schemeClr val="tx1"/>
                </a:solidFill>
                <a:latin typeface="Times New Roman" panose="02020603050405020304" pitchFamily="18" charset="0"/>
                <a:cs typeface="Times New Roman" panose="02020603050405020304" pitchFamily="18" charset="0"/>
              </a:rPr>
              <a:t>      712816104011</a:t>
            </a:r>
          </a:p>
          <a:p>
            <a:pPr algn="l"/>
            <a:r>
              <a:rPr lang="en-US" sz="2400" dirty="0">
                <a:solidFill>
                  <a:schemeClr val="tx1"/>
                </a:solidFill>
                <a:latin typeface="Times New Roman" panose="02020603050405020304" pitchFamily="18" charset="0"/>
                <a:cs typeface="Times New Roman" panose="02020603050405020304" pitchFamily="18" charset="0"/>
              </a:rPr>
              <a:t>2.S.Karthik                      712816104015</a:t>
            </a:r>
          </a:p>
          <a:p>
            <a:pPr algn="l"/>
            <a:r>
              <a:rPr lang="en-US" sz="2400" dirty="0">
                <a:solidFill>
                  <a:schemeClr val="tx1"/>
                </a:solidFill>
                <a:latin typeface="Times New Roman" panose="02020603050405020304" pitchFamily="18" charset="0"/>
                <a:cs typeface="Times New Roman" panose="02020603050405020304" pitchFamily="18" charset="0"/>
              </a:rPr>
              <a:t>3.Sneha S                         712816104036          </a:t>
            </a:r>
          </a:p>
          <a:p>
            <a:pPr algn="l"/>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Guided By,                       </a:t>
            </a:r>
          </a:p>
          <a:p>
            <a:pPr algn="l"/>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Prof.R.Thenmalar</a:t>
            </a:r>
            <a:r>
              <a:rPr lang="en-US" sz="2400" dirty="0">
                <a:solidFill>
                  <a:schemeClr val="tx1"/>
                </a:solidFill>
                <a:latin typeface="Times New Roman" panose="02020603050405020304" pitchFamily="18" charset="0"/>
                <a:cs typeface="Times New Roman" panose="02020603050405020304" pitchFamily="18" charset="0"/>
              </a:rPr>
              <a:t> M.E</a:t>
            </a:r>
          </a:p>
          <a:p>
            <a:pPr algn="l"/>
            <a:r>
              <a:rPr lang="en-US" sz="2400" dirty="0">
                <a:solidFill>
                  <a:schemeClr val="tx1"/>
                </a:solidFill>
                <a:latin typeface="Times New Roman" panose="02020603050405020304" pitchFamily="18" charset="0"/>
                <a:cs typeface="Times New Roman" panose="02020603050405020304" pitchFamily="18" charset="0"/>
              </a:rPr>
              <a:t>						    Department of CSE</a:t>
            </a:r>
          </a:p>
          <a:p>
            <a:pPr algn="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225F-9E0F-4BE8-BF38-C5A7323E4D5B}"/>
              </a:ext>
            </a:extLst>
          </p:cNvPr>
          <p:cNvSpPr>
            <a:spLocks noGrp="1"/>
          </p:cNvSpPr>
          <p:nvPr>
            <p:ph type="title"/>
          </p:nvPr>
        </p:nvSpPr>
        <p:spPr>
          <a:xfrm>
            <a:off x="450915" y="609600"/>
            <a:ext cx="8229600" cy="1143000"/>
          </a:xfrm>
        </p:spPr>
        <p:txBody>
          <a:bodyPr>
            <a:normAutofit fontScale="90000"/>
          </a:bodyPr>
          <a:lstStyle/>
          <a:p>
            <a:r>
              <a:rPr lang="en-US" sz="4900" b="1" dirty="0">
                <a:latin typeface="Times New Roman" panose="02020603050405020304" pitchFamily="18" charset="0"/>
                <a:cs typeface="Times New Roman" panose="02020603050405020304" pitchFamily="18" charset="0"/>
              </a:rPr>
              <a:t>1.Training part</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1381FB-CB98-409C-977D-6A97CB095464}"/>
              </a:ext>
            </a:extLst>
          </p:cNvPr>
          <p:cNvSpPr>
            <a:spLocks noGrp="1"/>
          </p:cNvSpPr>
          <p:nvPr>
            <p:ph idx="1"/>
          </p:nvPr>
        </p:nvSpPr>
        <p:spPr>
          <a:xfrm>
            <a:off x="457200" y="1524000"/>
            <a:ext cx="8229600" cy="4602163"/>
          </a:xfrm>
        </p:spPr>
        <p:txBody>
          <a:bodyPr/>
          <a:lstStyle/>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preprocessing of image aims at selectively removing the redundancy present in captured images without affecting the details that play a key role in the overall process. </a:t>
            </a:r>
          </a:p>
          <a:p>
            <a:r>
              <a:rPr lang="en-IN" dirty="0">
                <a:latin typeface="Times New Roman" panose="02020603050405020304" pitchFamily="18" charset="0"/>
                <a:cs typeface="Times New Roman" panose="02020603050405020304" pitchFamily="18" charset="0"/>
              </a:rPr>
              <a:t>It mainly deals with datasets and training those image for </a:t>
            </a:r>
            <a:r>
              <a:rPr lang="en-IN" dirty="0" err="1">
                <a:latin typeface="Times New Roman" panose="02020603050405020304" pitchFamily="18" charset="0"/>
                <a:cs typeface="Times New Roman" panose="02020603050405020304" pitchFamily="18" charset="0"/>
              </a:rPr>
              <a:t>furture</a:t>
            </a:r>
            <a:r>
              <a:rPr lang="en-IN" dirty="0">
                <a:latin typeface="Times New Roman" panose="02020603050405020304" pitchFamily="18" charset="0"/>
                <a:cs typeface="Times New Roman" panose="02020603050405020304" pitchFamily="18" charset="0"/>
              </a:rPr>
              <a:t> process.</a:t>
            </a:r>
          </a:p>
        </p:txBody>
      </p:sp>
    </p:spTree>
    <p:extLst>
      <p:ext uri="{BB962C8B-B14F-4D97-AF65-F5344CB8AC3E}">
        <p14:creationId xmlns:p14="http://schemas.microsoft.com/office/powerpoint/2010/main" val="163134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A7F9-C3A6-4021-853F-D11D2053D625}"/>
              </a:ext>
            </a:extLst>
          </p:cNvPr>
          <p:cNvSpPr>
            <a:spLocks noGrp="1"/>
          </p:cNvSpPr>
          <p:nvPr>
            <p:ph type="title"/>
          </p:nvPr>
        </p:nvSpPr>
        <p:spPr>
          <a:xfrm>
            <a:off x="457200" y="685800"/>
            <a:ext cx="8229600" cy="1143000"/>
          </a:xfrm>
        </p:spPr>
        <p:txBody>
          <a:bodyPr>
            <a:normAutofit fontScale="90000"/>
          </a:bodyPr>
          <a:lstStyle/>
          <a:p>
            <a:r>
              <a:rPr lang="en-US" sz="4900" b="1" dirty="0">
                <a:latin typeface="Times New Roman" panose="02020603050405020304" pitchFamily="18" charset="0"/>
                <a:cs typeface="Times New Roman" panose="02020603050405020304" pitchFamily="18" charset="0"/>
              </a:rPr>
              <a:t>2.Features matching and classification</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32CE2E3-E44D-4B33-AE7E-715555D190B7}"/>
              </a:ext>
            </a:extLst>
          </p:cNvPr>
          <p:cNvSpPr>
            <a:spLocks noGrp="1"/>
          </p:cNvSpPr>
          <p:nvPr>
            <p:ph idx="1"/>
          </p:nvPr>
        </p:nvSpPr>
        <p:spPr>
          <a:xfrm>
            <a:off x="457200" y="2209801"/>
            <a:ext cx="8077200" cy="3124200"/>
          </a:xfrm>
        </p:spPr>
        <p:txBody>
          <a:bodyPr/>
          <a:lstStyle/>
          <a:p>
            <a:r>
              <a:rPr lang="en-US" dirty="0">
                <a:latin typeface="Times New Roman" pitchFamily="18" charset="0"/>
                <a:cs typeface="Times New Roman" pitchFamily="18" charset="0"/>
              </a:rPr>
              <a:t>The input is converter for Gray scale images.</a:t>
            </a:r>
          </a:p>
          <a:p>
            <a:r>
              <a:rPr lang="en-US" dirty="0">
                <a:latin typeface="Times New Roman" pitchFamily="18" charset="0"/>
                <a:cs typeface="Times New Roman" pitchFamily="18" charset="0"/>
              </a:rPr>
              <a:t>DWT decomposes a sign into a set of sub-bands through consecutive excessive-bypass and coffee-pass filtering of the time domain.</a:t>
            </a:r>
          </a:p>
          <a:p>
            <a:endParaRPr lang="en-IN" dirty="0"/>
          </a:p>
        </p:txBody>
      </p:sp>
    </p:spTree>
    <p:extLst>
      <p:ext uri="{BB962C8B-B14F-4D97-AF65-F5344CB8AC3E}">
        <p14:creationId xmlns:p14="http://schemas.microsoft.com/office/powerpoint/2010/main" val="98314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3471-8D39-416F-A861-E62B73AB3CEE}"/>
              </a:ext>
            </a:extLst>
          </p:cNvPr>
          <p:cNvSpPr>
            <a:spLocks noGrp="1"/>
          </p:cNvSpPr>
          <p:nvPr>
            <p:ph type="title"/>
          </p:nvPr>
        </p:nvSpPr>
        <p:spPr>
          <a:xfrm>
            <a:off x="424992" y="457200"/>
            <a:ext cx="8229600" cy="1143000"/>
          </a:xfrm>
        </p:spPr>
        <p:txBody>
          <a:bodyPr>
            <a:normAutofit fontScale="90000"/>
          </a:bodyPr>
          <a:lstStyle/>
          <a:p>
            <a:r>
              <a:rPr lang="en-US" sz="4900" b="1" dirty="0">
                <a:latin typeface="Times New Roman" panose="02020603050405020304" pitchFamily="18" charset="0"/>
                <a:cs typeface="Times New Roman" panose="02020603050405020304" pitchFamily="18" charset="0"/>
              </a:rPr>
              <a:t>3.Testing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4F83147-355D-497D-AFDA-5236C2B8C011}"/>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In this phase image comparison will take place by using the GLCM(Grey-Level Co-Occurrence Matrix) and the prediction of the desired input image is done .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44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Application</a:t>
            </a:r>
            <a:br>
              <a:rPr lang="en-US" dirty="0"/>
            </a:br>
            <a:endParaRPr lang="en-US" dirty="0"/>
          </a:p>
        </p:txBody>
      </p:sp>
      <p:sp>
        <p:nvSpPr>
          <p:cNvPr id="3" name="Content Placeholder 2"/>
          <p:cNvSpPr>
            <a:spLocks noGrp="1"/>
          </p:cNvSpPr>
          <p:nvPr>
            <p:ph idx="1"/>
          </p:nvPr>
        </p:nvSpPr>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Medical Application</a:t>
            </a:r>
          </a:p>
          <a:p>
            <a:pPr marL="1828800" lvl="4" indent="0">
              <a:buNone/>
            </a:pPr>
            <a:r>
              <a:rPr lang="en-US" sz="2400" dirty="0">
                <a:latin typeface="Times New Roman" panose="02020603050405020304" pitchFamily="18" charset="0"/>
                <a:cs typeface="Times New Roman" panose="02020603050405020304" pitchFamily="18" charset="0"/>
              </a:rPr>
              <a:t>   Dental studies.</a:t>
            </a:r>
          </a:p>
          <a:p>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Forensic identification</a:t>
            </a:r>
          </a:p>
          <a:p>
            <a:pPr marL="0" indent="0">
              <a:buNone/>
            </a:pPr>
            <a:r>
              <a:rPr lang="en-US" sz="2400" dirty="0">
                <a:latin typeface="Times New Roman" panose="02020603050405020304" pitchFamily="18" charset="0"/>
                <a:cs typeface="Times New Roman" panose="02020603050405020304" pitchFamily="18" charset="0"/>
              </a:rPr>
              <a:t>                           Identify human in unpredictable deaths.</a:t>
            </a:r>
          </a:p>
          <a:p>
            <a:r>
              <a:rPr lang="en-US" sz="3600" dirty="0">
                <a:latin typeface="Times New Roman" panose="02020603050405020304" pitchFamily="18" charset="0"/>
                <a:cs typeface="Times New Roman" panose="02020603050405020304" pitchFamily="18" charset="0"/>
              </a:rPr>
              <a:t>    Biometrics Application</a:t>
            </a:r>
          </a:p>
          <a:p>
            <a:pPr marL="0" indent="0">
              <a:buNone/>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7"/>
            <a:ext cx="8229600" cy="1143000"/>
          </a:xfrm>
        </p:spPr>
        <p:txBody>
          <a:bodyPr>
            <a:normAutofit fontScale="90000"/>
          </a:bodyPr>
          <a:lstStyle/>
          <a:p>
            <a:r>
              <a:rPr lang="en-US" sz="4900" b="1" dirty="0">
                <a:latin typeface="Times New Roman" panose="02020603050405020304" pitchFamily="18" charset="0"/>
                <a:cs typeface="Times New Roman" panose="02020603050405020304" pitchFamily="18" charset="0"/>
              </a:rPr>
              <a:t>Software Requirement</a:t>
            </a:r>
            <a:br>
              <a:rPr lang="en-US" dirty="0"/>
            </a:br>
            <a:endParaRPr lang="en-US" dirty="0"/>
          </a:p>
        </p:txBody>
      </p:sp>
      <p:sp>
        <p:nvSpPr>
          <p:cNvPr id="3" name="Content Placeholder 2"/>
          <p:cNvSpPr>
            <a:spLocks noGrp="1"/>
          </p:cNvSpPr>
          <p:nvPr>
            <p:ph idx="1"/>
          </p:nvPr>
        </p:nvSpPr>
        <p:spPr>
          <a:xfrm>
            <a:off x="457200" y="1905000"/>
            <a:ext cx="8229600" cy="4525963"/>
          </a:xfrm>
        </p:spPr>
        <p:txBody>
          <a:bodyPr/>
          <a:lstStyle/>
          <a:p>
            <a:pPr lvl="0"/>
            <a:r>
              <a:rPr lang="en-US" sz="4400" dirty="0">
                <a:latin typeface="Times New Roman" panose="02020603050405020304" pitchFamily="18" charset="0"/>
                <a:cs typeface="Times New Roman" panose="02020603050405020304" pitchFamily="18" charset="0"/>
              </a:rPr>
              <a:t>Python 3.6.8 version</a:t>
            </a:r>
          </a:p>
          <a:p>
            <a:pPr lvl="0"/>
            <a:r>
              <a:rPr lang="en-US" sz="4400" dirty="0">
                <a:latin typeface="Times New Roman" panose="02020603050405020304" pitchFamily="18" charset="0"/>
                <a:cs typeface="Times New Roman" panose="02020603050405020304" pitchFamily="18" charset="0"/>
              </a:rPr>
              <a:t>OpenCV</a:t>
            </a:r>
          </a:p>
          <a:p>
            <a:pPr lvl="0"/>
            <a:r>
              <a:rPr lang="en-US" sz="4400" dirty="0" err="1">
                <a:latin typeface="Times New Roman" panose="02020603050405020304" pitchFamily="18" charset="0"/>
                <a:cs typeface="Times New Roman" panose="02020603050405020304" pitchFamily="18" charset="0"/>
              </a:rPr>
              <a:t>Tensorflow</a:t>
            </a:r>
            <a:r>
              <a:rPr lang="en-US" sz="4400" dirty="0">
                <a:latin typeface="Times New Roman" panose="02020603050405020304" pitchFamily="18" charset="0"/>
                <a:cs typeface="Times New Roman" panose="02020603050405020304" pitchFamily="18" charset="0"/>
              </a:rPr>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423421" y="1066800"/>
            <a:ext cx="8229600" cy="544036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In this paper used to improve detection precisions, we propose three post-processing techniques to supplement the baseline faster CNN according to certain prior domain knowledge. Filtering algorithm is constructed to delete overlapping boxes detected by faster CNN associated with the same tooth. In this paper already defined for labels in teeth </a:t>
            </a:r>
            <a:r>
              <a:rPr lang="en-US" dirty="0" err="1">
                <a:latin typeface="Times New Roman" panose="02020603050405020304" pitchFamily="18" charset="0"/>
                <a:cs typeface="Times New Roman" panose="02020603050405020304" pitchFamily="18" charset="0"/>
              </a:rPr>
              <a:t>imageIn</a:t>
            </a:r>
            <a:r>
              <a:rPr lang="en-US" dirty="0">
                <a:latin typeface="Times New Roman" panose="02020603050405020304" pitchFamily="18" charset="0"/>
                <a:cs typeface="Times New Roman" panose="02020603050405020304" pitchFamily="18" charset="0"/>
              </a:rPr>
              <a:t> this proposed system for Deep learning method in convolution Neural Network (CNN) the Tensor Flow tool package to detect and number teeth in dental periapical films.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A56C6C-68F2-4B5A-ADA2-8595FF9A6723}"/>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References</a:t>
            </a:r>
            <a:endParaRPr lang="en-IN" sz="4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FB30F58-B2C0-4E30-BF21-54B61336DC19}"/>
              </a:ext>
            </a:extLst>
          </p:cNvPr>
          <p:cNvSpPr>
            <a:spLocks noGrp="1"/>
          </p:cNvSpPr>
          <p:nvPr>
            <p:ph idx="1"/>
          </p:nvPr>
        </p:nvSpPr>
        <p:spPr>
          <a:xfrm>
            <a:off x="0" y="1600200"/>
            <a:ext cx="8839200" cy="5257800"/>
          </a:xfrm>
        </p:spPr>
        <p:txBody>
          <a:bodyPr>
            <a:normAutofit fontScale="40000" lnSpcReduction="20000"/>
          </a:bodyPr>
          <a:lstStyle/>
          <a:p>
            <a:pPr marL="914400" indent="-914400">
              <a:buFont typeface="+mj-lt"/>
              <a:buAutoNum type="arabicPeriod"/>
            </a:pPr>
            <a:r>
              <a:rPr lang="en-IN" sz="4500" dirty="0">
                <a:latin typeface="Times New Roman" panose="02020603050405020304" pitchFamily="18" charset="0"/>
                <a:cs typeface="Times New Roman" panose="02020603050405020304" pitchFamily="18" charset="0"/>
              </a:rPr>
              <a:t>Yu-</a:t>
            </a:r>
            <a:r>
              <a:rPr lang="en-IN" sz="4500" dirty="0" err="1">
                <a:latin typeface="Times New Roman" panose="02020603050405020304" pitchFamily="18" charset="0"/>
                <a:cs typeface="Times New Roman" panose="02020603050405020304" pitchFamily="18" charset="0"/>
              </a:rPr>
              <a:t>cheng</a:t>
            </a:r>
            <a:r>
              <a:rPr lang="en-IN" sz="4500" dirty="0">
                <a:latin typeface="Times New Roman" panose="02020603050405020304" pitchFamily="18" charset="0"/>
                <a:cs typeface="Times New Roman" panose="02020603050405020304" pitchFamily="18" charset="0"/>
              </a:rPr>
              <a:t> Chen, Derek </a:t>
            </a:r>
            <a:r>
              <a:rPr lang="en-IN" sz="4500" dirty="0" err="1">
                <a:latin typeface="Times New Roman" panose="02020603050405020304" pitchFamily="18" charset="0"/>
                <a:cs typeface="Times New Roman" panose="02020603050405020304" pitchFamily="18" charset="0"/>
              </a:rPr>
              <a:t>Jin</a:t>
            </a:r>
            <a:r>
              <a:rPr lang="en-IN" sz="4500" dirty="0">
                <a:latin typeface="Times New Roman" panose="02020603050405020304" pitchFamily="18" charset="0"/>
                <a:cs typeface="Times New Roman" panose="02020603050405020304" pitchFamily="18" charset="0"/>
              </a:rPr>
              <a:t>-Ki Hong, Chia-Wei Wu, </a:t>
            </a:r>
            <a:r>
              <a:rPr lang="en-IN" sz="4500" dirty="0" err="1">
                <a:latin typeface="Times New Roman" panose="02020603050405020304" pitchFamily="18" charset="0"/>
                <a:cs typeface="Times New Roman" panose="02020603050405020304" pitchFamily="18" charset="0"/>
              </a:rPr>
              <a:t>Muralidhar</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Mupparapu</a:t>
            </a:r>
            <a:r>
              <a:rPr lang="en-IN" sz="4500" dirty="0">
                <a:latin typeface="Times New Roman" panose="02020603050405020304" pitchFamily="18" charset="0"/>
                <a:cs typeface="Times New Roman" panose="02020603050405020304" pitchFamily="18" charset="0"/>
              </a:rPr>
              <a:t>. The Use of Deep Convolutional Neural Network in Biomedical Imaging. Journal of Orofacial Sciences.(2019) .</a:t>
            </a:r>
          </a:p>
          <a:p>
            <a:pPr marL="914400" indent="-914400">
              <a:buFont typeface="+mj-lt"/>
              <a:buAutoNum type="arabicPeriod"/>
            </a:pPr>
            <a:endParaRPr lang="en-IN" sz="45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en-IN" sz="4500" dirty="0">
                <a:latin typeface="Times New Roman" panose="02020603050405020304" pitchFamily="18" charset="0"/>
                <a:cs typeface="Times New Roman" panose="02020603050405020304" pitchFamily="18" charset="0"/>
              </a:rPr>
              <a:t>Georges </a:t>
            </a:r>
            <a:r>
              <a:rPr lang="en-IN" sz="4500" dirty="0" err="1">
                <a:latin typeface="Times New Roman" panose="02020603050405020304" pitchFamily="18" charset="0"/>
                <a:cs typeface="Times New Roman" panose="02020603050405020304" pitchFamily="18" charset="0"/>
              </a:rPr>
              <a:t>Dibeh</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Alaa</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Hilal</a:t>
            </a:r>
            <a:r>
              <a:rPr lang="en-IN" sz="4500" dirty="0">
                <a:latin typeface="Times New Roman" panose="02020603050405020304" pitchFamily="18" charset="0"/>
                <a:cs typeface="Times New Roman" panose="02020603050405020304" pitchFamily="18" charset="0"/>
              </a:rPr>
              <a:t>, Jamal </a:t>
            </a:r>
            <a:r>
              <a:rPr lang="en-IN" sz="4500" dirty="0" err="1">
                <a:latin typeface="Times New Roman" panose="02020603050405020304" pitchFamily="18" charset="0"/>
                <a:cs typeface="Times New Roman" panose="02020603050405020304" pitchFamily="18" charset="0"/>
              </a:rPr>
              <a:t>Charara</a:t>
            </a:r>
            <a:r>
              <a:rPr lang="en-IN" sz="4500" dirty="0">
                <a:latin typeface="Times New Roman" panose="02020603050405020304" pitchFamily="18" charset="0"/>
                <a:cs typeface="Times New Roman" panose="02020603050405020304" pitchFamily="18" charset="0"/>
              </a:rPr>
              <a:t>. A </a:t>
            </a:r>
            <a:r>
              <a:rPr lang="en-IN" sz="4500" dirty="0" err="1">
                <a:latin typeface="Times New Roman" panose="02020603050405020304" pitchFamily="18" charset="0"/>
                <a:cs typeface="Times New Roman" panose="02020603050405020304" pitchFamily="18" charset="0"/>
              </a:rPr>
              <a:t>Noval</a:t>
            </a:r>
            <a:r>
              <a:rPr lang="en-IN" sz="4500" dirty="0">
                <a:latin typeface="Times New Roman" panose="02020603050405020304" pitchFamily="18" charset="0"/>
                <a:cs typeface="Times New Roman" panose="02020603050405020304" pitchFamily="18" charset="0"/>
              </a:rPr>
              <a:t> Approach for Dental Panoramic Radiograph Segmentation. International Multidisciplinary Conference on Engineering Technology.(2018).</a:t>
            </a:r>
          </a:p>
          <a:p>
            <a:pPr marL="914400" indent="-914400">
              <a:buFont typeface="+mj-lt"/>
              <a:buAutoNum type="arabicPeriod"/>
            </a:pPr>
            <a:endParaRPr lang="en-IN" sz="45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en-IN" sz="4500" dirty="0" err="1">
                <a:latin typeface="Times New Roman" panose="02020603050405020304" pitchFamily="18" charset="0"/>
                <a:cs typeface="Times New Roman" panose="02020603050405020304" pitchFamily="18" charset="0"/>
              </a:rPr>
              <a:t>Karunya</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Askarunisa</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Athiraja</a:t>
            </a:r>
            <a:r>
              <a:rPr lang="en-IN" sz="4500" dirty="0">
                <a:latin typeface="Times New Roman" panose="02020603050405020304" pitchFamily="18" charset="0"/>
                <a:cs typeface="Times New Roman" panose="02020603050405020304" pitchFamily="18" charset="0"/>
              </a:rPr>
              <a:t>. Human Identification Using Dental </a:t>
            </a:r>
            <a:r>
              <a:rPr lang="en-IN" sz="4500" dirty="0" err="1">
                <a:latin typeface="Times New Roman" panose="02020603050405020304" pitchFamily="18" charset="0"/>
                <a:cs typeface="Times New Roman" panose="02020603050405020304" pitchFamily="18" charset="0"/>
              </a:rPr>
              <a:t>Biometrics.International</a:t>
            </a:r>
            <a:r>
              <a:rPr lang="en-IN" sz="4500" dirty="0">
                <a:latin typeface="Times New Roman" panose="02020603050405020304" pitchFamily="18" charset="0"/>
                <a:cs typeface="Times New Roman" panose="02020603050405020304" pitchFamily="18" charset="0"/>
              </a:rPr>
              <a:t> Journal of Applied Engineering Research.(2014). </a:t>
            </a:r>
          </a:p>
          <a:p>
            <a:pPr marL="914400" indent="-914400">
              <a:buFont typeface="+mj-lt"/>
              <a:buAutoNum type="arabicPeriod"/>
            </a:pPr>
            <a:endParaRPr lang="en-IN" sz="4500" dirty="0">
              <a:latin typeface="Times New Roman" panose="02020603050405020304" pitchFamily="18" charset="0"/>
              <a:cs typeface="Times New Roman" panose="02020603050405020304" pitchFamily="18" charset="0"/>
            </a:endParaRPr>
          </a:p>
          <a:p>
            <a:pPr marL="914400" indent="-914400">
              <a:buFont typeface="+mj-lt"/>
              <a:buAutoNum type="arabicPeriod"/>
            </a:pPr>
            <a:endParaRPr lang="en-IN" sz="45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en-IN" sz="4500" dirty="0" err="1">
                <a:latin typeface="Times New Roman" panose="02020603050405020304" pitchFamily="18" charset="0"/>
                <a:cs typeface="Times New Roman" panose="02020603050405020304" pitchFamily="18" charset="0"/>
              </a:rPr>
              <a:t>Nomir</a:t>
            </a:r>
            <a:r>
              <a:rPr lang="en-IN" sz="4500" dirty="0">
                <a:latin typeface="Times New Roman" panose="02020603050405020304" pitchFamily="18" charset="0"/>
                <a:cs typeface="Times New Roman" panose="02020603050405020304" pitchFamily="18" charset="0"/>
              </a:rPr>
              <a:t> O, Abdel-</a:t>
            </a:r>
            <a:r>
              <a:rPr lang="en-IN" sz="4500" dirty="0" err="1">
                <a:latin typeface="Times New Roman" panose="02020603050405020304" pitchFamily="18" charset="0"/>
                <a:cs typeface="Times New Roman" panose="02020603050405020304" pitchFamily="18" charset="0"/>
              </a:rPr>
              <a:t>Mottaleb</a:t>
            </a:r>
            <a:r>
              <a:rPr lang="en-IN" sz="4500" dirty="0">
                <a:latin typeface="Times New Roman" panose="02020603050405020304" pitchFamily="18" charset="0"/>
                <a:cs typeface="Times New Roman" panose="02020603050405020304" pitchFamily="18" charset="0"/>
              </a:rPr>
              <a:t> M. Human Identification From Dental X-Ray Images Based on the Shape and Appearance of the Teeth. IEEE Transactions on Information Forensics and Security. 2007;2:188– 197. </a:t>
            </a:r>
            <a:r>
              <a:rPr lang="en-IN" sz="4500" dirty="0" err="1">
                <a:latin typeface="Times New Roman" panose="02020603050405020304" pitchFamily="18" charset="0"/>
                <a:cs typeface="Times New Roman" panose="02020603050405020304" pitchFamily="18" charset="0"/>
              </a:rPr>
              <a:t>doi</a:t>
            </a:r>
            <a:r>
              <a:rPr lang="en-IN" sz="4500" dirty="0">
                <a:latin typeface="Times New Roman" panose="02020603050405020304" pitchFamily="18" charset="0"/>
                <a:cs typeface="Times New Roman" panose="02020603050405020304" pitchFamily="18" charset="0"/>
              </a:rPr>
              <a:t>: 10.1109/TIFS.2007.897245. [</a:t>
            </a:r>
            <a:r>
              <a:rPr lang="en-IN" sz="4500" dirty="0" err="1">
                <a:latin typeface="Times New Roman" panose="02020603050405020304" pitchFamily="18" charset="0"/>
                <a:cs typeface="Times New Roman" panose="02020603050405020304" pitchFamily="18" charset="0"/>
              </a:rPr>
              <a:t>CrossRef</a:t>
            </a:r>
            <a:r>
              <a:rPr lang="en-IN" sz="4500" dirty="0">
                <a:latin typeface="Times New Roman" panose="02020603050405020304" pitchFamily="18" charset="0"/>
                <a:cs typeface="Times New Roman" panose="02020603050405020304" pitchFamily="18" charset="0"/>
              </a:rPr>
              <a:t>] [Google Scholar]</a:t>
            </a:r>
          </a:p>
          <a:p>
            <a:pPr marL="914400" indent="-914400">
              <a:buFont typeface="+mj-lt"/>
              <a:buAutoNum type="arabicPeriod"/>
            </a:pPr>
            <a:endParaRPr lang="en-IN" sz="4500" dirty="0">
              <a:latin typeface="Times New Roman" panose="02020603050405020304" pitchFamily="18" charset="0"/>
              <a:cs typeface="Times New Roman" panose="02020603050405020304" pitchFamily="18" charset="0"/>
            </a:endParaRPr>
          </a:p>
          <a:p>
            <a:pPr marL="914400" indent="-914400">
              <a:buFont typeface="+mj-lt"/>
              <a:buAutoNum type="arabicPeriod"/>
            </a:pPr>
            <a:r>
              <a:rPr lang="en-IN" sz="4500" dirty="0">
                <a:latin typeface="Times New Roman" panose="02020603050405020304" pitchFamily="18" charset="0"/>
                <a:cs typeface="Times New Roman" panose="02020603050405020304" pitchFamily="18" charset="0"/>
              </a:rPr>
              <a:t>Zhou J, Abdel-</a:t>
            </a:r>
            <a:r>
              <a:rPr lang="en-IN" sz="4500" dirty="0" err="1">
                <a:latin typeface="Times New Roman" panose="02020603050405020304" pitchFamily="18" charset="0"/>
                <a:cs typeface="Times New Roman" panose="02020603050405020304" pitchFamily="18" charset="0"/>
              </a:rPr>
              <a:t>Mottaleb</a:t>
            </a:r>
            <a:r>
              <a:rPr lang="en-IN" sz="4500" dirty="0">
                <a:latin typeface="Times New Roman" panose="02020603050405020304" pitchFamily="18" charset="0"/>
                <a:cs typeface="Times New Roman" panose="02020603050405020304" pitchFamily="18" charset="0"/>
              </a:rPr>
              <a:t> M. A content-based system for human identification based on bitewing dental X-ray images. Pattern Recognition. 2005;38:2132–2142. </a:t>
            </a:r>
            <a:r>
              <a:rPr lang="en-IN" sz="4500" dirty="0" err="1">
                <a:latin typeface="Times New Roman" panose="02020603050405020304" pitchFamily="18" charset="0"/>
                <a:cs typeface="Times New Roman" panose="02020603050405020304" pitchFamily="18" charset="0"/>
              </a:rPr>
              <a:t>doi</a:t>
            </a:r>
            <a:r>
              <a:rPr lang="en-IN" sz="4500" dirty="0">
                <a:latin typeface="Times New Roman" panose="02020603050405020304" pitchFamily="18" charset="0"/>
                <a:cs typeface="Times New Roman" panose="02020603050405020304" pitchFamily="18" charset="0"/>
              </a:rPr>
              <a:t>: 10.1016/j.patcog.2005.01.011. [</a:t>
            </a:r>
            <a:r>
              <a:rPr lang="en-IN" sz="4500" dirty="0" err="1">
                <a:latin typeface="Times New Roman" panose="02020603050405020304" pitchFamily="18" charset="0"/>
                <a:cs typeface="Times New Roman" panose="02020603050405020304" pitchFamily="18" charset="0"/>
              </a:rPr>
              <a:t>CrossRef</a:t>
            </a:r>
            <a:r>
              <a:rPr lang="en-IN" sz="4500" dirty="0">
                <a:latin typeface="Times New Roman" panose="02020603050405020304" pitchFamily="18" charset="0"/>
                <a:cs typeface="Times New Roman" panose="02020603050405020304" pitchFamily="18" charset="0"/>
              </a:rPr>
              <a:t>] [Google Scholar]</a:t>
            </a:r>
          </a:p>
          <a:p>
            <a:endParaRPr lang="en-IN" dirty="0"/>
          </a:p>
        </p:txBody>
      </p:sp>
    </p:spTree>
    <p:extLst>
      <p:ext uri="{BB962C8B-B14F-4D97-AF65-F5344CB8AC3E}">
        <p14:creationId xmlns:p14="http://schemas.microsoft.com/office/powerpoint/2010/main" val="159214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3DE31-C259-4C61-ADF9-5A74BFCFA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87" y="381000"/>
            <a:ext cx="7959013" cy="6069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56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48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85800" y="1905000"/>
            <a:ext cx="8064631" cy="3505199"/>
          </a:xfrm>
        </p:spPr>
        <p:txBody>
          <a:bodyPr/>
          <a:lstStyle/>
          <a:p>
            <a:pPr>
              <a:buNone/>
            </a:pPr>
            <a:r>
              <a:rPr lang="en-US" sz="4000" dirty="0">
                <a:latin typeface="Times New Roman" panose="02020603050405020304" pitchFamily="18" charset="0"/>
                <a:cs typeface="Times New Roman" panose="02020603050405020304" pitchFamily="18" charset="0"/>
              </a:rPr>
              <a:t>The primary objective of the project is</a:t>
            </a:r>
          </a:p>
          <a:p>
            <a:pPr lvl="0"/>
            <a:r>
              <a:rPr lang="en-US" dirty="0">
                <a:latin typeface="Times New Roman" panose="02020603050405020304" pitchFamily="18" charset="0"/>
                <a:cs typeface="Times New Roman" panose="02020603050405020304" pitchFamily="18" charset="0"/>
              </a:rPr>
              <a:t>To predict teeth structure in Dental </a:t>
            </a:r>
            <a:r>
              <a:rPr lang="en-US" dirty="0" err="1">
                <a:latin typeface="Times New Roman" panose="02020603050405020304" pitchFamily="18" charset="0"/>
                <a:cs typeface="Times New Roman" panose="02020603050405020304" pitchFamily="18" charset="0"/>
              </a:rPr>
              <a:t>opg</a:t>
            </a:r>
            <a:r>
              <a:rPr lang="en-US" dirty="0">
                <a:latin typeface="Times New Roman" panose="02020603050405020304" pitchFamily="18" charset="0"/>
                <a:cs typeface="Times New Roman" panose="02020603050405020304" pitchFamily="18" charset="0"/>
              </a:rPr>
              <a:t> image.</a:t>
            </a:r>
          </a:p>
          <a:p>
            <a:pPr lvl="0"/>
            <a:r>
              <a:rPr lang="en-US" dirty="0">
                <a:latin typeface="Times New Roman" panose="02020603050405020304" pitchFamily="18" charset="0"/>
                <a:cs typeface="Times New Roman" panose="02020603050405020304" pitchFamily="18" charset="0"/>
              </a:rPr>
              <a:t>Here we applying Deep Learning and Image processing for classification of features and comparison of images.</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40C9-94E8-4E84-A917-77348817A8D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EF8B03-0303-4418-AE34-CF6C42B37272}"/>
              </a:ext>
            </a:extLst>
          </p:cNvPr>
          <p:cNvSpPr>
            <a:spLocks noGrp="1"/>
          </p:cNvSpPr>
          <p:nvPr>
            <p:ph idx="1"/>
          </p:nvPr>
        </p:nvSpPr>
        <p:spPr>
          <a:xfrm>
            <a:off x="457200" y="1600200"/>
            <a:ext cx="8229600" cy="4038600"/>
          </a:xfrm>
        </p:spPr>
        <p:txBody>
          <a:bodyPr>
            <a:normAutofit lnSpcReduction="10000"/>
          </a:bodyPr>
          <a:lstStyle/>
          <a:p>
            <a:pPr marL="0" indent="0">
              <a:buNone/>
            </a:pPr>
            <a:r>
              <a:rPr lang="en-US" sz="4000" dirty="0">
                <a:latin typeface="Times New Roman" panose="02020603050405020304" pitchFamily="18" charset="0"/>
                <a:cs typeface="Times New Roman" panose="02020603050405020304" pitchFamily="18" charset="0"/>
              </a:rPr>
              <a:t>	In this project ,a model of teeth structure recognition has been proposed to identify a person. The person’s teeth image has been matched against the database of teeth images. To identify persons while in </a:t>
            </a:r>
            <a:r>
              <a:rPr lang="en-US" sz="4000" dirty="0" err="1">
                <a:latin typeface="Times New Roman" panose="02020603050405020304" pitchFamily="18" charset="0"/>
                <a:cs typeface="Times New Roman" panose="02020603050405020304" pitchFamily="18" charset="0"/>
              </a:rPr>
              <a:t>unprectable</a:t>
            </a:r>
            <a:r>
              <a:rPr lang="en-US" sz="4000" dirty="0">
                <a:latin typeface="Times New Roman" panose="02020603050405020304" pitchFamily="18" charset="0"/>
                <a:cs typeface="Times New Roman" panose="02020603050405020304" pitchFamily="18" charset="0"/>
              </a:rPr>
              <a:t> deaths and situations.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1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system using </a:t>
            </a:r>
            <a:r>
              <a:rPr lang="en-US" dirty="0" err="1">
                <a:latin typeface="Times New Roman" panose="02020603050405020304" pitchFamily="18" charset="0"/>
                <a:cs typeface="Times New Roman" panose="02020603050405020304" pitchFamily="18" charset="0"/>
              </a:rPr>
              <a:t>matlab</a:t>
            </a:r>
            <a:r>
              <a:rPr lang="en-US" dirty="0">
                <a:latin typeface="Times New Roman" panose="02020603050405020304" pitchFamily="18" charset="0"/>
                <a:cs typeface="Times New Roman" panose="02020603050405020304" pitchFamily="18" charset="0"/>
              </a:rPr>
              <a:t>  for image processing through segmentation scheme’s</a:t>
            </a:r>
          </a:p>
          <a:p>
            <a:r>
              <a:rPr lang="en-US" dirty="0">
                <a:latin typeface="Times New Roman" panose="02020603050405020304" pitchFamily="18" charset="0"/>
                <a:cs typeface="Times New Roman" panose="02020603050405020304" pitchFamily="18" charset="0"/>
              </a:rPr>
              <a:t>It uses machine learning algorithms  such as </a:t>
            </a:r>
          </a:p>
          <a:p>
            <a:pPr marL="0" indent="0">
              <a:buNone/>
            </a:pPr>
            <a:r>
              <a:rPr lang="en-US" dirty="0">
                <a:latin typeface="Times New Roman" panose="02020603050405020304" pitchFamily="18" charset="0"/>
                <a:cs typeface="Times New Roman" panose="02020603050405020304" pitchFamily="18" charset="0"/>
              </a:rPr>
              <a:t>    Support Vector Machine ,Random forest and    </a:t>
            </a:r>
          </a:p>
          <a:p>
            <a:pPr marL="0" indent="0">
              <a:buNone/>
            </a:pPr>
            <a:r>
              <a:rPr lang="en-US" dirty="0">
                <a:latin typeface="Times New Roman" panose="02020603050405020304" pitchFamily="18" charset="0"/>
                <a:cs typeface="Times New Roman" panose="02020603050405020304" pitchFamily="18" charset="0"/>
              </a:rPr>
              <a:t>    Bayesian classification schemes etc.,   </a:t>
            </a:r>
            <a:r>
              <a:rPr lang="en-US" dirty="0"/>
              <a:t> </a:t>
            </a:r>
          </a:p>
          <a:p>
            <a:pPr marL="0" lvl="0" indent="0">
              <a:buNone/>
            </a:pPr>
            <a:r>
              <a:rPr lang="en-US" b="1" dirty="0">
                <a:latin typeface="Times New Roman" panose="02020603050405020304" pitchFamily="18" charset="0"/>
                <a:cs typeface="Times New Roman" panose="02020603050405020304" pitchFamily="18" charset="0"/>
              </a:rPr>
              <a:t>Drawback:</a:t>
            </a:r>
            <a:endParaRPr lang="en-US"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Difficult to get accurate results.</a:t>
            </a:r>
          </a:p>
          <a:p>
            <a:pPr lvl="0"/>
            <a:r>
              <a:rPr lang="en-IN" sz="2600" dirty="0">
                <a:latin typeface="Times New Roman" panose="02020603050405020304" pitchFamily="18" charset="0"/>
                <a:cs typeface="Times New Roman" panose="02020603050405020304" pitchFamily="18" charset="0"/>
              </a:rPr>
              <a:t>Not applicable for multiple images for lesion segmented(abnormal marks) in a short time. </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It requires more time.</a:t>
            </a:r>
            <a:endParaRPr lang="en-US" sz="2600" dirty="0">
              <a:latin typeface="Times New Roman" panose="02020603050405020304" pitchFamily="18" charset="0"/>
              <a:cs typeface="Times New Roman" panose="02020603050405020304" pitchFamily="18" charset="0"/>
            </a:endParaRPr>
          </a:p>
          <a:p>
            <a:pPr lvl="0"/>
            <a:r>
              <a:rPr lang="en-IN" sz="2600" dirty="0">
                <a:latin typeface="Times New Roman" panose="02020603050405020304" pitchFamily="18" charset="0"/>
                <a:cs typeface="Times New Roman" panose="02020603050405020304" pitchFamily="18" charset="0"/>
              </a:rPr>
              <a:t>less classification  accuracy. </a:t>
            </a:r>
            <a:endParaRPr lang="en-US" sz="26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4853B-4565-442F-98AE-A93FEF8177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 Architecture</a:t>
            </a:r>
            <a:endParaRPr lang="en-IN" dirty="0"/>
          </a:p>
        </p:txBody>
      </p:sp>
      <p:pic>
        <p:nvPicPr>
          <p:cNvPr id="5" name="Picture 4">
            <a:extLst>
              <a:ext uri="{FF2B5EF4-FFF2-40B4-BE49-F238E27FC236}">
                <a16:creationId xmlns:a16="http://schemas.microsoft.com/office/drawing/2014/main" id="{B4B81523-33A7-41FD-BAA9-3AD129017A9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077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610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A02B-DF05-48B6-9555-4133DB9F5B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C8D413-103E-4ABF-9E86-CC548C61284A}"/>
              </a:ext>
            </a:extLst>
          </p:cNvPr>
          <p:cNvSpPr>
            <a:spLocks noGrp="1"/>
          </p:cNvSpPr>
          <p:nvPr>
            <p:ph idx="1"/>
          </p:nvPr>
        </p:nvSpPr>
        <p:spPr>
          <a:xfrm>
            <a:off x="462699" y="1600200"/>
            <a:ext cx="8229600" cy="452596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system using OpenCV  for image acquisition.</a:t>
            </a:r>
          </a:p>
          <a:p>
            <a:r>
              <a:rPr lang="en-US" dirty="0">
                <a:latin typeface="Times New Roman" panose="02020603050405020304" pitchFamily="18" charset="0"/>
                <a:cs typeface="Times New Roman" panose="02020603050405020304" pitchFamily="18" charset="0"/>
              </a:rPr>
              <a:t>It uses Deep learning methods  such as </a:t>
            </a:r>
          </a:p>
          <a:p>
            <a:pPr marL="0" indent="0">
              <a:buNone/>
            </a:pPr>
            <a:r>
              <a:rPr lang="en-US" dirty="0">
                <a:latin typeface="Times New Roman" panose="02020603050405020304" pitchFamily="18" charset="0"/>
                <a:cs typeface="Times New Roman" panose="02020603050405020304" pitchFamily="18" charset="0"/>
              </a:rPr>
              <a:t>   Convolution Neural Network for features     </a:t>
            </a:r>
          </a:p>
          <a:p>
            <a:pPr marL="0" indent="0">
              <a:buNone/>
            </a:pPr>
            <a:r>
              <a:rPr lang="en-US" dirty="0">
                <a:latin typeface="Times New Roman" panose="02020603050405020304" pitchFamily="18" charset="0"/>
                <a:cs typeface="Times New Roman" panose="02020603050405020304" pitchFamily="18" charset="0"/>
              </a:rPr>
              <a:t>   extraction and comparison.</a:t>
            </a:r>
          </a:p>
          <a:p>
            <a:pPr marL="0" indent="0">
              <a:buNone/>
            </a:pPr>
            <a:r>
              <a:rPr lang="en-US" b="1" dirty="0">
                <a:latin typeface="Times New Roman" panose="02020603050405020304" pitchFamily="18" charset="0"/>
                <a:cs typeface="Times New Roman" panose="02020603050405020304" pitchFamily="18" charset="0"/>
              </a:rPr>
              <a:t>Merits:</a:t>
            </a:r>
          </a:p>
          <a:p>
            <a:r>
              <a:rPr lang="en-US" dirty="0">
                <a:latin typeface="Times New Roman" panose="02020603050405020304" pitchFamily="18" charset="0"/>
                <a:cs typeface="Times New Roman" panose="02020603050405020304" pitchFamily="18" charset="0"/>
              </a:rPr>
              <a:t>It achieve high-accuracy classification. </a:t>
            </a:r>
          </a:p>
          <a:p>
            <a:r>
              <a:rPr lang="en-IN" dirty="0">
                <a:latin typeface="Times New Roman" panose="02020603050405020304" pitchFamily="18" charset="0"/>
                <a:cs typeface="Times New Roman" panose="02020603050405020304" pitchFamily="18" charset="0"/>
              </a:rPr>
              <a:t>It also uses Max pooling technique for high accuracy.</a:t>
            </a:r>
          </a:p>
          <a:p>
            <a:r>
              <a:rPr lang="en-IN" dirty="0">
                <a:latin typeface="Times New Roman" panose="02020603050405020304" pitchFamily="18" charset="0"/>
                <a:cs typeface="Times New Roman" panose="02020603050405020304" pitchFamily="18" charset="0"/>
              </a:rPr>
              <a:t>Less time consuming.</a:t>
            </a:r>
          </a:p>
        </p:txBody>
      </p:sp>
      <p:sp>
        <p:nvSpPr>
          <p:cNvPr id="4" name="Rectangle 3">
            <a:extLst>
              <a:ext uri="{FF2B5EF4-FFF2-40B4-BE49-F238E27FC236}">
                <a16:creationId xmlns:a16="http://schemas.microsoft.com/office/drawing/2014/main" id="{2F33AC81-FDFE-460A-A1C5-9443857921FF}"/>
              </a:ext>
            </a:extLst>
          </p:cNvPr>
          <p:cNvSpPr/>
          <p:nvPr/>
        </p:nvSpPr>
        <p:spPr>
          <a:xfrm>
            <a:off x="2286000" y="2690336"/>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334303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0838"/>
            <a:ext cx="8229600" cy="944562"/>
          </a:xfrm>
        </p:spPr>
        <p:txBody>
          <a:bodyPr>
            <a:normAutofit/>
          </a:bodyPr>
          <a:lstStyle/>
          <a:p>
            <a:r>
              <a:rPr lang="en-US" b="1" dirty="0">
                <a:latin typeface="Times New Roman" pitchFamily="18" charset="0"/>
                <a:cs typeface="Times New Roman" pitchFamily="18" charset="0"/>
              </a:rPr>
              <a:t>Block Diagram</a:t>
            </a:r>
          </a:p>
        </p:txBody>
      </p:sp>
      <p:sp>
        <p:nvSpPr>
          <p:cNvPr id="4" name="Rectangle 3"/>
          <p:cNvSpPr/>
          <p:nvPr/>
        </p:nvSpPr>
        <p:spPr>
          <a:xfrm>
            <a:off x="381000" y="2362200"/>
            <a:ext cx="11430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Database</a:t>
            </a:r>
          </a:p>
          <a:p>
            <a:pPr algn="ctr"/>
            <a:r>
              <a:rPr lang="en-US" sz="1600" dirty="0">
                <a:solidFill>
                  <a:schemeClr val="tx1"/>
                </a:solidFill>
                <a:latin typeface="Times New Roman" pitchFamily="18" charset="0"/>
                <a:cs typeface="Times New Roman" pitchFamily="18" charset="0"/>
              </a:rPr>
              <a:t>Images</a:t>
            </a:r>
          </a:p>
        </p:txBody>
      </p:sp>
      <p:sp>
        <p:nvSpPr>
          <p:cNvPr id="7" name="Rectangle 6"/>
          <p:cNvSpPr/>
          <p:nvPr/>
        </p:nvSpPr>
        <p:spPr>
          <a:xfrm>
            <a:off x="2057400" y="2362200"/>
            <a:ext cx="12192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 processing</a:t>
            </a:r>
          </a:p>
        </p:txBody>
      </p:sp>
      <p:sp>
        <p:nvSpPr>
          <p:cNvPr id="8" name="Rectangle 7"/>
          <p:cNvSpPr/>
          <p:nvPr/>
        </p:nvSpPr>
        <p:spPr>
          <a:xfrm>
            <a:off x="3733800" y="23622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 Selection</a:t>
            </a:r>
          </a:p>
          <a:p>
            <a:pPr algn="ctr"/>
            <a:endParaRPr lang="en-US" sz="1600" dirty="0">
              <a:solidFill>
                <a:schemeClr val="tx1"/>
              </a:solidFill>
              <a:latin typeface="Times New Roman" pitchFamily="18" charset="0"/>
              <a:cs typeface="Times New Roman" pitchFamily="18" charset="0"/>
            </a:endParaRPr>
          </a:p>
        </p:txBody>
      </p:sp>
      <p:sp>
        <p:nvSpPr>
          <p:cNvPr id="9" name="Rectangle 8"/>
          <p:cNvSpPr/>
          <p:nvPr/>
        </p:nvSpPr>
        <p:spPr>
          <a:xfrm>
            <a:off x="5486400" y="23622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 Extraction</a:t>
            </a:r>
          </a:p>
          <a:p>
            <a:pPr algn="ctr"/>
            <a:endParaRPr lang="en-US" sz="1600" dirty="0">
              <a:solidFill>
                <a:schemeClr val="tx1"/>
              </a:solidFill>
              <a:latin typeface="Times New Roman" pitchFamily="18" charset="0"/>
              <a:cs typeface="Times New Roman" pitchFamily="18" charset="0"/>
            </a:endParaRPr>
          </a:p>
        </p:txBody>
      </p:sp>
      <p:sp>
        <p:nvSpPr>
          <p:cNvPr id="11" name="Rectangle 10"/>
          <p:cNvSpPr/>
          <p:nvPr/>
        </p:nvSpPr>
        <p:spPr>
          <a:xfrm>
            <a:off x="3048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fontAlgn="base">
              <a:spcBef>
                <a:spcPct val="0"/>
              </a:spcBef>
              <a:spcAft>
                <a:spcPts val="1000"/>
              </a:spcAft>
            </a:pPr>
            <a:r>
              <a:rPr lang="en-US" sz="1600" dirty="0">
                <a:solidFill>
                  <a:schemeClr val="tx1"/>
                </a:solidFill>
                <a:latin typeface="Times New Roman" pitchFamily="18" charset="0"/>
                <a:cs typeface="Times New Roman" pitchFamily="18" charset="0"/>
              </a:rPr>
              <a:t>Dental</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Radiographs</a:t>
            </a:r>
          </a:p>
        </p:txBody>
      </p:sp>
      <p:sp>
        <p:nvSpPr>
          <p:cNvPr id="12" name="Rectangle 11"/>
          <p:cNvSpPr/>
          <p:nvPr/>
        </p:nvSpPr>
        <p:spPr>
          <a:xfrm>
            <a:off x="20574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 processing</a:t>
            </a:r>
          </a:p>
        </p:txBody>
      </p:sp>
      <p:sp>
        <p:nvSpPr>
          <p:cNvPr id="13" name="Rectangle 12"/>
          <p:cNvSpPr/>
          <p:nvPr/>
        </p:nvSpPr>
        <p:spPr>
          <a:xfrm>
            <a:off x="3810000" y="3962400"/>
            <a:ext cx="12192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a:t>
            </a:r>
          </a:p>
          <a:p>
            <a:pPr algn="ctr"/>
            <a:r>
              <a:rPr lang="en-US" sz="1600" dirty="0">
                <a:solidFill>
                  <a:schemeClr val="tx1"/>
                </a:solidFill>
                <a:latin typeface="Times New Roman" pitchFamily="18" charset="0"/>
                <a:cs typeface="Times New Roman" pitchFamily="18" charset="0"/>
              </a:rPr>
              <a:t>Selection</a:t>
            </a:r>
          </a:p>
          <a:p>
            <a:pPr algn="ctr"/>
            <a:r>
              <a:rPr lang="en-US" sz="1600" dirty="0">
                <a:solidFill>
                  <a:schemeClr val="tx1"/>
                </a:solidFill>
                <a:latin typeface="Times New Roman" pitchFamily="18" charset="0"/>
                <a:cs typeface="Times New Roman" pitchFamily="18" charset="0"/>
              </a:rPr>
              <a:t>(DWT)</a:t>
            </a:r>
          </a:p>
        </p:txBody>
      </p:sp>
      <p:sp>
        <p:nvSpPr>
          <p:cNvPr id="14" name="Rectangle 13"/>
          <p:cNvSpPr/>
          <p:nvPr/>
        </p:nvSpPr>
        <p:spPr>
          <a:xfrm>
            <a:off x="5486400" y="3962400"/>
            <a:ext cx="1295400" cy="838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Feature</a:t>
            </a:r>
          </a:p>
          <a:p>
            <a:pPr algn="ctr"/>
            <a:r>
              <a:rPr lang="en-US" sz="1600" dirty="0">
                <a:solidFill>
                  <a:schemeClr val="tx1"/>
                </a:solidFill>
                <a:latin typeface="Times New Roman" pitchFamily="18" charset="0"/>
                <a:cs typeface="Times New Roman" pitchFamily="18" charset="0"/>
              </a:rPr>
              <a:t>Extraction</a:t>
            </a:r>
          </a:p>
          <a:p>
            <a:pPr algn="ctr"/>
            <a:r>
              <a:rPr lang="en-US" sz="1600" dirty="0">
                <a:solidFill>
                  <a:schemeClr val="tx1"/>
                </a:solidFill>
                <a:latin typeface="Times New Roman" pitchFamily="18" charset="0"/>
                <a:cs typeface="Times New Roman" pitchFamily="18" charset="0"/>
              </a:rPr>
              <a:t>(GLCM)</a:t>
            </a:r>
          </a:p>
        </p:txBody>
      </p:sp>
      <p:sp>
        <p:nvSpPr>
          <p:cNvPr id="15" name="Rectangle 14"/>
          <p:cNvSpPr/>
          <p:nvPr/>
        </p:nvSpPr>
        <p:spPr>
          <a:xfrm>
            <a:off x="7239000" y="3352800"/>
            <a:ext cx="1524000" cy="6858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CNN</a:t>
            </a:r>
          </a:p>
          <a:p>
            <a:pPr algn="ctr"/>
            <a:r>
              <a:rPr lang="en-US" dirty="0">
                <a:solidFill>
                  <a:schemeClr val="tx1"/>
                </a:solidFill>
                <a:latin typeface="Times New Roman" pitchFamily="18" charset="0"/>
                <a:cs typeface="Times New Roman" pitchFamily="18" charset="0"/>
              </a:rPr>
              <a:t>Classifier</a:t>
            </a:r>
          </a:p>
          <a:p>
            <a:pPr algn="ctr"/>
            <a:endParaRPr lang="en-US" dirty="0">
              <a:solidFill>
                <a:schemeClr val="tx1"/>
              </a:solidFill>
              <a:latin typeface="Times New Roman" pitchFamily="18" charset="0"/>
              <a:cs typeface="Times New Roman" pitchFamily="18" charset="0"/>
            </a:endParaRPr>
          </a:p>
        </p:txBody>
      </p:sp>
      <p:sp>
        <p:nvSpPr>
          <p:cNvPr id="17" name="Rectangle 16"/>
          <p:cNvSpPr/>
          <p:nvPr/>
        </p:nvSpPr>
        <p:spPr>
          <a:xfrm>
            <a:off x="7696200" y="4953000"/>
            <a:ext cx="1219200" cy="762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dirty="0">
                <a:solidFill>
                  <a:schemeClr val="tx1"/>
                </a:solidFill>
                <a:latin typeface="Times New Roman" pitchFamily="18" charset="0"/>
                <a:cs typeface="Arial" pitchFamily="34" charset="0"/>
              </a:rPr>
              <a:t>Prediction</a:t>
            </a:r>
            <a:endParaRPr kumimoji="0" lang="en-US" sz="1600" b="0" i="0" u="none" strike="noStrike" cap="none" normalizeH="0" baseline="0" dirty="0">
              <a:ln>
                <a:noFill/>
              </a:ln>
              <a:solidFill>
                <a:schemeClr val="tx1"/>
              </a:solidFill>
              <a:effectLst/>
              <a:latin typeface="Times New Roman" pitchFamily="18" charset="0"/>
              <a:cs typeface="Arial" pitchFamily="34" charset="0"/>
            </a:endParaRPr>
          </a:p>
        </p:txBody>
      </p:sp>
      <p:cxnSp>
        <p:nvCxnSpPr>
          <p:cNvPr id="19" name="Straight Arrow Connector 18"/>
          <p:cNvCxnSpPr>
            <a:stCxn id="4" idx="3"/>
            <a:endCxn id="7" idx="1"/>
          </p:cNvCxnSpPr>
          <p:nvPr/>
        </p:nvCxnSpPr>
        <p:spPr>
          <a:xfrm>
            <a:off x="1524000" y="27813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8" idx="1"/>
          </p:cNvCxnSpPr>
          <p:nvPr/>
        </p:nvCxnSpPr>
        <p:spPr>
          <a:xfrm>
            <a:off x="3276600" y="27432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8" idx="3"/>
            <a:endCxn id="9" idx="1"/>
          </p:cNvCxnSpPr>
          <p:nvPr/>
        </p:nvCxnSpPr>
        <p:spPr>
          <a:xfrm>
            <a:off x="5029200" y="27813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2" idx="1"/>
          </p:cNvCxnSpPr>
          <p:nvPr/>
        </p:nvCxnSpPr>
        <p:spPr>
          <a:xfrm flipV="1">
            <a:off x="1600200" y="43815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flipV="1">
            <a:off x="3352800" y="4419600"/>
            <a:ext cx="457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029200" y="43434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6781800" y="2819400"/>
            <a:ext cx="914400" cy="1588"/>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a:off x="7429500" y="30861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6781800" y="4419600"/>
            <a:ext cx="914400" cy="158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rot="5400000" flipH="1" flipV="1">
            <a:off x="7506494" y="4228306"/>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rot="5400000">
            <a:off x="7849394" y="4342606"/>
            <a:ext cx="608806" cy="794"/>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rot="5400000">
            <a:off x="8001794" y="4799806"/>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FC94-D20B-435B-AC2E-34534D3BE55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Convolutional Neural Networks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61271A1-B9D3-4396-8B18-DB1237B34E82}"/>
              </a:ext>
            </a:extLst>
          </p:cNvPr>
          <p:cNvPicPr>
            <a:picLocks noGrp="1" noChangeAspect="1"/>
          </p:cNvPicPr>
          <p:nvPr>
            <p:ph idx="1"/>
          </p:nvPr>
        </p:nvPicPr>
        <p:blipFill>
          <a:blip r:embed="rId2"/>
          <a:stretch>
            <a:fillRect/>
          </a:stretch>
        </p:blipFill>
        <p:spPr>
          <a:xfrm>
            <a:off x="914400" y="1600200"/>
            <a:ext cx="7391399" cy="4724400"/>
          </a:xfrm>
          <a:prstGeom prst="rect">
            <a:avLst/>
          </a:prstGeom>
        </p:spPr>
      </p:pic>
    </p:spTree>
    <p:extLst>
      <p:ext uri="{BB962C8B-B14F-4D97-AF65-F5344CB8AC3E}">
        <p14:creationId xmlns:p14="http://schemas.microsoft.com/office/powerpoint/2010/main" val="322874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8C1-8FB1-4FCB-821F-1A38C1F60BA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a:t>
            </a:r>
            <a:endParaRPr lang="en-IN" b="1" dirty="0"/>
          </a:p>
        </p:txBody>
      </p:sp>
      <p:sp>
        <p:nvSpPr>
          <p:cNvPr id="3" name="Content Placeholder 2">
            <a:extLst>
              <a:ext uri="{FF2B5EF4-FFF2-40B4-BE49-F238E27FC236}">
                <a16:creationId xmlns:a16="http://schemas.microsoft.com/office/drawing/2014/main" id="{FCB46D0C-A929-45F5-AFC8-DF9512D7A892}"/>
              </a:ext>
            </a:extLst>
          </p:cNvPr>
          <p:cNvSpPr>
            <a:spLocks noGrp="1"/>
          </p:cNvSpPr>
          <p:nvPr>
            <p:ph idx="1"/>
          </p:nvPr>
        </p:nvSpPr>
        <p:spPr>
          <a:xfrm>
            <a:off x="533400" y="1752600"/>
            <a:ext cx="8229600" cy="4525963"/>
          </a:xfrm>
        </p:spPr>
        <p:txBody>
          <a:bodyPr/>
          <a:lstStyle/>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Training part</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Features matching and classification</a:t>
            </a:r>
          </a:p>
          <a:p>
            <a:pPr marL="742950" indent="-742950">
              <a:buFont typeface="+mj-lt"/>
              <a:buAutoNum type="arabicPeriod"/>
            </a:pPr>
            <a:r>
              <a:rPr lang="en-US" sz="4000" dirty="0">
                <a:latin typeface="Times New Roman" panose="02020603050405020304" pitchFamily="18" charset="0"/>
                <a:cs typeface="Times New Roman" panose="02020603050405020304" pitchFamily="18" charset="0"/>
              </a:rPr>
              <a:t>Testing</a:t>
            </a:r>
            <a:endParaRPr lang="en-IN" sz="4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64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577</Words>
  <Application>Microsoft Office PowerPoint</Application>
  <PresentationFormat>On-screen Show (4:3)</PresentationFormat>
  <Paragraphs>93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BIOMETRIC  IDENTIFICATION USING   DENTAL  RADIOGRAPHS </vt:lpstr>
      <vt:lpstr>Objective</vt:lpstr>
      <vt:lpstr>Problem Definition</vt:lpstr>
      <vt:lpstr>Existing System </vt:lpstr>
      <vt:lpstr>Existing System Architecture</vt:lpstr>
      <vt:lpstr>Proposed System</vt:lpstr>
      <vt:lpstr>Block Diagram</vt:lpstr>
      <vt:lpstr>Convolutional Neural Networks</vt:lpstr>
      <vt:lpstr>Modules</vt:lpstr>
      <vt:lpstr>1.Training part </vt:lpstr>
      <vt:lpstr>2.Features matching and classification </vt:lpstr>
      <vt:lpstr>3.Testing </vt:lpstr>
      <vt:lpstr>Application </vt:lpstr>
      <vt:lpstr>Software Requirement </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automatic teeth detection and numbering based on object detection in dental periapical films </dc:title>
  <dc:creator>sivagami</dc:creator>
  <cp:lastModifiedBy>karthik s</cp:lastModifiedBy>
  <cp:revision>29</cp:revision>
  <dcterms:created xsi:type="dcterms:W3CDTF">2019-12-29T18:11:10Z</dcterms:created>
  <dcterms:modified xsi:type="dcterms:W3CDTF">2020-03-30T20:43:03Z</dcterms:modified>
</cp:coreProperties>
</file>