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7" r:id="rId4"/>
    <p:sldId id="260" r:id="rId5"/>
    <p:sldId id="259" r:id="rId6"/>
    <p:sldId id="268" r:id="rId7"/>
    <p:sldId id="266" r:id="rId8"/>
    <p:sldId id="274" r:id="rId9"/>
    <p:sldId id="273" r:id="rId10"/>
    <p:sldId id="271" r:id="rId11"/>
    <p:sldId id="272" r:id="rId12"/>
    <p:sldId id="262" r:id="rId13"/>
    <p:sldId id="264" r:id="rId14"/>
    <p:sldId id="269"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93CD1E-76E8-4F1A-AA6F-DB2C9D23A3AA}" type="datetimeFigureOut">
              <a:rPr lang="en-US" smtClean="0"/>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85B3F-E008-4C6D-8D2C-F2C4987FDAB4}" type="slidenum">
              <a:rPr lang="en-US" smtClean="0"/>
              <a:t>‹#›</a:t>
            </a:fld>
            <a:endParaRPr lang="en-US"/>
          </a:p>
        </p:txBody>
      </p:sp>
    </p:spTree>
    <p:extLst>
      <p:ext uri="{BB962C8B-B14F-4D97-AF65-F5344CB8AC3E}">
        <p14:creationId xmlns:p14="http://schemas.microsoft.com/office/powerpoint/2010/main" val="3922594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93CD1E-76E8-4F1A-AA6F-DB2C9D23A3AA}" type="datetimeFigureOut">
              <a:rPr lang="en-US" smtClean="0"/>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85B3F-E008-4C6D-8D2C-F2C4987FDAB4}" type="slidenum">
              <a:rPr lang="en-US" smtClean="0"/>
              <a:t>‹#›</a:t>
            </a:fld>
            <a:endParaRPr lang="en-US"/>
          </a:p>
        </p:txBody>
      </p:sp>
    </p:spTree>
    <p:extLst>
      <p:ext uri="{BB962C8B-B14F-4D97-AF65-F5344CB8AC3E}">
        <p14:creationId xmlns:p14="http://schemas.microsoft.com/office/powerpoint/2010/main" val="2318190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93CD1E-76E8-4F1A-AA6F-DB2C9D23A3AA}" type="datetimeFigureOut">
              <a:rPr lang="en-US" smtClean="0"/>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85B3F-E008-4C6D-8D2C-F2C4987FDAB4}"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29115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93CD1E-76E8-4F1A-AA6F-DB2C9D23A3AA}" type="datetimeFigureOut">
              <a:rPr lang="en-US" smtClean="0"/>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85B3F-E008-4C6D-8D2C-F2C4987FDAB4}" type="slidenum">
              <a:rPr lang="en-US" smtClean="0"/>
              <a:t>‹#›</a:t>
            </a:fld>
            <a:endParaRPr lang="en-US"/>
          </a:p>
        </p:txBody>
      </p:sp>
    </p:spTree>
    <p:extLst>
      <p:ext uri="{BB962C8B-B14F-4D97-AF65-F5344CB8AC3E}">
        <p14:creationId xmlns:p14="http://schemas.microsoft.com/office/powerpoint/2010/main" val="2008468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93CD1E-76E8-4F1A-AA6F-DB2C9D23A3AA}" type="datetimeFigureOut">
              <a:rPr lang="en-US" smtClean="0"/>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85B3F-E008-4C6D-8D2C-F2C4987FDAB4}"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53026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93CD1E-76E8-4F1A-AA6F-DB2C9D23A3AA}" type="datetimeFigureOut">
              <a:rPr lang="en-US" smtClean="0"/>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85B3F-E008-4C6D-8D2C-F2C4987FDAB4}" type="slidenum">
              <a:rPr lang="en-US" smtClean="0"/>
              <a:t>‹#›</a:t>
            </a:fld>
            <a:endParaRPr lang="en-US"/>
          </a:p>
        </p:txBody>
      </p:sp>
    </p:spTree>
    <p:extLst>
      <p:ext uri="{BB962C8B-B14F-4D97-AF65-F5344CB8AC3E}">
        <p14:creationId xmlns:p14="http://schemas.microsoft.com/office/powerpoint/2010/main" val="1151400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93CD1E-76E8-4F1A-AA6F-DB2C9D23A3AA}" type="datetimeFigureOut">
              <a:rPr lang="en-US" smtClean="0"/>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85B3F-E008-4C6D-8D2C-F2C4987FDAB4}" type="slidenum">
              <a:rPr lang="en-US" smtClean="0"/>
              <a:t>‹#›</a:t>
            </a:fld>
            <a:endParaRPr lang="en-US"/>
          </a:p>
        </p:txBody>
      </p:sp>
    </p:spTree>
    <p:extLst>
      <p:ext uri="{BB962C8B-B14F-4D97-AF65-F5344CB8AC3E}">
        <p14:creationId xmlns:p14="http://schemas.microsoft.com/office/powerpoint/2010/main" val="1906802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93CD1E-76E8-4F1A-AA6F-DB2C9D23A3AA}" type="datetimeFigureOut">
              <a:rPr lang="en-US" smtClean="0"/>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85B3F-E008-4C6D-8D2C-F2C4987FDAB4}" type="slidenum">
              <a:rPr lang="en-US" smtClean="0"/>
              <a:t>‹#›</a:t>
            </a:fld>
            <a:endParaRPr lang="en-US"/>
          </a:p>
        </p:txBody>
      </p:sp>
    </p:spTree>
    <p:extLst>
      <p:ext uri="{BB962C8B-B14F-4D97-AF65-F5344CB8AC3E}">
        <p14:creationId xmlns:p14="http://schemas.microsoft.com/office/powerpoint/2010/main" val="1661892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93CD1E-76E8-4F1A-AA6F-DB2C9D23A3AA}" type="datetimeFigureOut">
              <a:rPr lang="en-US" smtClean="0"/>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85B3F-E008-4C6D-8D2C-F2C4987FDAB4}" type="slidenum">
              <a:rPr lang="en-US" smtClean="0"/>
              <a:t>‹#›</a:t>
            </a:fld>
            <a:endParaRPr lang="en-US"/>
          </a:p>
        </p:txBody>
      </p:sp>
    </p:spTree>
    <p:extLst>
      <p:ext uri="{BB962C8B-B14F-4D97-AF65-F5344CB8AC3E}">
        <p14:creationId xmlns:p14="http://schemas.microsoft.com/office/powerpoint/2010/main" val="1930113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93CD1E-76E8-4F1A-AA6F-DB2C9D23A3AA}" type="datetimeFigureOut">
              <a:rPr lang="en-US" smtClean="0"/>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85B3F-E008-4C6D-8D2C-F2C4987FDAB4}" type="slidenum">
              <a:rPr lang="en-US" smtClean="0"/>
              <a:t>‹#›</a:t>
            </a:fld>
            <a:endParaRPr lang="en-US"/>
          </a:p>
        </p:txBody>
      </p:sp>
    </p:spTree>
    <p:extLst>
      <p:ext uri="{BB962C8B-B14F-4D97-AF65-F5344CB8AC3E}">
        <p14:creationId xmlns:p14="http://schemas.microsoft.com/office/powerpoint/2010/main" val="2837134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93CD1E-76E8-4F1A-AA6F-DB2C9D23A3AA}" type="datetimeFigureOut">
              <a:rPr lang="en-US" smtClean="0"/>
              <a:t>3/2/2020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385B3F-E008-4C6D-8D2C-F2C4987FDAB4}" type="slidenum">
              <a:rPr lang="en-US" smtClean="0"/>
              <a:t>‹#›</a:t>
            </a:fld>
            <a:endParaRPr lang="en-US"/>
          </a:p>
        </p:txBody>
      </p:sp>
    </p:spTree>
    <p:extLst>
      <p:ext uri="{BB962C8B-B14F-4D97-AF65-F5344CB8AC3E}">
        <p14:creationId xmlns:p14="http://schemas.microsoft.com/office/powerpoint/2010/main" val="81244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93CD1E-76E8-4F1A-AA6F-DB2C9D23A3AA}" type="datetimeFigureOut">
              <a:rPr lang="en-US" smtClean="0"/>
              <a:t>3/2/2020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385B3F-E008-4C6D-8D2C-F2C4987FDAB4}" type="slidenum">
              <a:rPr lang="en-US" smtClean="0"/>
              <a:t>‹#›</a:t>
            </a:fld>
            <a:endParaRPr lang="en-US"/>
          </a:p>
        </p:txBody>
      </p:sp>
    </p:spTree>
    <p:extLst>
      <p:ext uri="{BB962C8B-B14F-4D97-AF65-F5344CB8AC3E}">
        <p14:creationId xmlns:p14="http://schemas.microsoft.com/office/powerpoint/2010/main" val="2942457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93CD1E-76E8-4F1A-AA6F-DB2C9D23A3AA}" type="datetimeFigureOut">
              <a:rPr lang="en-US" smtClean="0"/>
              <a:t>3/2/2020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385B3F-E008-4C6D-8D2C-F2C4987FDAB4}" type="slidenum">
              <a:rPr lang="en-US" smtClean="0"/>
              <a:t>‹#›</a:t>
            </a:fld>
            <a:endParaRPr lang="en-US"/>
          </a:p>
        </p:txBody>
      </p:sp>
    </p:spTree>
    <p:extLst>
      <p:ext uri="{BB962C8B-B14F-4D97-AF65-F5344CB8AC3E}">
        <p14:creationId xmlns:p14="http://schemas.microsoft.com/office/powerpoint/2010/main" val="1888028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93CD1E-76E8-4F1A-AA6F-DB2C9D23A3AA}" type="datetimeFigureOut">
              <a:rPr lang="en-US" smtClean="0"/>
              <a:t>3/2/2020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385B3F-E008-4C6D-8D2C-F2C4987FDAB4}" type="slidenum">
              <a:rPr lang="en-US" smtClean="0"/>
              <a:t>‹#›</a:t>
            </a:fld>
            <a:endParaRPr lang="en-US"/>
          </a:p>
        </p:txBody>
      </p:sp>
    </p:spTree>
    <p:extLst>
      <p:ext uri="{BB962C8B-B14F-4D97-AF65-F5344CB8AC3E}">
        <p14:creationId xmlns:p14="http://schemas.microsoft.com/office/powerpoint/2010/main" val="3723820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D93CD1E-76E8-4F1A-AA6F-DB2C9D23A3AA}" type="datetimeFigureOut">
              <a:rPr lang="en-US" smtClean="0"/>
              <a:t>3/2/2020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385B3F-E008-4C6D-8D2C-F2C4987FDAB4}" type="slidenum">
              <a:rPr lang="en-US" smtClean="0"/>
              <a:t>‹#›</a:t>
            </a:fld>
            <a:endParaRPr lang="en-US"/>
          </a:p>
        </p:txBody>
      </p:sp>
    </p:spTree>
    <p:extLst>
      <p:ext uri="{BB962C8B-B14F-4D97-AF65-F5344CB8AC3E}">
        <p14:creationId xmlns:p14="http://schemas.microsoft.com/office/powerpoint/2010/main" val="3273440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93CD1E-76E8-4F1A-AA6F-DB2C9D23A3AA}" type="datetimeFigureOut">
              <a:rPr lang="en-US" smtClean="0"/>
              <a:t>3/2/2020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385B3F-E008-4C6D-8D2C-F2C4987FDAB4}" type="slidenum">
              <a:rPr lang="en-US" smtClean="0"/>
              <a:t>‹#›</a:t>
            </a:fld>
            <a:endParaRPr lang="en-US"/>
          </a:p>
        </p:txBody>
      </p:sp>
    </p:spTree>
    <p:extLst>
      <p:ext uri="{BB962C8B-B14F-4D97-AF65-F5344CB8AC3E}">
        <p14:creationId xmlns:p14="http://schemas.microsoft.com/office/powerpoint/2010/main" val="3430816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D93CD1E-76E8-4F1A-AA6F-DB2C9D23A3AA}" type="datetimeFigureOut">
              <a:rPr lang="en-US" smtClean="0"/>
              <a:t>3/2/2020</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3A385B3F-E008-4C6D-8D2C-F2C4987FDAB4}" type="slidenum">
              <a:rPr lang="en-US" smtClean="0"/>
              <a:t>‹#›</a:t>
            </a:fld>
            <a:endParaRPr lang="en-US"/>
          </a:p>
        </p:txBody>
      </p:sp>
    </p:spTree>
    <p:extLst>
      <p:ext uri="{BB962C8B-B14F-4D97-AF65-F5344CB8AC3E}">
        <p14:creationId xmlns:p14="http://schemas.microsoft.com/office/powerpoint/2010/main" val="159779105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0"/>
            <a:ext cx="8382000" cy="3048000"/>
          </a:xfrm>
        </p:spPr>
        <p:txBody>
          <a:bodyPr>
            <a:normAutofit fontScale="90000"/>
          </a:bodyPr>
          <a:lstStyle/>
          <a:p>
            <a:pPr algn="ct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BIOMETRIC  IDENTIFICATION  USING </a:t>
            </a:r>
            <a:b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DENTAL   RADIOGRAPHS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4388F02-5622-4C7D-B28A-281DA5FB5551}"/>
              </a:ext>
            </a:extLst>
          </p:cNvPr>
          <p:cNvSpPr>
            <a:spLocks noGrp="1"/>
          </p:cNvSpPr>
          <p:nvPr>
            <p:ph type="subTitle" idx="1"/>
          </p:nvPr>
        </p:nvSpPr>
        <p:spPr>
          <a:xfrm>
            <a:off x="228600" y="4343400"/>
            <a:ext cx="8839200" cy="2286000"/>
          </a:xfrm>
          <a:noFill/>
        </p:spPr>
        <p:txBody>
          <a:bodyPr>
            <a:normAutofit fontScale="85000" lnSpcReduction="20000"/>
          </a:bodyPr>
          <a:lstStyle/>
          <a:p>
            <a:pPr algn="l"/>
            <a:r>
              <a:rPr lang="en-US" sz="2400" b="1" dirty="0">
                <a:solidFill>
                  <a:schemeClr val="tx1"/>
                </a:solidFill>
                <a:latin typeface="Times New Roman" panose="02020603050405020304" pitchFamily="18" charset="0"/>
                <a:cs typeface="Times New Roman" panose="02020603050405020304" pitchFamily="18" charset="0"/>
              </a:rPr>
              <a:t>Batch </a:t>
            </a:r>
            <a:r>
              <a:rPr lang="en-US" sz="2400" b="1" dirty="0" err="1">
                <a:solidFill>
                  <a:schemeClr val="tx1"/>
                </a:solidFill>
                <a:latin typeface="Times New Roman" panose="02020603050405020304" pitchFamily="18" charset="0"/>
                <a:cs typeface="Times New Roman" panose="02020603050405020304" pitchFamily="18" charset="0"/>
              </a:rPr>
              <a:t>Memebers</a:t>
            </a:r>
            <a:endParaRPr lang="en-US" sz="2400" b="1" dirty="0">
              <a:solidFill>
                <a:schemeClr val="tx1"/>
              </a:solidFill>
              <a:latin typeface="Times New Roman" panose="02020603050405020304" pitchFamily="18" charset="0"/>
              <a:cs typeface="Times New Roman" panose="02020603050405020304" pitchFamily="18" charset="0"/>
            </a:endParaRPr>
          </a:p>
          <a:p>
            <a:pPr algn="l"/>
            <a:r>
              <a:rPr lang="en-US" sz="2400" dirty="0">
                <a:solidFill>
                  <a:schemeClr val="tx1"/>
                </a:solidFill>
                <a:latin typeface="Times New Roman" panose="02020603050405020304" pitchFamily="18" charset="0"/>
                <a:cs typeface="Times New Roman" panose="02020603050405020304" pitchFamily="18" charset="0"/>
              </a:rPr>
              <a:t>1.Gautham S </a:t>
            </a:r>
            <a:r>
              <a:rPr lang="en-US" sz="2400" dirty="0" err="1">
                <a:solidFill>
                  <a:schemeClr val="tx1"/>
                </a:solidFill>
                <a:latin typeface="Times New Roman" panose="02020603050405020304" pitchFamily="18" charset="0"/>
                <a:cs typeface="Times New Roman" panose="02020603050405020304" pitchFamily="18" charset="0"/>
              </a:rPr>
              <a:t>Kirthik</a:t>
            </a:r>
            <a:r>
              <a:rPr lang="en-US" sz="2400" dirty="0">
                <a:solidFill>
                  <a:schemeClr val="tx1"/>
                </a:solidFill>
                <a:latin typeface="Times New Roman" panose="02020603050405020304" pitchFamily="18" charset="0"/>
                <a:cs typeface="Times New Roman" panose="02020603050405020304" pitchFamily="18" charset="0"/>
              </a:rPr>
              <a:t>       712816104010 </a:t>
            </a:r>
          </a:p>
          <a:p>
            <a:pPr algn="l"/>
            <a:r>
              <a:rPr lang="en-US" sz="2400" dirty="0">
                <a:solidFill>
                  <a:schemeClr val="tx1"/>
                </a:solidFill>
                <a:latin typeface="Times New Roman" panose="02020603050405020304" pitchFamily="18" charset="0"/>
                <a:cs typeface="Times New Roman" panose="02020603050405020304" pitchFamily="18" charset="0"/>
              </a:rPr>
              <a:t>2.S.Karthik                      712816104015</a:t>
            </a:r>
          </a:p>
          <a:p>
            <a:pPr algn="l"/>
            <a:r>
              <a:rPr lang="en-US" sz="2400" dirty="0">
                <a:solidFill>
                  <a:schemeClr val="tx1"/>
                </a:solidFill>
                <a:latin typeface="Times New Roman" panose="02020603050405020304" pitchFamily="18" charset="0"/>
                <a:cs typeface="Times New Roman" panose="02020603050405020304" pitchFamily="18" charset="0"/>
              </a:rPr>
              <a:t>3.Sneha S                        712816104036                           </a:t>
            </a:r>
            <a:r>
              <a:rPr lang="en-US" sz="2400" b="1" dirty="0">
                <a:solidFill>
                  <a:schemeClr val="tx1"/>
                </a:solidFill>
                <a:latin typeface="Times New Roman" panose="02020603050405020304" pitchFamily="18" charset="0"/>
                <a:cs typeface="Times New Roman" panose="02020603050405020304" pitchFamily="18" charset="0"/>
              </a:rPr>
              <a:t>Guided By,                       </a:t>
            </a:r>
          </a:p>
          <a:p>
            <a:pPr algn="l"/>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Prof.R.Thenmalar</a:t>
            </a:r>
            <a:r>
              <a:rPr lang="en-US" sz="2400" dirty="0">
                <a:solidFill>
                  <a:schemeClr val="tx1"/>
                </a:solidFill>
                <a:latin typeface="Times New Roman" panose="02020603050405020304" pitchFamily="18" charset="0"/>
                <a:cs typeface="Times New Roman" panose="02020603050405020304" pitchFamily="18" charset="0"/>
              </a:rPr>
              <a:t> M.E</a:t>
            </a:r>
          </a:p>
          <a:p>
            <a:pPr algn="l"/>
            <a:r>
              <a:rPr lang="en-US" sz="2400" dirty="0">
                <a:solidFill>
                  <a:schemeClr val="tx1"/>
                </a:solidFill>
                <a:latin typeface="Times New Roman" panose="02020603050405020304" pitchFamily="18" charset="0"/>
                <a:cs typeface="Times New Roman" panose="02020603050405020304" pitchFamily="18" charset="0"/>
              </a:rPr>
              <a:t>                                                                                      Department of CSE</a:t>
            </a:r>
          </a:p>
          <a:p>
            <a:pPr algn="r"/>
            <a:endParaRPr lang="en-IN"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BA6B615-AFC2-4204-A163-7D5809F98E05}"/>
              </a:ext>
            </a:extLst>
          </p:cNvPr>
          <p:cNvSpPr>
            <a:spLocks noChangeArrowheads="1"/>
          </p:cNvSpPr>
          <p:nvPr/>
        </p:nvSpPr>
        <p:spPr bwMode="auto">
          <a:xfrm>
            <a:off x="1066800" y="1447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5" name="Object 4">
            <a:extLst>
              <a:ext uri="{FF2B5EF4-FFF2-40B4-BE49-F238E27FC236}">
                <a16:creationId xmlns:a16="http://schemas.microsoft.com/office/drawing/2014/main" id="{94E62C5E-0752-4E4F-A167-96B2AC6ECE79}"/>
              </a:ext>
            </a:extLst>
          </p:cNvPr>
          <p:cNvGraphicFramePr>
            <a:graphicFrameLocks/>
          </p:cNvGraphicFramePr>
          <p:nvPr>
            <p:extLst>
              <p:ext uri="{D42A27DB-BD31-4B8C-83A1-F6EECF244321}">
                <p14:modId xmlns:p14="http://schemas.microsoft.com/office/powerpoint/2010/main" val="1729383520"/>
              </p:ext>
            </p:extLst>
          </p:nvPr>
        </p:nvGraphicFramePr>
        <p:xfrm>
          <a:off x="304800" y="1930400"/>
          <a:ext cx="7543800" cy="4419598"/>
        </p:xfrm>
        <a:graphic>
          <a:graphicData uri="http://schemas.openxmlformats.org/presentationml/2006/ole">
            <mc:AlternateContent xmlns:mc="http://schemas.openxmlformats.org/markup-compatibility/2006">
              <mc:Choice xmlns:v="urn:schemas-microsoft-com:vml" Requires="v">
                <p:oleObj spid="_x0000_s1030" name="Picture" r:id="rId3" imgW="0" imgH="0" progId="StaticMetafile">
                  <p:embed/>
                </p:oleObj>
              </mc:Choice>
              <mc:Fallback>
                <p:oleObj name="Picture" r:id="rId3" imgW="0" imgH="0" progId="StaticMetafile">
                  <p:embed/>
                  <p:pic>
                    <p:nvPicPr>
                      <p:cNvPr id="0" name="rectole000000000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930400"/>
                        <a:ext cx="7543800" cy="4419598"/>
                      </a:xfrm>
                      <a:prstGeom prst="rect">
                        <a:avLst/>
                      </a:prstGeom>
                      <a:solidFill>
                        <a:srgbClr val="FFFFFF"/>
                      </a:solidFill>
                      <a:ln>
                        <a:noFill/>
                      </a:ln>
                    </p:spPr>
                  </p:pic>
                </p:oleObj>
              </mc:Fallback>
            </mc:AlternateContent>
          </a:graphicData>
        </a:graphic>
      </p:graphicFrame>
      <p:sp>
        <p:nvSpPr>
          <p:cNvPr id="6" name="Title 5">
            <a:extLst>
              <a:ext uri="{FF2B5EF4-FFF2-40B4-BE49-F238E27FC236}">
                <a16:creationId xmlns:a16="http://schemas.microsoft.com/office/drawing/2014/main" id="{53612927-6F7C-4C05-A821-BB082CA43A85}"/>
              </a:ext>
            </a:extLst>
          </p:cNvPr>
          <p:cNvSpPr>
            <a:spLocks noGrp="1"/>
          </p:cNvSpPr>
          <p:nvPr>
            <p:ph type="title"/>
          </p:nvPr>
        </p:nvSpPr>
        <p:spPr/>
        <p:txBody>
          <a:bodyPr/>
          <a:lstStyle/>
          <a:p>
            <a:r>
              <a:rPr lang="en-US" b="1" dirty="0"/>
              <a:t>CNN </a:t>
            </a:r>
            <a:r>
              <a:rPr lang="en-US" dirty="0"/>
              <a:t>Architecture</a:t>
            </a:r>
            <a:endParaRPr lang="en-IN" dirty="0"/>
          </a:p>
        </p:txBody>
      </p:sp>
    </p:spTree>
    <p:extLst>
      <p:ext uri="{BB962C8B-B14F-4D97-AF65-F5344CB8AC3E}">
        <p14:creationId xmlns:p14="http://schemas.microsoft.com/office/powerpoint/2010/main" val="1692660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A6A0D-F163-4EEE-A555-52333EA5D25A}"/>
              </a:ext>
            </a:extLst>
          </p:cNvPr>
          <p:cNvSpPr>
            <a:spLocks noGrp="1"/>
          </p:cNvSpPr>
          <p:nvPr>
            <p:ph type="title"/>
          </p:nvPr>
        </p:nvSpPr>
        <p:spPr/>
        <p:txBody>
          <a:bodyPr/>
          <a:lstStyle/>
          <a:p>
            <a:r>
              <a:rPr lang="en-US" dirty="0"/>
              <a:t>Teeth </a:t>
            </a:r>
            <a:r>
              <a:rPr lang="en-US" dirty="0" err="1"/>
              <a:t>Opg</a:t>
            </a:r>
            <a:r>
              <a:rPr lang="en-US" dirty="0"/>
              <a:t> Image</a:t>
            </a:r>
            <a:endParaRPr lang="en-IN" dirty="0"/>
          </a:p>
        </p:txBody>
      </p:sp>
      <p:pic>
        <p:nvPicPr>
          <p:cNvPr id="4" name="Picture 3">
            <a:extLst>
              <a:ext uri="{FF2B5EF4-FFF2-40B4-BE49-F238E27FC236}">
                <a16:creationId xmlns:a16="http://schemas.microsoft.com/office/drawing/2014/main" id="{7446EA4F-CF36-401D-930D-BBB70CFB4E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958" y="2438400"/>
            <a:ext cx="3124200" cy="1828800"/>
          </a:xfrm>
          <a:prstGeom prst="rect">
            <a:avLst/>
          </a:prstGeom>
        </p:spPr>
      </p:pic>
      <p:pic>
        <p:nvPicPr>
          <p:cNvPr id="6" name="Picture 5">
            <a:extLst>
              <a:ext uri="{FF2B5EF4-FFF2-40B4-BE49-F238E27FC236}">
                <a16:creationId xmlns:a16="http://schemas.microsoft.com/office/drawing/2014/main" id="{7DFCA6B5-119E-4B79-BF78-1ED20C206F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0" y="2438399"/>
            <a:ext cx="3124200" cy="1828801"/>
          </a:xfrm>
          <a:prstGeom prst="rect">
            <a:avLst/>
          </a:prstGeom>
        </p:spPr>
      </p:pic>
    </p:spTree>
    <p:extLst>
      <p:ext uri="{BB962C8B-B14F-4D97-AF65-F5344CB8AC3E}">
        <p14:creationId xmlns:p14="http://schemas.microsoft.com/office/powerpoint/2010/main" val="1728344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Application</a:t>
            </a:r>
            <a:br>
              <a:rPr lang="en-US" dirty="0"/>
            </a:br>
            <a:endParaRPr lang="en-US" dirty="0"/>
          </a:p>
        </p:txBody>
      </p:sp>
      <p:sp>
        <p:nvSpPr>
          <p:cNvPr id="3" name="Content Placeholder 2"/>
          <p:cNvSpPr>
            <a:spLocks noGrp="1"/>
          </p:cNvSpPr>
          <p:nvPr>
            <p:ph idx="1"/>
          </p:nvPr>
        </p:nvSpPr>
        <p:spPr/>
        <p:txBody>
          <a:bodyPr>
            <a:normAutofit/>
          </a:bodyPr>
          <a:lstStyle/>
          <a:p>
            <a:r>
              <a:rPr lang="en-US" sz="4000" dirty="0">
                <a:latin typeface="Times New Roman" panose="02020603050405020304" pitchFamily="18" charset="0"/>
                <a:cs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Forensic identification</a:t>
            </a:r>
            <a:endParaRPr lang="en-US" sz="4400" b="1"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  Medical Application</a:t>
            </a:r>
          </a:p>
          <a:p>
            <a:r>
              <a:rPr lang="en-US" sz="4000" b="1"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Biometrics Application</a:t>
            </a:r>
          </a:p>
          <a:p>
            <a:endParaRPr 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Software Requirement</a:t>
            </a:r>
            <a:br>
              <a:rPr lang="en-US" dirty="0"/>
            </a:br>
            <a:endParaRPr lang="en-US" dirty="0"/>
          </a:p>
        </p:txBody>
      </p:sp>
      <p:sp>
        <p:nvSpPr>
          <p:cNvPr id="3" name="Content Placeholder 2"/>
          <p:cNvSpPr>
            <a:spLocks noGrp="1"/>
          </p:cNvSpPr>
          <p:nvPr>
            <p:ph idx="1"/>
          </p:nvPr>
        </p:nvSpPr>
        <p:spPr/>
        <p:txBody>
          <a:bodyPr/>
          <a:lstStyle/>
          <a:p>
            <a:pPr lvl="0"/>
            <a:r>
              <a:rPr lang="en-US" sz="4400" dirty="0">
                <a:latin typeface="Times New Roman" panose="02020603050405020304" pitchFamily="18" charset="0"/>
                <a:cs typeface="Times New Roman" panose="02020603050405020304" pitchFamily="18" charset="0"/>
              </a:rPr>
              <a:t>Python 3.6 version</a:t>
            </a:r>
          </a:p>
          <a:p>
            <a:pPr lvl="0"/>
            <a:r>
              <a:rPr lang="en-US" sz="4400" dirty="0">
                <a:latin typeface="Times New Roman" panose="02020603050405020304" pitchFamily="18" charset="0"/>
                <a:cs typeface="Times New Roman" panose="02020603050405020304" pitchFamily="18" charset="0"/>
              </a:rPr>
              <a:t>OpenCV</a:t>
            </a:r>
          </a:p>
          <a:p>
            <a:pPr lvl="0"/>
            <a:r>
              <a:rPr lang="en-US" sz="4400" dirty="0" err="1">
                <a:latin typeface="Times New Roman" panose="02020603050405020304" pitchFamily="18" charset="0"/>
                <a:cs typeface="Times New Roman" panose="02020603050405020304" pitchFamily="18" charset="0"/>
              </a:rPr>
              <a:t>Tensorflow</a:t>
            </a:r>
            <a:r>
              <a:rPr lang="en-US" sz="4400" dirty="0">
                <a:latin typeface="Times New Roman" panose="02020603050405020304" pitchFamily="18" charset="0"/>
                <a:cs typeface="Times New Roman" panose="02020603050405020304" pitchFamily="18" charset="0"/>
              </a:rPr>
              <a:t> </a:t>
            </a:r>
          </a:p>
          <a:p>
            <a:pPr marL="0" indent="0">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A56C6C-68F2-4B5A-ADA2-8595FF9A6723}"/>
              </a:ext>
            </a:extLst>
          </p:cNvPr>
          <p:cNvSpPr>
            <a:spLocks noGrp="1"/>
          </p:cNvSpPr>
          <p:nvPr>
            <p:ph type="title"/>
          </p:nvPr>
        </p:nvSpPr>
        <p:spPr>
          <a:xfrm>
            <a:off x="609599" y="156237"/>
            <a:ext cx="6347713" cy="1320800"/>
          </a:xfrm>
        </p:spPr>
        <p:txBody>
          <a:bodyPr>
            <a:normAutofit/>
          </a:bodyPr>
          <a:lstStyle/>
          <a:p>
            <a:r>
              <a:rPr lang="en-US" sz="4800" b="1" dirty="0">
                <a:latin typeface="Times New Roman" panose="02020603050405020304" pitchFamily="18" charset="0"/>
                <a:cs typeface="Times New Roman" panose="02020603050405020304" pitchFamily="18" charset="0"/>
              </a:rPr>
              <a:t>References</a:t>
            </a:r>
            <a:endParaRPr lang="en-IN" sz="4800"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FB30F58-B2C0-4E30-BF21-54B61336DC19}"/>
              </a:ext>
            </a:extLst>
          </p:cNvPr>
          <p:cNvSpPr>
            <a:spLocks noGrp="1"/>
          </p:cNvSpPr>
          <p:nvPr>
            <p:ph idx="1"/>
          </p:nvPr>
        </p:nvSpPr>
        <p:spPr>
          <a:xfrm>
            <a:off x="599386" y="990600"/>
            <a:ext cx="7477814" cy="5867400"/>
          </a:xfrm>
        </p:spPr>
        <p:txBody>
          <a:bodyPr>
            <a:normAutofit fontScale="62500" lnSpcReduction="20000"/>
          </a:bodyPr>
          <a:lstStyle/>
          <a:p>
            <a:pPr marL="742950" indent="-742950">
              <a:buFont typeface="+mj-lt"/>
              <a:buAutoNum type="arabicPeriod"/>
            </a:pPr>
            <a:r>
              <a:rPr lang="en-IN" sz="2900" dirty="0">
                <a:latin typeface="Times New Roman" panose="02020603050405020304" pitchFamily="18" charset="0"/>
                <a:cs typeface="Times New Roman" panose="02020603050405020304" pitchFamily="18" charset="0"/>
              </a:rPr>
              <a:t>Yu-</a:t>
            </a:r>
            <a:r>
              <a:rPr lang="en-IN" sz="2900" dirty="0" err="1">
                <a:latin typeface="Times New Roman" panose="02020603050405020304" pitchFamily="18" charset="0"/>
                <a:cs typeface="Times New Roman" panose="02020603050405020304" pitchFamily="18" charset="0"/>
              </a:rPr>
              <a:t>cheng</a:t>
            </a:r>
            <a:r>
              <a:rPr lang="en-IN" sz="2900" dirty="0">
                <a:latin typeface="Times New Roman" panose="02020603050405020304" pitchFamily="18" charset="0"/>
                <a:cs typeface="Times New Roman" panose="02020603050405020304" pitchFamily="18" charset="0"/>
              </a:rPr>
              <a:t> Chen, Derek </a:t>
            </a:r>
            <a:r>
              <a:rPr lang="en-IN" sz="2900" dirty="0" err="1">
                <a:latin typeface="Times New Roman" panose="02020603050405020304" pitchFamily="18" charset="0"/>
                <a:cs typeface="Times New Roman" panose="02020603050405020304" pitchFamily="18" charset="0"/>
              </a:rPr>
              <a:t>Jin</a:t>
            </a:r>
            <a:r>
              <a:rPr lang="en-IN" sz="2900" dirty="0">
                <a:latin typeface="Times New Roman" panose="02020603050405020304" pitchFamily="18" charset="0"/>
                <a:cs typeface="Times New Roman" panose="02020603050405020304" pitchFamily="18" charset="0"/>
              </a:rPr>
              <a:t>-Ki Hong, Chia-Wei Wu, </a:t>
            </a:r>
            <a:r>
              <a:rPr lang="en-IN" sz="2900" dirty="0" err="1">
                <a:latin typeface="Times New Roman" panose="02020603050405020304" pitchFamily="18" charset="0"/>
                <a:cs typeface="Times New Roman" panose="02020603050405020304" pitchFamily="18" charset="0"/>
              </a:rPr>
              <a:t>Muralidhar</a:t>
            </a:r>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Mupparapu</a:t>
            </a:r>
            <a:r>
              <a:rPr lang="en-IN" sz="2900" dirty="0">
                <a:latin typeface="Times New Roman" panose="02020603050405020304" pitchFamily="18" charset="0"/>
                <a:cs typeface="Times New Roman" panose="02020603050405020304" pitchFamily="18" charset="0"/>
              </a:rPr>
              <a:t>. The Use of Deep Convolutional Neural Network in Biomedical Imaging. Journal of Orofacial Sciences.(2019) .</a:t>
            </a:r>
          </a:p>
          <a:p>
            <a:pPr marL="742950" indent="-742950">
              <a:buFont typeface="+mj-lt"/>
              <a:buAutoNum type="arabicPeriod"/>
            </a:pPr>
            <a:endParaRPr lang="en-IN" sz="2900" dirty="0">
              <a:latin typeface="Times New Roman" panose="02020603050405020304" pitchFamily="18" charset="0"/>
              <a:cs typeface="Times New Roman" panose="02020603050405020304" pitchFamily="18" charset="0"/>
            </a:endParaRPr>
          </a:p>
          <a:p>
            <a:pPr marL="742950" indent="-742950">
              <a:buFont typeface="+mj-lt"/>
              <a:buAutoNum type="arabicPeriod"/>
            </a:pPr>
            <a:r>
              <a:rPr lang="en-IN" sz="2900" dirty="0" err="1">
                <a:latin typeface="Times New Roman" panose="02020603050405020304" pitchFamily="18" charset="0"/>
                <a:cs typeface="Times New Roman" panose="02020603050405020304" pitchFamily="18" charset="0"/>
              </a:rPr>
              <a:t>Karunya</a:t>
            </a:r>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Askarunisa</a:t>
            </a:r>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Athiraja</a:t>
            </a:r>
            <a:r>
              <a:rPr lang="en-IN" sz="2900" dirty="0">
                <a:latin typeface="Times New Roman" panose="02020603050405020304" pitchFamily="18" charset="0"/>
                <a:cs typeface="Times New Roman" panose="02020603050405020304" pitchFamily="18" charset="0"/>
              </a:rPr>
              <a:t>. Human Identification Using Dental </a:t>
            </a:r>
            <a:r>
              <a:rPr lang="en-IN" sz="2900" dirty="0" err="1">
                <a:latin typeface="Times New Roman" panose="02020603050405020304" pitchFamily="18" charset="0"/>
                <a:cs typeface="Times New Roman" panose="02020603050405020304" pitchFamily="18" charset="0"/>
              </a:rPr>
              <a:t>Biometrics.International</a:t>
            </a:r>
            <a:r>
              <a:rPr lang="en-IN" sz="2900" dirty="0">
                <a:latin typeface="Times New Roman" panose="02020603050405020304" pitchFamily="18" charset="0"/>
                <a:cs typeface="Times New Roman" panose="02020603050405020304" pitchFamily="18" charset="0"/>
              </a:rPr>
              <a:t> Journal of Applied Engineering Research.(2014). </a:t>
            </a:r>
          </a:p>
          <a:p>
            <a:pPr marL="742950" indent="-742950">
              <a:buFont typeface="+mj-lt"/>
              <a:buAutoNum type="arabicPeriod"/>
            </a:pPr>
            <a:endParaRPr lang="en-IN" sz="2900" dirty="0">
              <a:latin typeface="Times New Roman" panose="02020603050405020304" pitchFamily="18" charset="0"/>
              <a:cs typeface="Times New Roman" panose="02020603050405020304" pitchFamily="18" charset="0"/>
            </a:endParaRPr>
          </a:p>
          <a:p>
            <a:pPr marL="742950" indent="-742950">
              <a:buFont typeface="+mj-lt"/>
              <a:buAutoNum type="arabicPeriod"/>
            </a:pPr>
            <a:r>
              <a:rPr lang="en-IN" sz="2900" dirty="0">
                <a:latin typeface="Times New Roman" panose="02020603050405020304" pitchFamily="18" charset="0"/>
                <a:cs typeface="Times New Roman" panose="02020603050405020304" pitchFamily="18" charset="0"/>
              </a:rPr>
              <a:t>Georges </a:t>
            </a:r>
            <a:r>
              <a:rPr lang="en-IN" sz="2900" dirty="0" err="1">
                <a:latin typeface="Times New Roman" panose="02020603050405020304" pitchFamily="18" charset="0"/>
                <a:cs typeface="Times New Roman" panose="02020603050405020304" pitchFamily="18" charset="0"/>
              </a:rPr>
              <a:t>Dibeh</a:t>
            </a:r>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Alaa</a:t>
            </a:r>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Hilal</a:t>
            </a:r>
            <a:r>
              <a:rPr lang="en-IN" sz="2900" dirty="0">
                <a:latin typeface="Times New Roman" panose="02020603050405020304" pitchFamily="18" charset="0"/>
                <a:cs typeface="Times New Roman" panose="02020603050405020304" pitchFamily="18" charset="0"/>
              </a:rPr>
              <a:t>, Jamal </a:t>
            </a:r>
            <a:r>
              <a:rPr lang="en-IN" sz="2900" dirty="0" err="1">
                <a:latin typeface="Times New Roman" panose="02020603050405020304" pitchFamily="18" charset="0"/>
                <a:cs typeface="Times New Roman" panose="02020603050405020304" pitchFamily="18" charset="0"/>
              </a:rPr>
              <a:t>Charara</a:t>
            </a:r>
            <a:r>
              <a:rPr lang="en-IN" sz="2900" dirty="0">
                <a:latin typeface="Times New Roman" panose="02020603050405020304" pitchFamily="18" charset="0"/>
                <a:cs typeface="Times New Roman" panose="02020603050405020304" pitchFamily="18" charset="0"/>
              </a:rPr>
              <a:t>. A </a:t>
            </a:r>
            <a:r>
              <a:rPr lang="en-IN" sz="2900" dirty="0" err="1">
                <a:latin typeface="Times New Roman" panose="02020603050405020304" pitchFamily="18" charset="0"/>
                <a:cs typeface="Times New Roman" panose="02020603050405020304" pitchFamily="18" charset="0"/>
              </a:rPr>
              <a:t>Noval</a:t>
            </a:r>
            <a:r>
              <a:rPr lang="en-IN" sz="2900" dirty="0">
                <a:latin typeface="Times New Roman" panose="02020603050405020304" pitchFamily="18" charset="0"/>
                <a:cs typeface="Times New Roman" panose="02020603050405020304" pitchFamily="18" charset="0"/>
              </a:rPr>
              <a:t> Approach for Dental Panoramic Radiograph Segmentation. International Multidisciplinary Conference on Engineering Technology.(2018).</a:t>
            </a:r>
          </a:p>
          <a:p>
            <a:pPr marL="742950" indent="-742950">
              <a:buFont typeface="+mj-lt"/>
              <a:buAutoNum type="arabicPeriod"/>
            </a:pPr>
            <a:endParaRPr lang="en-IN" sz="2900" dirty="0">
              <a:latin typeface="Times New Roman" panose="02020603050405020304" pitchFamily="18" charset="0"/>
              <a:cs typeface="Times New Roman" panose="02020603050405020304" pitchFamily="18" charset="0"/>
            </a:endParaRPr>
          </a:p>
          <a:p>
            <a:pPr marL="742950" indent="-742950">
              <a:buFont typeface="+mj-lt"/>
              <a:buAutoNum type="arabicPeriod"/>
            </a:pPr>
            <a:r>
              <a:rPr lang="en-IN" sz="2900" dirty="0" err="1">
                <a:latin typeface="Times New Roman" panose="02020603050405020304" pitchFamily="18" charset="0"/>
                <a:cs typeface="Times New Roman" panose="02020603050405020304" pitchFamily="18" charset="0"/>
              </a:rPr>
              <a:t>Nomir</a:t>
            </a:r>
            <a:r>
              <a:rPr lang="en-IN" sz="2900" dirty="0">
                <a:latin typeface="Times New Roman" panose="02020603050405020304" pitchFamily="18" charset="0"/>
                <a:cs typeface="Times New Roman" panose="02020603050405020304" pitchFamily="18" charset="0"/>
              </a:rPr>
              <a:t> O, Abdel-</a:t>
            </a:r>
            <a:r>
              <a:rPr lang="en-IN" sz="2900" dirty="0" err="1">
                <a:latin typeface="Times New Roman" panose="02020603050405020304" pitchFamily="18" charset="0"/>
                <a:cs typeface="Times New Roman" panose="02020603050405020304" pitchFamily="18" charset="0"/>
              </a:rPr>
              <a:t>Mottaleb</a:t>
            </a:r>
            <a:r>
              <a:rPr lang="en-IN" sz="2900" dirty="0">
                <a:latin typeface="Times New Roman" panose="02020603050405020304" pitchFamily="18" charset="0"/>
                <a:cs typeface="Times New Roman" panose="02020603050405020304" pitchFamily="18" charset="0"/>
              </a:rPr>
              <a:t> M. Human Identification From Dental X-Ray Images Based on the Shape and Appearance of the Teeth. IEEE Transactions on Information Forensics and Security. 2007;2:188– 197. </a:t>
            </a:r>
            <a:r>
              <a:rPr lang="en-IN" sz="2900" dirty="0" err="1">
                <a:latin typeface="Times New Roman" panose="02020603050405020304" pitchFamily="18" charset="0"/>
                <a:cs typeface="Times New Roman" panose="02020603050405020304" pitchFamily="18" charset="0"/>
              </a:rPr>
              <a:t>doi</a:t>
            </a:r>
            <a:r>
              <a:rPr lang="en-IN" sz="2900" dirty="0">
                <a:latin typeface="Times New Roman" panose="02020603050405020304" pitchFamily="18" charset="0"/>
                <a:cs typeface="Times New Roman" panose="02020603050405020304" pitchFamily="18" charset="0"/>
              </a:rPr>
              <a:t>: 10.1109/TIFS.2007.897245. [</a:t>
            </a:r>
            <a:r>
              <a:rPr lang="en-IN" sz="2900" dirty="0" err="1">
                <a:latin typeface="Times New Roman" panose="02020603050405020304" pitchFamily="18" charset="0"/>
                <a:cs typeface="Times New Roman" panose="02020603050405020304" pitchFamily="18" charset="0"/>
              </a:rPr>
              <a:t>CrossRef</a:t>
            </a:r>
            <a:r>
              <a:rPr lang="en-IN" sz="2900" dirty="0">
                <a:latin typeface="Times New Roman" panose="02020603050405020304" pitchFamily="18" charset="0"/>
                <a:cs typeface="Times New Roman" panose="02020603050405020304" pitchFamily="18" charset="0"/>
              </a:rPr>
              <a:t>] [Google Scholar]</a:t>
            </a:r>
          </a:p>
          <a:p>
            <a:pPr marL="742950" indent="-742950">
              <a:buFont typeface="+mj-lt"/>
              <a:buAutoNum type="arabicPeriod"/>
            </a:pPr>
            <a:endParaRPr lang="en-IN" sz="2900" dirty="0">
              <a:latin typeface="Times New Roman" panose="02020603050405020304" pitchFamily="18" charset="0"/>
              <a:cs typeface="Times New Roman" panose="02020603050405020304" pitchFamily="18" charset="0"/>
            </a:endParaRPr>
          </a:p>
          <a:p>
            <a:pPr marL="742950" indent="-742950">
              <a:buFont typeface="+mj-lt"/>
              <a:buAutoNum type="arabicPeriod"/>
            </a:pPr>
            <a:r>
              <a:rPr lang="en-IN" sz="2900" dirty="0">
                <a:latin typeface="Times New Roman" panose="02020603050405020304" pitchFamily="18" charset="0"/>
                <a:cs typeface="Times New Roman" panose="02020603050405020304" pitchFamily="18" charset="0"/>
              </a:rPr>
              <a:t>Zhou J, Abdel-</a:t>
            </a:r>
            <a:r>
              <a:rPr lang="en-IN" sz="2900" dirty="0" err="1">
                <a:latin typeface="Times New Roman" panose="02020603050405020304" pitchFamily="18" charset="0"/>
                <a:cs typeface="Times New Roman" panose="02020603050405020304" pitchFamily="18" charset="0"/>
              </a:rPr>
              <a:t>Mottaleb</a:t>
            </a:r>
            <a:r>
              <a:rPr lang="en-IN" sz="2900" dirty="0">
                <a:latin typeface="Times New Roman" panose="02020603050405020304" pitchFamily="18" charset="0"/>
                <a:cs typeface="Times New Roman" panose="02020603050405020304" pitchFamily="18" charset="0"/>
              </a:rPr>
              <a:t> M. A content-based system for human identification based on bitewing dental X-ray images. Pattern Recognition. 2005;38:2132–2142. </a:t>
            </a:r>
            <a:r>
              <a:rPr lang="en-IN" sz="2900" dirty="0" err="1">
                <a:latin typeface="Times New Roman" panose="02020603050405020304" pitchFamily="18" charset="0"/>
                <a:cs typeface="Times New Roman" panose="02020603050405020304" pitchFamily="18" charset="0"/>
              </a:rPr>
              <a:t>doi</a:t>
            </a:r>
            <a:r>
              <a:rPr lang="en-IN" sz="2900" dirty="0">
                <a:latin typeface="Times New Roman" panose="02020603050405020304" pitchFamily="18" charset="0"/>
                <a:cs typeface="Times New Roman" panose="02020603050405020304" pitchFamily="18" charset="0"/>
              </a:rPr>
              <a:t>: 10.1016/j.patcog.2005.01.011. [</a:t>
            </a:r>
            <a:r>
              <a:rPr lang="en-IN" sz="2900" dirty="0" err="1">
                <a:latin typeface="Times New Roman" panose="02020603050405020304" pitchFamily="18" charset="0"/>
                <a:cs typeface="Times New Roman" panose="02020603050405020304" pitchFamily="18" charset="0"/>
              </a:rPr>
              <a:t>CrossRef</a:t>
            </a:r>
            <a:r>
              <a:rPr lang="en-IN" sz="2900" dirty="0">
                <a:latin typeface="Times New Roman" panose="02020603050405020304" pitchFamily="18" charset="0"/>
                <a:cs typeface="Times New Roman" panose="02020603050405020304" pitchFamily="18" charset="0"/>
              </a:rPr>
              <a:t>] [Google Scholar]</a:t>
            </a:r>
          </a:p>
          <a:p>
            <a:pPr marL="0" indent="0">
              <a:buNone/>
            </a:pPr>
            <a:endParaRPr lang="en-IN" sz="3200" dirty="0">
              <a:latin typeface="Times New Roman" panose="02020603050405020304" pitchFamily="18" charset="0"/>
              <a:cs typeface="Times New Roman" panose="02020603050405020304" pitchFamily="18" charset="0"/>
            </a:endParaRPr>
          </a:p>
          <a:p>
            <a:pPr marL="742950" indent="-742950">
              <a:buFont typeface="+mj-lt"/>
              <a:buAutoNum type="arabicPeriod"/>
            </a:pPr>
            <a:endParaRPr lang="en-IN" sz="3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92140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D3DE31-C259-4C61-ADF9-5A74BFCFAC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387" y="381000"/>
            <a:ext cx="7959013" cy="60699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05644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a:xfrm>
            <a:off x="609599" y="1828800"/>
            <a:ext cx="6347714" cy="4212563"/>
          </a:xfrm>
        </p:spPr>
        <p:txBody>
          <a:bodyPr>
            <a:normAutofit fontScale="85000" lnSpcReduction="10000"/>
          </a:bodyPr>
          <a:lstStyle/>
          <a:p>
            <a:pPr>
              <a:buNone/>
            </a:pPr>
            <a:r>
              <a:rPr lang="en-US" sz="4000" dirty="0">
                <a:latin typeface="Times New Roman" panose="02020603050405020304" pitchFamily="18" charset="0"/>
                <a:cs typeface="Times New Roman" panose="02020603050405020304" pitchFamily="18" charset="0"/>
              </a:rPr>
              <a:t>The primary objective of the project is</a:t>
            </a:r>
          </a:p>
          <a:p>
            <a:pPr lvl="0"/>
            <a:r>
              <a:rPr lang="en-US" sz="4000" dirty="0">
                <a:latin typeface="Times New Roman" panose="02020603050405020304" pitchFamily="18" charset="0"/>
                <a:cs typeface="Times New Roman" panose="02020603050405020304" pitchFamily="18" charset="0"/>
              </a:rPr>
              <a:t>To predict teeth structure in </a:t>
            </a:r>
            <a:r>
              <a:rPr lang="en-US" sz="4000" dirty="0" err="1">
                <a:latin typeface="Times New Roman" panose="02020603050405020304" pitchFamily="18" charset="0"/>
                <a:cs typeface="Times New Roman" panose="02020603050405020304" pitchFamily="18" charset="0"/>
              </a:rPr>
              <a:t>Opg</a:t>
            </a:r>
            <a:r>
              <a:rPr lang="en-US" sz="4000" dirty="0">
                <a:latin typeface="Times New Roman" panose="02020603050405020304" pitchFamily="18" charset="0"/>
                <a:cs typeface="Times New Roman" panose="02020603050405020304" pitchFamily="18" charset="0"/>
              </a:rPr>
              <a:t> Image .</a:t>
            </a:r>
          </a:p>
          <a:p>
            <a:pPr lvl="0"/>
            <a:r>
              <a:rPr lang="en-US" sz="4000" dirty="0">
                <a:latin typeface="Times New Roman" panose="02020603050405020304" pitchFamily="18" charset="0"/>
                <a:cs typeface="Times New Roman" panose="02020603050405020304" pitchFamily="18" charset="0"/>
              </a:rPr>
              <a:t>Here we applying Deep Learning and Image processing for classification of features and comparison of images.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940C9-94E8-4E84-A917-77348817A8D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Definition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6EF8B03-0303-4418-AE34-CF6C42B37272}"/>
              </a:ext>
            </a:extLst>
          </p:cNvPr>
          <p:cNvSpPr>
            <a:spLocks noGrp="1"/>
          </p:cNvSpPr>
          <p:nvPr>
            <p:ph idx="1"/>
          </p:nvPr>
        </p:nvSpPr>
        <p:spPr>
          <a:xfrm>
            <a:off x="457200" y="1600201"/>
            <a:ext cx="8229600" cy="4038600"/>
          </a:xfrm>
        </p:spPr>
        <p:txBody>
          <a:bodyPr>
            <a:normAutofit fontScale="92500"/>
          </a:bodyPr>
          <a:lstStyle/>
          <a:p>
            <a:pPr marL="0" indent="0">
              <a:buNone/>
            </a:pPr>
            <a:r>
              <a:rPr lang="en-US" sz="4000" dirty="0">
                <a:latin typeface="Times New Roman" panose="02020603050405020304" pitchFamily="18" charset="0"/>
                <a:cs typeface="Times New Roman" panose="02020603050405020304" pitchFamily="18" charset="0"/>
              </a:rPr>
              <a:t>	In this project, a model of teeth structure recognition has been proposed to identify a person. The person’s teeth image have been matched with the datasets of teeth images. To identify person while in unpredictable deaths and natural disaster situations.</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7710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b="1"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457200" y="685800"/>
            <a:ext cx="8229600" cy="5440363"/>
          </a:xfrm>
        </p:spPr>
        <p:txBody>
          <a:bodyPr>
            <a:normAutofit fontScale="92500"/>
          </a:bodyPr>
          <a:lstStyle/>
          <a:p>
            <a:pPr marL="0" lvl="0" indent="0">
              <a:buNone/>
            </a:pPr>
            <a:r>
              <a:rPr lang="en-US" sz="2800" dirty="0">
                <a:latin typeface="Times New Roman" panose="02020603050405020304" pitchFamily="18" charset="0"/>
                <a:cs typeface="Times New Roman" panose="02020603050405020304" pitchFamily="18" charset="0"/>
              </a:rPr>
              <a:t>	In this paper used to improve detection precisions, we propose three post-processing techniques to supplement the baseline faster CNN according to certain prior domain knowledge. Filtering algorithm is constructed to delete overlapping boxes detected by faster CNN associated with the same </a:t>
            </a:r>
            <a:r>
              <a:rPr lang="en-US" sz="2800" dirty="0" err="1">
                <a:latin typeface="Times New Roman" panose="02020603050405020304" pitchFamily="18" charset="0"/>
                <a:cs typeface="Times New Roman" panose="02020603050405020304" pitchFamily="18" charset="0"/>
              </a:rPr>
              <a:t>tooth.In</a:t>
            </a:r>
            <a:r>
              <a:rPr lang="en-US" sz="2800" dirty="0">
                <a:latin typeface="Times New Roman" panose="02020603050405020304" pitchFamily="18" charset="0"/>
                <a:cs typeface="Times New Roman" panose="02020603050405020304" pitchFamily="18" charset="0"/>
              </a:rPr>
              <a:t> this paper already defined for labels in teeth image. The module based on a teeth is proposed to matching for training image and Testing images of detected teeth boxes to modify detected results that violate certain intuitive </a:t>
            </a:r>
            <a:r>
              <a:rPr lang="en-US" sz="2800" dirty="0" err="1">
                <a:latin typeface="Times New Roman" panose="02020603050405020304" pitchFamily="18" charset="0"/>
                <a:cs typeface="Times New Roman" panose="02020603050405020304" pitchFamily="18" charset="0"/>
              </a:rPr>
              <a:t>rules.In</a:t>
            </a:r>
            <a:r>
              <a:rPr lang="en-US" sz="2800" dirty="0">
                <a:latin typeface="Times New Roman" panose="02020603050405020304" pitchFamily="18" charset="0"/>
                <a:cs typeface="Times New Roman" panose="02020603050405020304" pitchFamily="18" charset="0"/>
              </a:rPr>
              <a:t> this proposed system for Deep learning method in convolution Neural Network (CNN) the Tensor Flow tool package to detect and number teeth in dental periapical films.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Existing System</a:t>
            </a:r>
            <a:br>
              <a:rPr lang="en-US" dirty="0"/>
            </a:br>
            <a:endParaRPr lang="en-US" dirty="0"/>
          </a:p>
        </p:txBody>
      </p:sp>
      <p:sp>
        <p:nvSpPr>
          <p:cNvPr id="3" name="Content Placeholder 2"/>
          <p:cNvSpPr>
            <a:spLocks noGrp="1"/>
          </p:cNvSpPr>
          <p:nvPr>
            <p:ph idx="1"/>
          </p:nvPr>
        </p:nvSpPr>
        <p:spPr>
          <a:xfrm>
            <a:off x="381000" y="1722437"/>
            <a:ext cx="8229600" cy="5135563"/>
          </a:xfrm>
        </p:spPr>
        <p:txBody>
          <a:bodyPr>
            <a:normAutofit/>
          </a:bodyPr>
          <a:lstStyle/>
          <a:p>
            <a:r>
              <a:rPr lang="en-US" sz="2400" dirty="0">
                <a:latin typeface="Times New Roman" panose="02020603050405020304" pitchFamily="18" charset="0"/>
                <a:cs typeface="Times New Roman" panose="02020603050405020304" pitchFamily="18" charset="0"/>
              </a:rPr>
              <a:t>The system using </a:t>
            </a:r>
            <a:r>
              <a:rPr lang="en-US" sz="2400" dirty="0" err="1">
                <a:latin typeface="Times New Roman" panose="02020603050405020304" pitchFamily="18" charset="0"/>
                <a:cs typeface="Times New Roman" panose="02020603050405020304" pitchFamily="18" charset="0"/>
              </a:rPr>
              <a:t>matlab</a:t>
            </a:r>
            <a:r>
              <a:rPr lang="en-US" sz="2400" dirty="0">
                <a:latin typeface="Times New Roman" panose="02020603050405020304" pitchFamily="18" charset="0"/>
                <a:cs typeface="Times New Roman" panose="02020603050405020304" pitchFamily="18" charset="0"/>
              </a:rPr>
              <a:t>  for image processing through segmentation scheme’s</a:t>
            </a:r>
          </a:p>
          <a:p>
            <a:r>
              <a:rPr lang="en-US" sz="2400" dirty="0">
                <a:latin typeface="Times New Roman" panose="02020603050405020304" pitchFamily="18" charset="0"/>
                <a:cs typeface="Times New Roman" panose="02020603050405020304" pitchFamily="18" charset="0"/>
              </a:rPr>
              <a:t>It uses machine learning algorithms  such as </a:t>
            </a:r>
          </a:p>
          <a:p>
            <a:pPr marL="0" indent="0">
              <a:buNone/>
            </a:pPr>
            <a:r>
              <a:rPr lang="en-US" sz="2400" dirty="0">
                <a:latin typeface="Times New Roman" panose="02020603050405020304" pitchFamily="18" charset="0"/>
                <a:cs typeface="Times New Roman" panose="02020603050405020304" pitchFamily="18" charset="0"/>
              </a:rPr>
              <a:t>    Support Vector Machine and Bayes            </a:t>
            </a:r>
          </a:p>
          <a:p>
            <a:pPr marL="0" indent="0">
              <a:buNone/>
            </a:pPr>
            <a:r>
              <a:rPr lang="en-US" sz="2400" dirty="0">
                <a:latin typeface="Times New Roman" panose="02020603050405020304" pitchFamily="18" charset="0"/>
                <a:cs typeface="Times New Roman" panose="02020603050405020304" pitchFamily="18" charset="0"/>
              </a:rPr>
              <a:t>    etc.,    </a:t>
            </a:r>
          </a:p>
          <a:p>
            <a:pPr marL="0" lvl="0" indent="0">
              <a:buNone/>
            </a:pPr>
            <a:r>
              <a:rPr lang="en-US" b="1" dirty="0">
                <a:latin typeface="Times New Roman" panose="02020603050405020304" pitchFamily="18" charset="0"/>
                <a:cs typeface="Times New Roman" panose="02020603050405020304" pitchFamily="18" charset="0"/>
              </a:rPr>
              <a:t>Drawback:</a:t>
            </a:r>
            <a:endParaRPr lang="en-US" dirty="0">
              <a:latin typeface="Times New Roman" panose="02020603050405020304" pitchFamily="18" charset="0"/>
              <a:cs typeface="Times New Roman" panose="02020603050405020304" pitchFamily="18" charset="0"/>
            </a:endParaRPr>
          </a:p>
          <a:p>
            <a:pPr lvl="0"/>
            <a:r>
              <a:rPr lang="en-US" sz="2600" dirty="0">
                <a:latin typeface="Times New Roman" panose="02020603050405020304" pitchFamily="18" charset="0"/>
                <a:cs typeface="Times New Roman" panose="02020603050405020304" pitchFamily="18" charset="0"/>
              </a:rPr>
              <a:t>Difficult to get accurate results</a:t>
            </a:r>
          </a:p>
          <a:p>
            <a:pPr lvl="0"/>
            <a:r>
              <a:rPr lang="en-IN" sz="2600" dirty="0">
                <a:latin typeface="Times New Roman" panose="02020603050405020304" pitchFamily="18" charset="0"/>
                <a:cs typeface="Times New Roman" panose="02020603050405020304" pitchFamily="18" charset="0"/>
              </a:rPr>
              <a:t>Poor discriminatory power </a:t>
            </a:r>
            <a:endParaRPr lang="en-US" sz="2600" dirty="0">
              <a:latin typeface="Times New Roman" panose="02020603050405020304" pitchFamily="18" charset="0"/>
              <a:cs typeface="Times New Roman" panose="02020603050405020304" pitchFamily="18" charset="0"/>
            </a:endParaRPr>
          </a:p>
          <a:p>
            <a:pPr lvl="0"/>
            <a:r>
              <a:rPr lang="en-IN" sz="2600" dirty="0">
                <a:latin typeface="Times New Roman" panose="02020603050405020304" pitchFamily="18" charset="0"/>
                <a:cs typeface="Times New Roman" panose="02020603050405020304" pitchFamily="18" charset="0"/>
              </a:rPr>
              <a:t>less classification  accuracy </a:t>
            </a:r>
            <a:endParaRPr lang="en-US" sz="26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FA02B-DF05-48B6-9555-4133DB9F5B1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C8D413-103E-4ABF-9E86-CC548C61284A}"/>
              </a:ext>
            </a:extLst>
          </p:cNvPr>
          <p:cNvSpPr>
            <a:spLocks noGrp="1"/>
          </p:cNvSpPr>
          <p:nvPr>
            <p:ph idx="1"/>
          </p:nvPr>
        </p:nvSpPr>
        <p:spPr>
          <a:xfrm>
            <a:off x="462699" y="1600200"/>
            <a:ext cx="8229600" cy="4525963"/>
          </a:xfrm>
        </p:spPr>
        <p:txBody>
          <a:bodyPr>
            <a:normAutofit/>
          </a:bodyPr>
          <a:lstStyle/>
          <a:p>
            <a:r>
              <a:rPr lang="en-US" sz="2400" dirty="0">
                <a:latin typeface="Times New Roman" panose="02020603050405020304" pitchFamily="18" charset="0"/>
                <a:cs typeface="Times New Roman" panose="02020603050405020304" pitchFamily="18" charset="0"/>
              </a:rPr>
              <a:t>The system using some techniques for image acquisition.</a:t>
            </a:r>
          </a:p>
          <a:p>
            <a:r>
              <a:rPr lang="en-US" sz="2400" dirty="0">
                <a:latin typeface="Times New Roman" panose="02020603050405020304" pitchFamily="18" charset="0"/>
                <a:cs typeface="Times New Roman" panose="02020603050405020304" pitchFamily="18" charset="0"/>
              </a:rPr>
              <a:t>It uses Deep learning methods  such as </a:t>
            </a:r>
          </a:p>
          <a:p>
            <a:pPr marL="0" indent="0">
              <a:buNone/>
            </a:pPr>
            <a:r>
              <a:rPr lang="en-US" sz="2400" dirty="0">
                <a:latin typeface="Times New Roman" panose="02020603050405020304" pitchFamily="18" charset="0"/>
                <a:cs typeface="Times New Roman" panose="02020603050405020304" pitchFamily="18" charset="0"/>
              </a:rPr>
              <a:t>   Convolution Neural Network for features     </a:t>
            </a:r>
          </a:p>
          <a:p>
            <a:pPr marL="0" indent="0">
              <a:buNone/>
            </a:pPr>
            <a:r>
              <a:rPr lang="en-US" sz="2400" dirty="0">
                <a:latin typeface="Times New Roman" panose="02020603050405020304" pitchFamily="18" charset="0"/>
                <a:cs typeface="Times New Roman" panose="02020603050405020304" pitchFamily="18" charset="0"/>
              </a:rPr>
              <a:t>   extraction and comparison.</a:t>
            </a:r>
          </a:p>
          <a:p>
            <a:pPr marL="0" indent="0">
              <a:buNone/>
            </a:pPr>
            <a:r>
              <a:rPr lang="en-US" sz="2400" b="1" dirty="0">
                <a:latin typeface="Times New Roman" panose="02020603050405020304" pitchFamily="18" charset="0"/>
                <a:cs typeface="Times New Roman" panose="02020603050405020304" pitchFamily="18" charset="0"/>
              </a:rPr>
              <a:t>Merits:</a:t>
            </a:r>
          </a:p>
          <a:p>
            <a:r>
              <a:rPr lang="en-US" sz="2400" dirty="0">
                <a:latin typeface="Times New Roman" panose="02020603050405020304" pitchFamily="18" charset="0"/>
                <a:cs typeface="Times New Roman" panose="02020603050405020304" pitchFamily="18" charset="0"/>
              </a:rPr>
              <a:t>It achieve high-accuracy in segmentation. </a:t>
            </a:r>
          </a:p>
          <a:p>
            <a:r>
              <a:rPr lang="en-IN" sz="2400" dirty="0">
                <a:latin typeface="Times New Roman" panose="02020603050405020304" pitchFamily="18" charset="0"/>
                <a:cs typeface="Times New Roman" panose="02020603050405020304" pitchFamily="18" charset="0"/>
              </a:rPr>
              <a:t>It also uses Max pooling technique for high accuracy.</a:t>
            </a:r>
          </a:p>
        </p:txBody>
      </p:sp>
      <p:sp>
        <p:nvSpPr>
          <p:cNvPr id="4" name="Rectangle 3">
            <a:extLst>
              <a:ext uri="{FF2B5EF4-FFF2-40B4-BE49-F238E27FC236}">
                <a16:creationId xmlns:a16="http://schemas.microsoft.com/office/drawing/2014/main" id="{2F33AC81-FDFE-460A-A1C5-9443857921FF}"/>
              </a:ext>
            </a:extLst>
          </p:cNvPr>
          <p:cNvSpPr/>
          <p:nvPr/>
        </p:nvSpPr>
        <p:spPr>
          <a:xfrm>
            <a:off x="2286000" y="2690336"/>
            <a:ext cx="4572000" cy="369332"/>
          </a:xfrm>
          <a:prstGeom prst="rect">
            <a:avLst/>
          </a:prstGeom>
        </p:spPr>
        <p:txBody>
          <a:bodyPr>
            <a:spAutoFit/>
          </a:bodyPr>
          <a:lstStyle/>
          <a:p>
            <a:r>
              <a:rPr lang="en-US" dirty="0"/>
              <a:t> </a:t>
            </a:r>
          </a:p>
        </p:txBody>
      </p:sp>
    </p:spTree>
    <p:extLst>
      <p:ext uri="{BB962C8B-B14F-4D97-AF65-F5344CB8AC3E}">
        <p14:creationId xmlns:p14="http://schemas.microsoft.com/office/powerpoint/2010/main" val="3343037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50838"/>
            <a:ext cx="8229600" cy="944562"/>
          </a:xfrm>
        </p:spPr>
        <p:txBody>
          <a:bodyPr>
            <a:normAutofit/>
          </a:bodyPr>
          <a:lstStyle/>
          <a:p>
            <a:r>
              <a:rPr lang="en-US" b="1" dirty="0">
                <a:latin typeface="Times New Roman" pitchFamily="18" charset="0"/>
                <a:cs typeface="Times New Roman" pitchFamily="18" charset="0"/>
              </a:rPr>
              <a:t>Block Diagram</a:t>
            </a:r>
          </a:p>
        </p:txBody>
      </p:sp>
      <p:sp>
        <p:nvSpPr>
          <p:cNvPr id="4" name="Rectangle 3"/>
          <p:cNvSpPr/>
          <p:nvPr/>
        </p:nvSpPr>
        <p:spPr>
          <a:xfrm>
            <a:off x="381000" y="2362200"/>
            <a:ext cx="1143000" cy="8382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dirty="0">
                <a:solidFill>
                  <a:schemeClr val="tx1"/>
                </a:solidFill>
                <a:latin typeface="Times New Roman" pitchFamily="18" charset="0"/>
                <a:cs typeface="Times New Roman" pitchFamily="18" charset="0"/>
              </a:rPr>
              <a:t>Database</a:t>
            </a:r>
          </a:p>
          <a:p>
            <a:pPr algn="ctr"/>
            <a:r>
              <a:rPr lang="en-US" sz="1600" dirty="0">
                <a:solidFill>
                  <a:schemeClr val="tx1"/>
                </a:solidFill>
                <a:latin typeface="Times New Roman" pitchFamily="18" charset="0"/>
                <a:cs typeface="Times New Roman" pitchFamily="18" charset="0"/>
              </a:rPr>
              <a:t>Images</a:t>
            </a:r>
          </a:p>
        </p:txBody>
      </p:sp>
      <p:sp>
        <p:nvSpPr>
          <p:cNvPr id="7" name="Rectangle 6"/>
          <p:cNvSpPr/>
          <p:nvPr/>
        </p:nvSpPr>
        <p:spPr>
          <a:xfrm>
            <a:off x="2057400" y="2362200"/>
            <a:ext cx="1219200" cy="8382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dirty="0">
                <a:solidFill>
                  <a:schemeClr val="tx1"/>
                </a:solidFill>
                <a:latin typeface="Times New Roman" pitchFamily="18" charset="0"/>
                <a:cs typeface="Times New Roman" pitchFamily="18" charset="0"/>
              </a:rPr>
              <a:t>Pre- processing</a:t>
            </a:r>
          </a:p>
        </p:txBody>
      </p:sp>
      <p:sp>
        <p:nvSpPr>
          <p:cNvPr id="8" name="Rectangle 7"/>
          <p:cNvSpPr/>
          <p:nvPr/>
        </p:nvSpPr>
        <p:spPr>
          <a:xfrm>
            <a:off x="3733800" y="2362200"/>
            <a:ext cx="1295400" cy="8382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dirty="0">
                <a:solidFill>
                  <a:schemeClr val="tx1"/>
                </a:solidFill>
                <a:latin typeface="Times New Roman" pitchFamily="18" charset="0"/>
                <a:cs typeface="Times New Roman" pitchFamily="18" charset="0"/>
              </a:rPr>
              <a:t>Feature Selection</a:t>
            </a:r>
          </a:p>
          <a:p>
            <a:pPr algn="ctr"/>
            <a:endParaRPr lang="en-US" sz="1600" dirty="0">
              <a:solidFill>
                <a:schemeClr val="tx1"/>
              </a:solidFill>
              <a:latin typeface="Times New Roman" pitchFamily="18" charset="0"/>
              <a:cs typeface="Times New Roman" pitchFamily="18" charset="0"/>
            </a:endParaRPr>
          </a:p>
        </p:txBody>
      </p:sp>
      <p:sp>
        <p:nvSpPr>
          <p:cNvPr id="9" name="Rectangle 8"/>
          <p:cNvSpPr/>
          <p:nvPr/>
        </p:nvSpPr>
        <p:spPr>
          <a:xfrm>
            <a:off x="5486400" y="2362200"/>
            <a:ext cx="1295400" cy="8382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dirty="0">
                <a:solidFill>
                  <a:schemeClr val="tx1"/>
                </a:solidFill>
                <a:latin typeface="Times New Roman" pitchFamily="18" charset="0"/>
                <a:cs typeface="Times New Roman" pitchFamily="18" charset="0"/>
              </a:rPr>
              <a:t>Feature Extraction</a:t>
            </a:r>
          </a:p>
          <a:p>
            <a:pPr algn="ctr"/>
            <a:endParaRPr lang="en-US" sz="1600" dirty="0">
              <a:solidFill>
                <a:schemeClr val="tx1"/>
              </a:solidFill>
              <a:latin typeface="Times New Roman" pitchFamily="18" charset="0"/>
              <a:cs typeface="Times New Roman" pitchFamily="18" charset="0"/>
            </a:endParaRPr>
          </a:p>
        </p:txBody>
      </p:sp>
      <p:sp>
        <p:nvSpPr>
          <p:cNvPr id="11" name="Rectangle 10"/>
          <p:cNvSpPr/>
          <p:nvPr/>
        </p:nvSpPr>
        <p:spPr>
          <a:xfrm>
            <a:off x="304800" y="3962400"/>
            <a:ext cx="1295400" cy="8382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lvl="0" algn="ctr" fontAlgn="base">
              <a:spcBef>
                <a:spcPct val="0"/>
              </a:spcBef>
              <a:spcAft>
                <a:spcPts val="1000"/>
              </a:spcAf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MRI  Image</a:t>
            </a:r>
          </a:p>
        </p:txBody>
      </p:sp>
      <p:sp>
        <p:nvSpPr>
          <p:cNvPr id="12" name="Rectangle 11"/>
          <p:cNvSpPr/>
          <p:nvPr/>
        </p:nvSpPr>
        <p:spPr>
          <a:xfrm>
            <a:off x="2057400" y="3962400"/>
            <a:ext cx="1295400" cy="8382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dirty="0">
                <a:solidFill>
                  <a:schemeClr val="tx1"/>
                </a:solidFill>
                <a:latin typeface="Times New Roman" pitchFamily="18" charset="0"/>
                <a:cs typeface="Times New Roman" pitchFamily="18" charset="0"/>
              </a:rPr>
              <a:t>Pre- processing</a:t>
            </a:r>
          </a:p>
        </p:txBody>
      </p:sp>
      <p:sp>
        <p:nvSpPr>
          <p:cNvPr id="13" name="Rectangle 12"/>
          <p:cNvSpPr/>
          <p:nvPr/>
        </p:nvSpPr>
        <p:spPr>
          <a:xfrm>
            <a:off x="3810000" y="3962400"/>
            <a:ext cx="1219200" cy="8382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dirty="0">
                <a:solidFill>
                  <a:schemeClr val="tx1"/>
                </a:solidFill>
                <a:latin typeface="Times New Roman" pitchFamily="18" charset="0"/>
                <a:cs typeface="Times New Roman" pitchFamily="18" charset="0"/>
              </a:rPr>
              <a:t>Feature</a:t>
            </a:r>
          </a:p>
          <a:p>
            <a:pPr algn="ctr"/>
            <a:r>
              <a:rPr lang="en-US" sz="1600" dirty="0">
                <a:solidFill>
                  <a:schemeClr val="tx1"/>
                </a:solidFill>
                <a:latin typeface="Times New Roman" pitchFamily="18" charset="0"/>
                <a:cs typeface="Times New Roman" pitchFamily="18" charset="0"/>
              </a:rPr>
              <a:t>Selection</a:t>
            </a:r>
          </a:p>
          <a:p>
            <a:pPr algn="ctr"/>
            <a:r>
              <a:rPr lang="en-US" sz="1600" dirty="0">
                <a:solidFill>
                  <a:schemeClr val="tx1"/>
                </a:solidFill>
                <a:latin typeface="Times New Roman" pitchFamily="18" charset="0"/>
                <a:cs typeface="Times New Roman" pitchFamily="18" charset="0"/>
              </a:rPr>
              <a:t>(DWT)</a:t>
            </a:r>
          </a:p>
        </p:txBody>
      </p:sp>
      <p:sp>
        <p:nvSpPr>
          <p:cNvPr id="14" name="Rectangle 13"/>
          <p:cNvSpPr/>
          <p:nvPr/>
        </p:nvSpPr>
        <p:spPr>
          <a:xfrm>
            <a:off x="5486400" y="3962400"/>
            <a:ext cx="1295400" cy="8382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dirty="0">
                <a:solidFill>
                  <a:schemeClr val="tx1"/>
                </a:solidFill>
                <a:latin typeface="Times New Roman" pitchFamily="18" charset="0"/>
                <a:cs typeface="Times New Roman" pitchFamily="18" charset="0"/>
              </a:rPr>
              <a:t>Feature</a:t>
            </a:r>
          </a:p>
          <a:p>
            <a:pPr algn="ctr"/>
            <a:r>
              <a:rPr lang="en-US" sz="1600" dirty="0">
                <a:solidFill>
                  <a:schemeClr val="tx1"/>
                </a:solidFill>
                <a:latin typeface="Times New Roman" pitchFamily="18" charset="0"/>
                <a:cs typeface="Times New Roman" pitchFamily="18" charset="0"/>
              </a:rPr>
              <a:t>Extraction</a:t>
            </a:r>
          </a:p>
          <a:p>
            <a:pPr algn="ctr"/>
            <a:r>
              <a:rPr lang="en-US" sz="1600" dirty="0">
                <a:solidFill>
                  <a:schemeClr val="tx1"/>
                </a:solidFill>
                <a:latin typeface="Times New Roman" pitchFamily="18" charset="0"/>
                <a:cs typeface="Times New Roman" pitchFamily="18" charset="0"/>
              </a:rPr>
              <a:t>(GLCM)</a:t>
            </a:r>
          </a:p>
        </p:txBody>
      </p:sp>
      <p:sp>
        <p:nvSpPr>
          <p:cNvPr id="15" name="Rectangle 14"/>
          <p:cNvSpPr/>
          <p:nvPr/>
        </p:nvSpPr>
        <p:spPr>
          <a:xfrm>
            <a:off x="7239000" y="3352800"/>
            <a:ext cx="1524000" cy="6858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solidFill>
                <a:schemeClr val="tx1"/>
              </a:solidFill>
              <a:latin typeface="Times New Roman" pitchFamily="18" charset="0"/>
              <a:cs typeface="Times New Roman" pitchFamily="18" charset="0"/>
            </a:endParaRPr>
          </a:p>
          <a:p>
            <a:pPr algn="ctr"/>
            <a:r>
              <a:rPr lang="en-US" dirty="0">
                <a:solidFill>
                  <a:schemeClr val="tx1"/>
                </a:solidFill>
                <a:latin typeface="Times New Roman" pitchFamily="18" charset="0"/>
                <a:cs typeface="Times New Roman" pitchFamily="18" charset="0"/>
              </a:rPr>
              <a:t>CNN</a:t>
            </a:r>
          </a:p>
          <a:p>
            <a:pPr algn="ctr"/>
            <a:r>
              <a:rPr lang="en-US" dirty="0">
                <a:solidFill>
                  <a:schemeClr val="tx1"/>
                </a:solidFill>
                <a:latin typeface="Times New Roman" pitchFamily="18" charset="0"/>
                <a:cs typeface="Times New Roman" pitchFamily="18" charset="0"/>
              </a:rPr>
              <a:t>Classifier</a:t>
            </a:r>
          </a:p>
          <a:p>
            <a:pPr algn="ctr"/>
            <a:endParaRPr lang="en-US" dirty="0">
              <a:solidFill>
                <a:schemeClr val="tx1"/>
              </a:solidFill>
              <a:latin typeface="Times New Roman" pitchFamily="18" charset="0"/>
              <a:cs typeface="Times New Roman" pitchFamily="18" charset="0"/>
            </a:endParaRPr>
          </a:p>
        </p:txBody>
      </p:sp>
      <p:sp>
        <p:nvSpPr>
          <p:cNvPr id="17" name="Rectangle 16"/>
          <p:cNvSpPr/>
          <p:nvPr/>
        </p:nvSpPr>
        <p:spPr>
          <a:xfrm>
            <a:off x="7696200" y="4953000"/>
            <a:ext cx="1219200" cy="76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dirty="0">
                <a:solidFill>
                  <a:schemeClr val="tx1"/>
                </a:solidFill>
                <a:latin typeface="Times New Roman" pitchFamily="18" charset="0"/>
                <a:cs typeface="Arial" pitchFamily="34" charset="0"/>
              </a:rPr>
              <a:t>Prediction</a:t>
            </a:r>
            <a:endParaRPr kumimoji="0" lang="en-US" sz="1600" b="0" i="0" u="none" strike="noStrike" cap="none" normalizeH="0" baseline="0" dirty="0">
              <a:ln>
                <a:noFill/>
              </a:ln>
              <a:solidFill>
                <a:schemeClr val="tx1"/>
              </a:solidFill>
              <a:effectLst/>
              <a:latin typeface="Times New Roman" pitchFamily="18" charset="0"/>
              <a:cs typeface="Arial" pitchFamily="34" charset="0"/>
            </a:endParaRPr>
          </a:p>
        </p:txBody>
      </p:sp>
      <p:cxnSp>
        <p:nvCxnSpPr>
          <p:cNvPr id="19" name="Straight Arrow Connector 18"/>
          <p:cNvCxnSpPr>
            <a:stCxn id="4" idx="3"/>
            <a:endCxn id="7" idx="1"/>
          </p:cNvCxnSpPr>
          <p:nvPr/>
        </p:nvCxnSpPr>
        <p:spPr>
          <a:xfrm>
            <a:off x="1524000" y="2781300"/>
            <a:ext cx="5334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2"/>
          <p:cNvCxnSpPr>
            <a:endCxn id="8" idx="1"/>
          </p:cNvCxnSpPr>
          <p:nvPr/>
        </p:nvCxnSpPr>
        <p:spPr>
          <a:xfrm>
            <a:off x="3276600" y="2743200"/>
            <a:ext cx="4572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8" idx="3"/>
            <a:endCxn id="9" idx="1"/>
          </p:cNvCxnSpPr>
          <p:nvPr/>
        </p:nvCxnSpPr>
        <p:spPr>
          <a:xfrm>
            <a:off x="5029200" y="27813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7" name="Straight Arrow Connector 26"/>
          <p:cNvCxnSpPr>
            <a:endCxn id="12" idx="1"/>
          </p:cNvCxnSpPr>
          <p:nvPr/>
        </p:nvCxnSpPr>
        <p:spPr>
          <a:xfrm flipV="1">
            <a:off x="1600200" y="4381500"/>
            <a:ext cx="4572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9" name="Straight Arrow Connector 28"/>
          <p:cNvCxnSpPr/>
          <p:nvPr/>
        </p:nvCxnSpPr>
        <p:spPr>
          <a:xfrm flipV="1">
            <a:off x="3352800" y="4419600"/>
            <a:ext cx="4572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1" name="Straight Arrow Connector 30"/>
          <p:cNvCxnSpPr/>
          <p:nvPr/>
        </p:nvCxnSpPr>
        <p:spPr>
          <a:xfrm>
            <a:off x="5029200" y="43434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5" name="Straight Connector 34"/>
          <p:cNvCxnSpPr/>
          <p:nvPr/>
        </p:nvCxnSpPr>
        <p:spPr>
          <a:xfrm>
            <a:off x="6781800" y="2819400"/>
            <a:ext cx="914400" cy="1588"/>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Arrow Connector 36"/>
          <p:cNvCxnSpPr/>
          <p:nvPr/>
        </p:nvCxnSpPr>
        <p:spPr>
          <a:xfrm rot="5400000">
            <a:off x="7429500" y="3086100"/>
            <a:ext cx="5334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a:off x="6781800" y="4419600"/>
            <a:ext cx="914400" cy="1588"/>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Arrow Connector 43"/>
          <p:cNvCxnSpPr/>
          <p:nvPr/>
        </p:nvCxnSpPr>
        <p:spPr>
          <a:xfrm rot="5400000" flipH="1" flipV="1">
            <a:off x="7506494" y="4228306"/>
            <a:ext cx="381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7" name="Straight Connector 46"/>
          <p:cNvCxnSpPr/>
          <p:nvPr/>
        </p:nvCxnSpPr>
        <p:spPr>
          <a:xfrm rot="5400000">
            <a:off x="7849394" y="4342606"/>
            <a:ext cx="608806" cy="794"/>
          </a:xfrm>
          <a:prstGeom prst="line">
            <a:avLst/>
          </a:prstGeom>
        </p:spPr>
        <p:style>
          <a:lnRef idx="3">
            <a:schemeClr val="dk1"/>
          </a:lnRef>
          <a:fillRef idx="0">
            <a:schemeClr val="dk1"/>
          </a:fillRef>
          <a:effectRef idx="2">
            <a:schemeClr val="dk1"/>
          </a:effectRef>
          <a:fontRef idx="minor">
            <a:schemeClr val="tx1"/>
          </a:fontRef>
        </p:style>
      </p:cxnSp>
      <p:cxnSp>
        <p:nvCxnSpPr>
          <p:cNvPr id="54" name="Straight Arrow Connector 53"/>
          <p:cNvCxnSpPr/>
          <p:nvPr/>
        </p:nvCxnSpPr>
        <p:spPr>
          <a:xfrm rot="5400000">
            <a:off x="8001794" y="4799806"/>
            <a:ext cx="3048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6D287-A6BD-4AA5-85F2-4EB479838751}"/>
              </a:ext>
            </a:extLst>
          </p:cNvPr>
          <p:cNvSpPr>
            <a:spLocks noGrp="1"/>
          </p:cNvSpPr>
          <p:nvPr>
            <p:ph type="title"/>
          </p:nvPr>
        </p:nvSpPr>
        <p:spPr/>
        <p:txBody>
          <a:bodyPr>
            <a:normAutofit/>
          </a:bodyPr>
          <a:lstStyle/>
          <a:p>
            <a:r>
              <a:rPr lang="en-US" sz="4800" dirty="0">
                <a:latin typeface="Times New Roman" panose="02020603050405020304" pitchFamily="18" charset="0"/>
                <a:cs typeface="Times New Roman" panose="02020603050405020304" pitchFamily="18" charset="0"/>
              </a:rPr>
              <a:t>Modules</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2FE16DD-2C00-4981-928A-D2A326A8ED93}"/>
              </a:ext>
            </a:extLst>
          </p:cNvPr>
          <p:cNvSpPr>
            <a:spLocks noGrp="1"/>
          </p:cNvSpPr>
          <p:nvPr>
            <p:ph idx="1"/>
          </p:nvPr>
        </p:nvSpPr>
        <p:spPr/>
        <p:txBody>
          <a:bodyPr>
            <a:normAutofit/>
          </a:bodyPr>
          <a:lstStyle/>
          <a:p>
            <a:pPr marL="742950" indent="-742950">
              <a:buFont typeface="+mj-lt"/>
              <a:buAutoNum type="arabicPeriod"/>
            </a:pPr>
            <a:r>
              <a:rPr lang="en-US" sz="4400" dirty="0">
                <a:latin typeface="Times New Roman" panose="02020603050405020304" pitchFamily="18" charset="0"/>
                <a:cs typeface="Times New Roman" panose="02020603050405020304" pitchFamily="18" charset="0"/>
              </a:rPr>
              <a:t>Training </a:t>
            </a:r>
          </a:p>
          <a:p>
            <a:pPr marL="742950" indent="-742950">
              <a:buFont typeface="+mj-lt"/>
              <a:buAutoNum type="arabicPeriod"/>
            </a:pPr>
            <a:r>
              <a:rPr lang="en-US" sz="4400" dirty="0">
                <a:latin typeface="Times New Roman" panose="02020603050405020304" pitchFamily="18" charset="0"/>
                <a:cs typeface="Times New Roman" panose="02020603050405020304" pitchFamily="18" charset="0"/>
              </a:rPr>
              <a:t>Classification</a:t>
            </a:r>
          </a:p>
          <a:p>
            <a:pPr marL="742950" indent="-742950">
              <a:buFont typeface="+mj-lt"/>
              <a:buAutoNum type="arabicPeriod"/>
            </a:pPr>
            <a:r>
              <a:rPr lang="en-US" sz="4400" dirty="0">
                <a:latin typeface="Times New Roman" panose="02020603050405020304" pitchFamily="18" charset="0"/>
                <a:cs typeface="Times New Roman" panose="02020603050405020304" pitchFamily="18" charset="0"/>
              </a:rPr>
              <a:t>Testing</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1439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A8BAA-8529-4389-9C1E-B05E9F8B0691}"/>
              </a:ext>
            </a:extLst>
          </p:cNvPr>
          <p:cNvSpPr>
            <a:spLocks noGrp="1"/>
          </p:cNvSpPr>
          <p:nvPr>
            <p:ph type="title"/>
          </p:nvPr>
        </p:nvSpPr>
        <p:spPr/>
        <p:txBody>
          <a:bodyPr/>
          <a:lstStyle/>
          <a:p>
            <a:r>
              <a:rPr lang="en-US" b="1" dirty="0"/>
              <a:t>Convolutional Neural Networks </a:t>
            </a:r>
            <a:endParaRPr lang="en-IN" dirty="0"/>
          </a:p>
        </p:txBody>
      </p:sp>
      <p:sp>
        <p:nvSpPr>
          <p:cNvPr id="3" name="Content Placeholder 2">
            <a:extLst>
              <a:ext uri="{FF2B5EF4-FFF2-40B4-BE49-F238E27FC236}">
                <a16:creationId xmlns:a16="http://schemas.microsoft.com/office/drawing/2014/main" id="{14398804-FBBA-431D-A19D-7EEC33A68B52}"/>
              </a:ext>
            </a:extLst>
          </p:cNvPr>
          <p:cNvSpPr>
            <a:spLocks noGrp="1"/>
          </p:cNvSpPr>
          <p:nvPr>
            <p:ph idx="1"/>
          </p:nvPr>
        </p:nvSpPr>
        <p:spPr>
          <a:xfrm>
            <a:off x="609599" y="1828800"/>
            <a:ext cx="6347714" cy="4212563"/>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To address this problem, bionic convolutional neural networks are proposed to reduced the number of parameters and adapt the network architecture specifically to vision tasks. Convolutional neural networks are usually composed by a set of layers that can be grouped by their functionalities.</a:t>
            </a:r>
            <a:endParaRPr lang="en-IN"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Convolution Layer</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The process is a 2D convolution on the inputs.</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The “dot products” between weights and inputs are “integrated” across “channels”.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Filter weights are shared across receptive fields. The filter has  same number of layers as input volume channels, and output  volume has same “depth” as the number of filters.</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16953097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386</TotalTime>
  <Words>485</Words>
  <Application>Microsoft Office PowerPoint</Application>
  <PresentationFormat>On-screen Show (4:3)</PresentationFormat>
  <Paragraphs>84</Paragraphs>
  <Slides>15</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1" baseType="lpstr">
      <vt:lpstr>Arial</vt:lpstr>
      <vt:lpstr>Times New Roman</vt:lpstr>
      <vt:lpstr>Trebuchet MS</vt:lpstr>
      <vt:lpstr>Wingdings 3</vt:lpstr>
      <vt:lpstr>Facet</vt:lpstr>
      <vt:lpstr>Picture</vt:lpstr>
      <vt:lpstr>BIOMETRIC  IDENTIFICATION  USING   DENTAL   RADIOGRAPHS </vt:lpstr>
      <vt:lpstr>Objective</vt:lpstr>
      <vt:lpstr>Problem Definition</vt:lpstr>
      <vt:lpstr>Abstract</vt:lpstr>
      <vt:lpstr>Existing System </vt:lpstr>
      <vt:lpstr>Proposed System</vt:lpstr>
      <vt:lpstr>Block Diagram</vt:lpstr>
      <vt:lpstr>Modules</vt:lpstr>
      <vt:lpstr>Convolutional Neural Networks </vt:lpstr>
      <vt:lpstr>CNN Architecture</vt:lpstr>
      <vt:lpstr>Teeth Opg Image</vt:lpstr>
      <vt:lpstr>Application </vt:lpstr>
      <vt:lpstr>Software Requirement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deep learning approach to automatic teeth detection and numbering based on object detection in dental periapical films </dc:title>
  <dc:creator>sivagami</dc:creator>
  <cp:lastModifiedBy>karthik s</cp:lastModifiedBy>
  <cp:revision>36</cp:revision>
  <dcterms:created xsi:type="dcterms:W3CDTF">2019-12-29T18:11:10Z</dcterms:created>
  <dcterms:modified xsi:type="dcterms:W3CDTF">2020-03-02T02:41:35Z</dcterms:modified>
</cp:coreProperties>
</file>