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6"/>
  </p:handoutMasterIdLst>
  <p:sldIdLst>
    <p:sldId id="256" r:id="rId2"/>
    <p:sldId id="257" r:id="rId3"/>
    <p:sldId id="259" r:id="rId4"/>
    <p:sldId id="260" r:id="rId5"/>
    <p:sldId id="258" r:id="rId6"/>
    <p:sldId id="267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FB0C937-DBFA-4722-B17C-9E49AD3D18F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B6C5549-E0E3-4C3B-A632-653AB08D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8E7B67-CBBA-4521-A4E0-8D17AC0A44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03874-938C-4A81-8DBD-1830A6B3C9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Image  Steganography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RVS  College  of  Engineering  and  Technology</a:t>
            </a:r>
          </a:p>
          <a:p>
            <a:r>
              <a:rPr lang="en-US" dirty="0"/>
              <a:t>Department  of  Computer Science</a:t>
            </a:r>
          </a:p>
          <a:p>
            <a:pPr algn="r"/>
            <a:r>
              <a:rPr lang="en-US" dirty="0" err="1"/>
              <a:t>S.Karthik</a:t>
            </a:r>
            <a:endParaRPr lang="en-US" dirty="0"/>
          </a:p>
          <a:p>
            <a:pPr algn="r"/>
            <a:r>
              <a:rPr lang="en-US" dirty="0" err="1"/>
              <a:t>N.Lavanya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1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/>
              <a:t>IMAGE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 Digital images are made up of pixels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The arrangement of pixels make up the image’s “raster data”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8-bit and 24-bit images are common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The larger the image size, the more information you can hide. However, larger images may require compression to avoid detection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4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Confidential communication and secret data storing </a:t>
            </a:r>
          </a:p>
          <a:p>
            <a:r>
              <a:rPr lang="en-US" dirty="0"/>
              <a:t> Access control system for digital content distribution </a:t>
            </a:r>
          </a:p>
          <a:p>
            <a:r>
              <a:rPr lang="en-US" dirty="0"/>
              <a:t>Secure Private Files and Documents. </a:t>
            </a:r>
          </a:p>
          <a:p>
            <a:r>
              <a:rPr lang="en-US" dirty="0"/>
              <a:t>Transport Highly Private Documents between International Governments.</a:t>
            </a:r>
          </a:p>
          <a:p>
            <a:r>
              <a:rPr lang="en-US" dirty="0"/>
              <a:t>Transmit message/data without revealing the existence of available message. </a:t>
            </a:r>
          </a:p>
        </p:txBody>
      </p:sp>
    </p:spTree>
    <p:extLst>
      <p:ext uri="{BB962C8B-B14F-4D97-AF65-F5344CB8AC3E}">
        <p14:creationId xmlns:p14="http://schemas.microsoft.com/office/powerpoint/2010/main" val="6450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steganography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recorded uses of steganography can be traced back to 440 BC when Herodotus mentions an example of steganography in the histories of Herodotus.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technics used are:</a:t>
            </a:r>
          </a:p>
          <a:p>
            <a:r>
              <a:rPr lang="en-US" dirty="0"/>
              <a:t> Shaving the head</a:t>
            </a:r>
          </a:p>
          <a:p>
            <a:r>
              <a:rPr lang="en-US" dirty="0"/>
              <a:t> Wood tablet covered with wax</a:t>
            </a:r>
          </a:p>
          <a:p>
            <a:r>
              <a:rPr lang="en-US" dirty="0"/>
              <a:t> Microdots</a:t>
            </a:r>
          </a:p>
          <a:p>
            <a:r>
              <a:rPr lang="en-US" dirty="0"/>
              <a:t> Invisible ink</a:t>
            </a:r>
          </a:p>
          <a:p>
            <a:r>
              <a:rPr lang="en-US" dirty="0"/>
              <a:t> Vexierbild</a:t>
            </a:r>
          </a:p>
          <a:p>
            <a:r>
              <a:rPr lang="en-US" dirty="0"/>
              <a:t> Acrostic</a:t>
            </a:r>
          </a:p>
          <a:p>
            <a:r>
              <a:rPr lang="en-US" dirty="0"/>
              <a:t> Paper mask</a:t>
            </a:r>
          </a:p>
        </p:txBody>
      </p:sp>
    </p:spTree>
    <p:extLst>
      <p:ext uri="{BB962C8B-B14F-4D97-AF65-F5344CB8AC3E}">
        <p14:creationId xmlns:p14="http://schemas.microsoft.com/office/powerpoint/2010/main" val="173054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Histogramic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4" y="1447800"/>
            <a:ext cx="8487846" cy="5181600"/>
          </a:xfrm>
        </p:spPr>
      </p:pic>
    </p:spTree>
    <p:extLst>
      <p:ext uri="{BB962C8B-B14F-4D97-AF65-F5344CB8AC3E}">
        <p14:creationId xmlns:p14="http://schemas.microsoft.com/office/powerpoint/2010/main" val="82084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88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9" y="228600"/>
            <a:ext cx="6705600" cy="640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2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Greek Words: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STEGANOS – “Covered”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GRAPHIA – “Writing”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Definition: </a:t>
            </a:r>
          </a:p>
          <a:p>
            <a:pPr marL="0" indent="0">
              <a:buNone/>
            </a:pPr>
            <a:r>
              <a:rPr lang="en-US" dirty="0"/>
              <a:t>                      It is an art and science of hiding information by embedding it in some other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To hide a secret message within an object.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Intruder cannot detect a message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Primarily 1:1 communication  </a:t>
            </a:r>
          </a:p>
        </p:txBody>
      </p:sp>
    </p:spTree>
    <p:extLst>
      <p:ext uri="{BB962C8B-B14F-4D97-AF65-F5344CB8AC3E}">
        <p14:creationId xmlns:p14="http://schemas.microsoft.com/office/powerpoint/2010/main" val="405974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01762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latin typeface="Castellar" pitchFamily="18" charset="0"/>
              </a:rPr>
              <a:t>Types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Steganography In Text/Documents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Steganography In Images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Steganography In Audio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Steganography In Protocols(TCP/IP Packets)</a:t>
            </a:r>
          </a:p>
        </p:txBody>
      </p:sp>
    </p:spTree>
    <p:extLst>
      <p:ext uri="{BB962C8B-B14F-4D97-AF65-F5344CB8AC3E}">
        <p14:creationId xmlns:p14="http://schemas.microsoft.com/office/powerpoint/2010/main" val="3110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haroni" pitchFamily="2" charset="-79"/>
                <a:cs typeface="Aharoni" pitchFamily="2" charset="-79"/>
              </a:rPr>
              <a:t>Image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Steganography is the technique of hiding the data within the image in such a way that prevents the unintended user from the detection of the hidden messages or data.</a:t>
            </a:r>
          </a:p>
          <a:p>
            <a:r>
              <a:rPr lang="en-US" dirty="0"/>
              <a:t>Images are used as the message carriers.Images are the most popular cover objects used for steganography</a:t>
            </a:r>
          </a:p>
          <a:p>
            <a:r>
              <a:rPr lang="en-US" dirty="0"/>
              <a:t>It is the most widely used medium being used today </a:t>
            </a:r>
          </a:p>
          <a:p>
            <a:r>
              <a:rPr lang="en-US" dirty="0"/>
              <a:t>Takes advantage of our limited visual perception of colors </a:t>
            </a:r>
          </a:p>
        </p:txBody>
      </p:sp>
    </p:spTree>
    <p:extLst>
      <p:ext uri="{BB962C8B-B14F-4D97-AF65-F5344CB8AC3E}">
        <p14:creationId xmlns:p14="http://schemas.microsoft.com/office/powerpoint/2010/main" val="197296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762000" y="1257300"/>
            <a:ext cx="2369127" cy="2057400"/>
          </a:xfrm>
          <a:prstGeom prst="rightArrow">
            <a:avLst>
              <a:gd name="adj1" fmla="val 75455"/>
              <a:gd name="adj2" fmla="val 21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itchFamily="34" charset="0"/>
              </a:rPr>
              <a:t>Encryption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itchFamily="34" charset="0"/>
              </a:rPr>
              <a:t>Process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505200" y="1543050"/>
            <a:ext cx="2057400" cy="1485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Stegano-Object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136" y="15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itchFamily="34" charset="0"/>
              </a:rPr>
              <a:t>Cover 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5527" y="36957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itchFamily="34" charset="0"/>
              </a:rPr>
              <a:t>Message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867400" y="1257300"/>
            <a:ext cx="2438400" cy="1905000"/>
          </a:xfrm>
          <a:prstGeom prst="leftArrow">
            <a:avLst>
              <a:gd name="adj1" fmla="val 77636"/>
              <a:gd name="adj2" fmla="val 2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itchFamily="34" charset="0"/>
              </a:rPr>
              <a:t>Decryption</a:t>
            </a:r>
          </a:p>
          <a:p>
            <a:pPr algn="ctr"/>
            <a:r>
              <a:rPr lang="en-US" sz="2400" dirty="0">
                <a:latin typeface="Arial Black" pitchFamily="34" charset="0"/>
              </a:rPr>
              <a:t>Process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944591" y="3695700"/>
            <a:ext cx="1676400" cy="876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itchFamily="34" charset="0"/>
              </a:rPr>
              <a:t>Message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858000" y="152400"/>
            <a:ext cx="17526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itchFamily="34" charset="0"/>
              </a:rPr>
              <a:t>Image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990600"/>
            <a:ext cx="0" cy="5524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76400" y="3028950"/>
            <a:ext cx="0" cy="6667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>
            <a:off x="3131127" y="2286000"/>
            <a:ext cx="3740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5562600" y="2209800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543800" y="990600"/>
            <a:ext cx="0" cy="5524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>
            <a:off x="7543800" y="2895600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457199" y="5898176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Sender Side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4533900" y="5791200"/>
            <a:ext cx="354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Receiver  Side</a:t>
            </a:r>
          </a:p>
        </p:txBody>
      </p:sp>
    </p:spTree>
    <p:extLst>
      <p:ext uri="{BB962C8B-B14F-4D97-AF65-F5344CB8AC3E}">
        <p14:creationId xmlns:p14="http://schemas.microsoft.com/office/powerpoint/2010/main" val="428149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Classification of Steganographic Categories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Steganography is classified into 3 categories,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Pure steganography </a:t>
            </a:r>
            <a:r>
              <a:rPr lang="en-US" dirty="0"/>
              <a:t>where there is </a:t>
            </a:r>
            <a:r>
              <a:rPr lang="en-US" b="1" dirty="0"/>
              <a:t>no stego key.</a:t>
            </a:r>
            <a:r>
              <a:rPr lang="en-US" dirty="0"/>
              <a:t> It is based on the assumption that no other party is aware of the communication.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Secret key steganography </a:t>
            </a:r>
            <a:r>
              <a:rPr lang="en-US" dirty="0"/>
              <a:t>where the </a:t>
            </a:r>
            <a:r>
              <a:rPr lang="en-US" b="1" dirty="0"/>
              <a:t>stego key </a:t>
            </a:r>
            <a:r>
              <a:rPr lang="en-US" dirty="0"/>
              <a:t>is exchanged prior to communication. This is most suspectible to interception.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Public key steganography </a:t>
            </a:r>
            <a:r>
              <a:rPr lang="en-US" dirty="0"/>
              <a:t>where a </a:t>
            </a:r>
            <a:r>
              <a:rPr lang="en-US" b="1" dirty="0"/>
              <a:t>public key </a:t>
            </a:r>
            <a:r>
              <a:rPr lang="en-US" dirty="0"/>
              <a:t>and a </a:t>
            </a:r>
            <a:r>
              <a:rPr lang="en-US" b="1" dirty="0"/>
              <a:t>private key </a:t>
            </a:r>
            <a:r>
              <a:rPr lang="en-US" dirty="0"/>
              <a:t>is used 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419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u="sng" dirty="0"/>
              <a:t>IMAGE-ENCODING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common approaches to information hiding in images :</a:t>
            </a:r>
          </a:p>
          <a:p>
            <a:endParaRPr lang="en-US" dirty="0"/>
          </a:p>
          <a:p>
            <a:r>
              <a:rPr lang="en-US" dirty="0"/>
              <a:t>Least Significant Bit Insertion</a:t>
            </a:r>
          </a:p>
          <a:p>
            <a:endParaRPr lang="en-US" dirty="0"/>
          </a:p>
          <a:p>
            <a:r>
              <a:rPr lang="en-US" dirty="0"/>
              <a:t>Static Parsing Steganography(SPS) </a:t>
            </a:r>
          </a:p>
          <a:p>
            <a:endParaRPr lang="en-US" dirty="0"/>
          </a:p>
          <a:p>
            <a:r>
              <a:rPr lang="en-US" dirty="0"/>
              <a:t>Masking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69671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u="sng" dirty="0"/>
              <a:t>Least Significant Bit Substitution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r>
              <a:rPr lang="en-US" dirty="0"/>
              <a:t>A sample raster data for 3 pixels (9 bytes) may be: </a:t>
            </a:r>
          </a:p>
          <a:p>
            <a:r>
              <a:rPr lang="en-US" dirty="0"/>
              <a:t> 00100111 11101000 11001000 </a:t>
            </a:r>
          </a:p>
          <a:p>
            <a:r>
              <a:rPr lang="en-US" dirty="0"/>
              <a:t> 00100110 11001000 11101000 </a:t>
            </a:r>
          </a:p>
          <a:p>
            <a:r>
              <a:rPr lang="en-US" dirty="0"/>
              <a:t> 11001001 00100111 11101011 </a:t>
            </a:r>
          </a:p>
          <a:p>
            <a:endParaRPr lang="en-US" dirty="0"/>
          </a:p>
          <a:p>
            <a:r>
              <a:rPr lang="en-US" dirty="0"/>
              <a:t>After inserting the binary value:</a:t>
            </a:r>
          </a:p>
          <a:p>
            <a:r>
              <a:rPr lang="en-US" dirty="0"/>
              <a:t> 0010011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 1110100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 1100100</a:t>
            </a:r>
            <a:r>
              <a:rPr lang="en-US" b="1" u="sng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</a:p>
          <a:p>
            <a:r>
              <a:rPr lang="en-US" dirty="0"/>
              <a:t> 0010011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 1100100</a:t>
            </a:r>
            <a:r>
              <a:rPr lang="en-US" b="1" u="sng" dirty="0">
                <a:solidFill>
                  <a:srgbClr val="FF0000"/>
                </a:solidFill>
              </a:rPr>
              <a:t>0</a:t>
            </a:r>
            <a:r>
              <a:rPr lang="en-US" dirty="0"/>
              <a:t> 1110100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/>
              <a:t> 1100100</a:t>
            </a:r>
            <a:r>
              <a:rPr lang="en-US" b="1" u="sng" dirty="0">
                <a:solidFill>
                  <a:srgbClr val="FF0000"/>
                </a:solidFill>
              </a:rPr>
              <a:t>0</a:t>
            </a:r>
            <a:r>
              <a:rPr lang="en-US" dirty="0"/>
              <a:t> 0010011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 11101011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2514600"/>
            <a:ext cx="2362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Inserting the binary value for A (10000001) changes 4 bits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4478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Cover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Convert each pixel value into 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6482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Reserve first 20 pixels for hiding message size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4478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Message</a:t>
            </a:r>
          </a:p>
          <a:p>
            <a:r>
              <a:rPr lang="en-US" sz="2000" b="1" dirty="0"/>
              <a:t>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2945" y="2819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Calculate size of message (</a:t>
            </a:r>
            <a:r>
              <a:rPr lang="en-US" sz="2000" b="1" dirty="0" err="1"/>
              <a:t>rows,columns</a:t>
            </a:r>
            <a:r>
              <a:rPr lang="en-US" sz="2000" b="1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4343400"/>
            <a:ext cx="304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Convert each pixel into</a:t>
            </a:r>
          </a:p>
          <a:p>
            <a:r>
              <a:rPr lang="en-US" b="1" dirty="0"/>
              <a:t>binary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5562600"/>
            <a:ext cx="373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Sequentially Replace LSB’s of cover</a:t>
            </a:r>
          </a:p>
          <a:p>
            <a:r>
              <a:rPr lang="en-US" b="1" dirty="0"/>
              <a:t>image pixels with message bit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Least Significant Bit Substitution</a:t>
            </a:r>
            <a:br>
              <a:rPr lang="en-US" b="1" dirty="0"/>
            </a:br>
            <a:r>
              <a:rPr lang="en-US" b="1" dirty="0"/>
              <a:t>Methodology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6858000" y="2286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6858000" y="37338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>
            <a:off x="6858000" y="50292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905000" y="2286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1981200" y="41148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3"/>
          </p:cNvCxnSpPr>
          <p:nvPr/>
        </p:nvCxnSpPr>
        <p:spPr>
          <a:xfrm flipH="1" flipV="1">
            <a:off x="3429000" y="3467100"/>
            <a:ext cx="1524000" cy="2095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5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399</TotalTime>
  <Words>552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Algerian</vt:lpstr>
      <vt:lpstr>Arial Black</vt:lpstr>
      <vt:lpstr>Calibri</vt:lpstr>
      <vt:lpstr>Castellar</vt:lpstr>
      <vt:lpstr>Century Schoolbook</vt:lpstr>
      <vt:lpstr>Times New Roman</vt:lpstr>
      <vt:lpstr>Wingdings</vt:lpstr>
      <vt:lpstr>Wingdings 2</vt:lpstr>
      <vt:lpstr>Oriel</vt:lpstr>
      <vt:lpstr>Image  Steganography</vt:lpstr>
      <vt:lpstr>STEGANOGRAPHY</vt:lpstr>
      <vt:lpstr>Types of Steganography</vt:lpstr>
      <vt:lpstr>Image Steganography</vt:lpstr>
      <vt:lpstr>PowerPoint Presentation</vt:lpstr>
      <vt:lpstr>Classification of Steganographic Categories</vt:lpstr>
      <vt:lpstr>IMAGE-ENCODING TECHNIQUES</vt:lpstr>
      <vt:lpstr>Least Significant Bit Substitution </vt:lpstr>
      <vt:lpstr>Least Significant Bit Substitution Methodology</vt:lpstr>
      <vt:lpstr>IMAGE ATTRIBUTES</vt:lpstr>
      <vt:lpstr>Applications Of Steganography</vt:lpstr>
      <vt:lpstr>History of steganography</vt:lpstr>
      <vt:lpstr>Histogramic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 Steganography</dc:title>
  <dc:creator>Karthik</dc:creator>
  <cp:lastModifiedBy>karthik s</cp:lastModifiedBy>
  <cp:revision>27</cp:revision>
  <cp:lastPrinted>2018-03-08T17:28:31Z</cp:lastPrinted>
  <dcterms:created xsi:type="dcterms:W3CDTF">2018-03-07T15:33:27Z</dcterms:created>
  <dcterms:modified xsi:type="dcterms:W3CDTF">2019-03-07T18:48:49Z</dcterms:modified>
</cp:coreProperties>
</file>