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62" r:id="rId7"/>
    <p:sldId id="294" r:id="rId8"/>
    <p:sldId id="26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255" y="5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76181" y="4434840"/>
            <a:ext cx="6383547" cy="1122202"/>
          </a:xfrm>
        </p:spPr>
        <p:txBody>
          <a:bodyPr/>
          <a:lstStyle/>
          <a:p>
            <a:r>
              <a:rPr lang="en-US" dirty="0"/>
              <a:t>Lending CLUB CASE STUDY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76181" y="5621396"/>
            <a:ext cx="5077781" cy="396660"/>
          </a:xfrm>
        </p:spPr>
        <p:txBody>
          <a:bodyPr/>
          <a:lstStyle/>
          <a:p>
            <a:r>
              <a:rPr lang="en-US" dirty="0"/>
              <a:t>Karthik Subramanian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Problem Statement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lnSpcReduction="20000"/>
          </a:bodyPr>
          <a:lstStyle/>
          <a:p>
            <a:r>
              <a:rPr lang="en-US" sz="1400" dirty="0"/>
              <a:t>Lending Club is a marketplace for personal loans that matches borrowers who are seeking a loan with investors looking to lend money and make a return.</a:t>
            </a:r>
          </a:p>
          <a:p>
            <a:r>
              <a:rPr lang="en-US" dirty="0"/>
              <a:t>The company wants to understand the driving factors (or driver variables) behind loan default, i.e. the variables which are strong indicators of default.  The company can utilize this knowledge for its portfolio and risk assessment.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LENDING CLUB USE CASE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UNDERSTANDING DATA</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Check the data visually to understand how is the data format and check if there is an obvious issues with csv files provided</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DATA CLEANING</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In this step we will check if there are any missing values, redundant column etc. We will convert the csv data into a usable format before analyzing any further</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DATA ANALYSIS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This is the key step where data is comprehensively analyzed using Univariate, Segmented Univariate, Bivariate analysis is done</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RECOMMENDATIONS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Based on the data analysis, a complete list of observations are recorded and submitted to the investors.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LENDING CLUB USE CASE</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AA35700-480C-A671-9CD8-DD9B2DE249AF}"/>
              </a:ext>
            </a:extLst>
          </p:cNvPr>
          <p:cNvSpPr>
            <a:spLocks noGrp="1"/>
          </p:cNvSpPr>
          <p:nvPr>
            <p:ph type="title"/>
          </p:nvPr>
        </p:nvSpPr>
        <p:spPr/>
        <p:txBody>
          <a:bodyPr/>
          <a:lstStyle/>
          <a:p>
            <a:r>
              <a:rPr lang="en-US" dirty="0"/>
              <a:t>Analysis of loan data</a:t>
            </a:r>
            <a:endParaRPr lang="en-IN" dirty="0"/>
          </a:p>
        </p:txBody>
      </p:sp>
      <p:pic>
        <p:nvPicPr>
          <p:cNvPr id="35" name="Picture 2" descr="Image result for exploratory data analysis">
            <a:extLst>
              <a:ext uri="{FF2B5EF4-FFF2-40B4-BE49-F238E27FC236}">
                <a16:creationId xmlns:a16="http://schemas.microsoft.com/office/drawing/2014/main" id="{5F6CCC36-AD20-4F71-89AF-276D204B9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747" y="2206695"/>
            <a:ext cx="7404407" cy="370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3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25525" y="76199"/>
            <a:ext cx="5111750" cy="933904"/>
          </a:xfrm>
        </p:spPr>
        <p:txBody>
          <a:bodyPr/>
          <a:lstStyle/>
          <a:p>
            <a:r>
              <a:rPr lang="en-US" dirty="0"/>
              <a:t>Observations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144361" y="1973488"/>
            <a:ext cx="8369753" cy="4704898"/>
          </a:xfrm>
        </p:spPr>
        <p:txBody>
          <a:bodyPr vert="horz" lIns="91440" tIns="45720" rIns="91440" bIns="45720" rtlCol="0" anchor="t">
            <a:noAutofit/>
          </a:bodyPr>
          <a:lstStyle/>
          <a:p>
            <a:pPr marL="171450" indent="-171450">
              <a:buFont typeface="Arial" panose="020B0604020202020204" pitchFamily="34" charset="0"/>
              <a:buChar char="•"/>
            </a:pPr>
            <a:r>
              <a:rPr lang="en-US" noProof="1"/>
              <a:t>Applicants having house_ownership as 'RENT'</a:t>
            </a:r>
          </a:p>
          <a:p>
            <a:pPr marL="171450" indent="-171450">
              <a:buFont typeface="Arial" panose="020B0604020202020204" pitchFamily="34" charset="0"/>
              <a:buChar char="•"/>
            </a:pPr>
            <a:r>
              <a:rPr lang="en-US" noProof="1"/>
              <a:t>Applicants who use the loan to clear other debts</a:t>
            </a:r>
          </a:p>
          <a:p>
            <a:pPr marL="171450" indent="-171450">
              <a:buFont typeface="Arial" panose="020B0604020202020204" pitchFamily="34" charset="0"/>
              <a:buChar char="•"/>
            </a:pPr>
            <a:r>
              <a:rPr lang="en-US" noProof="1"/>
              <a:t>Applicants who receive interest at the rate of 13-17%</a:t>
            </a:r>
          </a:p>
          <a:p>
            <a:pPr marL="171450" indent="-171450">
              <a:buFont typeface="Arial" panose="020B0604020202020204" pitchFamily="34" charset="0"/>
              <a:buChar char="•"/>
            </a:pPr>
            <a:r>
              <a:rPr lang="en-US" noProof="1"/>
              <a:t>Applicants who have an income of range 31201 - 58402</a:t>
            </a:r>
          </a:p>
          <a:p>
            <a:pPr marL="171450" indent="-171450">
              <a:buFont typeface="Arial" panose="020B0604020202020204" pitchFamily="34" charset="0"/>
              <a:buChar char="•"/>
            </a:pPr>
            <a:r>
              <a:rPr lang="en-US" noProof="1"/>
              <a:t>Term of 36 months</a:t>
            </a:r>
          </a:p>
          <a:p>
            <a:pPr marL="171450" indent="-171450">
              <a:buFont typeface="Arial" panose="020B0604020202020204" pitchFamily="34" charset="0"/>
              <a:buChar char="•"/>
            </a:pPr>
            <a:r>
              <a:rPr lang="en-US" noProof="1"/>
              <a:t>When the loan status is Not verified</a:t>
            </a:r>
          </a:p>
          <a:p>
            <a:pPr marL="171450" indent="-171450">
              <a:buFont typeface="Arial" panose="020B0604020202020204" pitchFamily="34" charset="0"/>
              <a:buChar char="•"/>
            </a:pPr>
            <a:r>
              <a:rPr lang="en-US" noProof="1"/>
              <a:t>When the no of enquiries in last 6 months is 0</a:t>
            </a:r>
          </a:p>
          <a:p>
            <a:pPr marL="171450" indent="-171450">
              <a:buFont typeface="Arial" panose="020B0604020202020204" pitchFamily="34" charset="0"/>
              <a:buChar char="•"/>
            </a:pPr>
            <a:r>
              <a:rPr lang="en-US" noProof="1"/>
              <a:t>When the number of derogatory public records is 0</a:t>
            </a:r>
          </a:p>
          <a:p>
            <a:pPr marL="171450" indent="-171450">
              <a:buFont typeface="Arial" panose="020B0604020202020204" pitchFamily="34" charset="0"/>
              <a:buChar char="•"/>
            </a:pPr>
            <a:r>
              <a:rPr lang="en-US" noProof="1"/>
              <a:t>When the purpose is 'debt_consolidation'</a:t>
            </a:r>
          </a:p>
          <a:p>
            <a:pPr marL="171450" indent="-171450">
              <a:buFont typeface="Arial" panose="020B0604020202020204" pitchFamily="34" charset="0"/>
              <a:buChar char="•"/>
            </a:pPr>
            <a:r>
              <a:rPr lang="en-US" noProof="1"/>
              <a:t>Grade is 'B'</a:t>
            </a:r>
          </a:p>
          <a:p>
            <a:pPr marL="171450" indent="-171450">
              <a:buFont typeface="Arial" panose="020B0604020202020204" pitchFamily="34" charset="0"/>
              <a:buChar char="•"/>
            </a:pPr>
            <a:r>
              <a:rPr lang="en-US" noProof="1"/>
              <a:t>And a total grade of 'B5' level.</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2023</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7" name="TextBox 6">
            <a:extLst>
              <a:ext uri="{FF2B5EF4-FFF2-40B4-BE49-F238E27FC236}">
                <a16:creationId xmlns:a16="http://schemas.microsoft.com/office/drawing/2014/main" id="{78E7F442-A6C5-E97E-C4D2-4C7A2F2B5663}"/>
              </a:ext>
            </a:extLst>
          </p:cNvPr>
          <p:cNvSpPr txBox="1"/>
          <p:nvPr/>
        </p:nvSpPr>
        <p:spPr>
          <a:xfrm>
            <a:off x="1295400" y="1436914"/>
            <a:ext cx="4841875" cy="369332"/>
          </a:xfrm>
          <a:prstGeom prst="rect">
            <a:avLst/>
          </a:prstGeom>
          <a:noFill/>
        </p:spPr>
        <p:txBody>
          <a:bodyPr wrap="square" rtlCol="0">
            <a:spAutoFit/>
          </a:bodyPr>
          <a:lstStyle/>
          <a:p>
            <a:r>
              <a:rPr lang="en-US" b="1" dirty="0"/>
              <a:t>Default occurs mostly when </a:t>
            </a:r>
            <a:endParaRPr lang="en-IN" b="1"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25525" y="76199"/>
            <a:ext cx="5111750" cy="933904"/>
          </a:xfrm>
        </p:spPr>
        <p:txBody>
          <a:bodyPr/>
          <a:lstStyle/>
          <a:p>
            <a:r>
              <a:rPr lang="en-US" dirty="0"/>
              <a:t>Observations…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144361" y="1973488"/>
            <a:ext cx="8369753" cy="3893912"/>
          </a:xfrm>
        </p:spPr>
        <p:txBody>
          <a:bodyPr vert="horz" lIns="91440" tIns="45720" rIns="91440" bIns="45720" rtlCol="0" anchor="t">
            <a:noAutofit/>
          </a:bodyPr>
          <a:lstStyle/>
          <a:p>
            <a:pPr marL="171450" indent="-171450">
              <a:buFont typeface="Arial" panose="020B0604020202020204" pitchFamily="34" charset="0"/>
              <a:buChar char="•"/>
            </a:pPr>
            <a:r>
              <a:rPr lang="en-US" noProof="1"/>
              <a:t>Applicants taking loan for 'home improvement' and have income of 60k -70k</a:t>
            </a:r>
          </a:p>
          <a:p>
            <a:pPr marL="171450" indent="-171450">
              <a:buFont typeface="Arial" panose="020B0604020202020204" pitchFamily="34" charset="0"/>
              <a:buChar char="•"/>
            </a:pPr>
            <a:r>
              <a:rPr lang="en-US" noProof="1"/>
              <a:t>Applicants whose home ownership is 'MORTGAGE and have income of 60-70k</a:t>
            </a:r>
          </a:p>
          <a:p>
            <a:pPr marL="171450" indent="-171450">
              <a:buFont typeface="Arial" panose="020B0604020202020204" pitchFamily="34" charset="0"/>
              <a:buChar char="•"/>
            </a:pPr>
            <a:r>
              <a:rPr lang="en-US" noProof="1"/>
              <a:t>Applicants who receive interest at the rate of 21-24% and have an income of 70k-80k</a:t>
            </a:r>
          </a:p>
          <a:p>
            <a:pPr marL="171450" indent="-171450">
              <a:buFont typeface="Arial" panose="020B0604020202020204" pitchFamily="34" charset="0"/>
              <a:buChar char="•"/>
            </a:pPr>
            <a:r>
              <a:rPr lang="en-US" noProof="1"/>
              <a:t>Applicants who have taken a loan in the range 30k - 35k and are charged interest rate of 15-17.5 %</a:t>
            </a:r>
          </a:p>
          <a:p>
            <a:pPr marL="171450" indent="-171450">
              <a:buFont typeface="Arial" panose="020B0604020202020204" pitchFamily="34" charset="0"/>
              <a:buChar char="•"/>
            </a:pPr>
            <a:r>
              <a:rPr lang="en-US" noProof="1"/>
              <a:t>Applicants who have taken a loan for small business and the loan amount is greater than 14k</a:t>
            </a:r>
          </a:p>
          <a:p>
            <a:pPr marL="171450" indent="-171450">
              <a:buFont typeface="Arial" panose="020B0604020202020204" pitchFamily="34" charset="0"/>
              <a:buChar char="•"/>
            </a:pPr>
            <a:r>
              <a:rPr lang="en-US" noProof="1"/>
              <a:t>Applicants whose home ownership is 'MORTGAGE and have loan of 14-16k</a:t>
            </a:r>
          </a:p>
          <a:p>
            <a:pPr marL="171450" indent="-171450">
              <a:buFont typeface="Arial" panose="020B0604020202020204" pitchFamily="34" charset="0"/>
              <a:buChar char="•"/>
            </a:pPr>
            <a:r>
              <a:rPr lang="en-US" noProof="1"/>
              <a:t>When grade is F and loan amount is between 15k-20k</a:t>
            </a:r>
          </a:p>
          <a:p>
            <a:pPr marL="171450" indent="-171450">
              <a:buFont typeface="Arial" panose="020B0604020202020204" pitchFamily="34" charset="0"/>
              <a:buChar char="•"/>
            </a:pPr>
            <a:r>
              <a:rPr lang="en-US" noProof="1"/>
              <a:t>When employment length is 10yrs and loan amount is 12k-14k</a:t>
            </a:r>
          </a:p>
          <a:p>
            <a:pPr marL="171450" indent="-171450">
              <a:buFont typeface="Arial" panose="020B0604020202020204" pitchFamily="34" charset="0"/>
              <a:buChar char="•"/>
            </a:pPr>
            <a:r>
              <a:rPr lang="en-US" noProof="1"/>
              <a:t>When the loan is verified and loan amount is above 16k</a:t>
            </a:r>
          </a:p>
          <a:p>
            <a:pPr marL="171450" indent="-171450">
              <a:buFont typeface="Arial" panose="020B0604020202020204" pitchFamily="34" charset="0"/>
              <a:buChar char="•"/>
            </a:pPr>
            <a:r>
              <a:rPr lang="en-US" noProof="1"/>
              <a:t>For grade G and interest rate above 20%</a:t>
            </a:r>
          </a:p>
          <a:p>
            <a:pPr marL="171450" indent="-171450">
              <a:buFont typeface="Arial" panose="020B0604020202020204" pitchFamily="34" charset="0"/>
              <a:buChar char="•"/>
            </a:pPr>
            <a:endParaRPr lang="en-ZA"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7" name="TextBox 6">
            <a:extLst>
              <a:ext uri="{FF2B5EF4-FFF2-40B4-BE49-F238E27FC236}">
                <a16:creationId xmlns:a16="http://schemas.microsoft.com/office/drawing/2014/main" id="{78E7F442-A6C5-E97E-C4D2-4C7A2F2B5663}"/>
              </a:ext>
            </a:extLst>
          </p:cNvPr>
          <p:cNvSpPr txBox="1"/>
          <p:nvPr/>
        </p:nvSpPr>
        <p:spPr>
          <a:xfrm>
            <a:off x="1295400" y="1436914"/>
            <a:ext cx="4841875" cy="369332"/>
          </a:xfrm>
          <a:prstGeom prst="rect">
            <a:avLst/>
          </a:prstGeom>
          <a:noFill/>
        </p:spPr>
        <p:txBody>
          <a:bodyPr wrap="square" rtlCol="0">
            <a:spAutoFit/>
          </a:bodyPr>
          <a:lstStyle/>
          <a:p>
            <a:r>
              <a:rPr lang="en-US" b="1" dirty="0"/>
              <a:t>Default occurs mostly when </a:t>
            </a:r>
            <a:endParaRPr lang="en-IN" b="1" dirty="0"/>
          </a:p>
        </p:txBody>
      </p:sp>
    </p:spTree>
    <p:extLst>
      <p:ext uri="{BB962C8B-B14F-4D97-AF65-F5344CB8AC3E}">
        <p14:creationId xmlns:p14="http://schemas.microsoft.com/office/powerpoint/2010/main" val="107745223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2022</TotalTime>
  <Words>427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Monoline</vt:lpstr>
      <vt:lpstr>Lending CLUB CASE STUDY</vt:lpstr>
      <vt:lpstr>Problem Statement</vt:lpstr>
      <vt:lpstr>SOLUTION</vt:lpstr>
      <vt:lpstr>Analysis of loan data</vt:lpstr>
      <vt:lpstr>Observations</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karthiksubram.india@outlook.com</dc:creator>
  <cp:lastModifiedBy>karthiksubram.india@outlook.com</cp:lastModifiedBy>
  <cp:revision>4</cp:revision>
  <dcterms:created xsi:type="dcterms:W3CDTF">2023-06-05T15:36:23Z</dcterms:created>
  <dcterms:modified xsi:type="dcterms:W3CDTF">2023-06-07T01:18:23Z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