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shika Baoni" initials="VB" lastIdx="1" clrIdx="0">
    <p:extLst>
      <p:ext uri="{19B8F6BF-5375-455C-9EA6-DF929625EA0E}">
        <p15:presenceInfo xmlns:p15="http://schemas.microsoft.com/office/powerpoint/2012/main" userId="S-1-5-21-1275210071-583907252-839522115-2186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ECB4D-6F31-4FC4-8F2F-AA8FF3EDD727}" v="215" dt="2018-06-17T12:30:10.413"/>
    <p1510:client id="{933C7AC7-2E42-438D-BA5C-CDBE7824F65C}" v="1691" dt="2018-06-17T14:41:45.418"/>
    <p1510:client id="{C242EE14-DDC5-4BA2-A75B-77CFCFC49DE0}" v="176" dt="2018-06-17T14:03:28.941"/>
    <p1510:client id="{5A50297E-71B5-4A08-83E9-3A355951A58D}" v="2651" dt="2018-06-17T14:45:33.677"/>
    <p1510:client id="{D4D81A0C-2D89-472D-AA25-7BFB9978A43C}" v="2" dt="2018-06-17T14:05:28.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CE5FFF-3664-4505-B072-EBDFC802FCEC}"/>
              </a:ext>
            </a:extLst>
          </p:cNvPr>
          <p:cNvSpPr txBox="1"/>
          <p:nvPr/>
        </p:nvSpPr>
        <p:spPr>
          <a:xfrm>
            <a:off x="1936820" y="2159218"/>
            <a:ext cx="8318360" cy="1692771"/>
          </a:xfrm>
          <a:prstGeom prst="rect">
            <a:avLst/>
          </a:prstGeom>
          <a:noFill/>
        </p:spPr>
        <p:txBody>
          <a:bodyPr wrap="square" rtlCol="0" anchor="t">
            <a:spAutoFit/>
          </a:bodyPr>
          <a:lstStyle/>
          <a:p>
            <a:pPr algn="ctr"/>
            <a:r>
              <a:rPr lang="en-US" sz="5400">
                <a:solidFill>
                  <a:srgbClr val="7030A0"/>
                </a:solidFill>
              </a:rPr>
              <a:t>Qraksha</a:t>
            </a:r>
            <a:r>
              <a:rPr lang="en-US" sz="5400" dirty="0">
                <a:solidFill>
                  <a:srgbClr val="7030A0"/>
                </a:solidFill>
              </a:rPr>
              <a:t> </a:t>
            </a:r>
          </a:p>
          <a:p>
            <a:pPr algn="ctr"/>
            <a:endParaRPr lang="en-US" dirty="0">
              <a:solidFill>
                <a:srgbClr val="7030A0"/>
              </a:solidFill>
            </a:endParaRPr>
          </a:p>
          <a:p>
            <a:pPr algn="ctr"/>
            <a:r>
              <a:rPr lang="en-US" sz="3200" dirty="0">
                <a:solidFill>
                  <a:srgbClr val="7030A0"/>
                </a:solidFill>
              </a:rPr>
              <a:t>Voice activated ‘smart’ safety device</a:t>
            </a:r>
          </a:p>
        </p:txBody>
      </p:sp>
      <p:sp>
        <p:nvSpPr>
          <p:cNvPr id="9" name="Shape 417">
            <a:extLst>
              <a:ext uri="{FF2B5EF4-FFF2-40B4-BE49-F238E27FC236}">
                <a16:creationId xmlns:a16="http://schemas.microsoft.com/office/drawing/2014/main" id="{96219916-09F7-4EFB-9E63-51A6FA9F6799}"/>
              </a:ext>
            </a:extLst>
          </p:cNvPr>
          <p:cNvSpPr txBox="1"/>
          <p:nvPr/>
        </p:nvSpPr>
        <p:spPr>
          <a:xfrm>
            <a:off x="3074921" y="556643"/>
            <a:ext cx="8410803" cy="596519"/>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Clr>
                <a:srgbClr val="3253DC"/>
              </a:buClr>
              <a:buSzPts val="2800"/>
              <a:buFont typeface="Helvetica Neue"/>
              <a:buChar char="​"/>
            </a:pPr>
            <a:r>
              <a:rPr lang="en-US" sz="2800" b="1" u="none" dirty="0">
                <a:solidFill>
                  <a:srgbClr val="000000"/>
                </a:solidFill>
                <a:latin typeface="Helvetica Neue"/>
                <a:ea typeface="Helvetica Neue"/>
                <a:cs typeface="Helvetica Neue"/>
                <a:sym typeface="Helvetica Neue"/>
              </a:rPr>
              <a:t>Qualcomm Maker Challenge 2018</a:t>
            </a:r>
            <a:endParaRPr lang="en-US" sz="2800" b="1" u="none" dirty="0">
              <a:solidFill>
                <a:srgbClr val="000000"/>
              </a:solidFill>
              <a:latin typeface="Helvetica Neue"/>
              <a:ea typeface="Helvetica Neue"/>
              <a:cs typeface="Helvetica Neue"/>
            </a:endParaRPr>
          </a:p>
          <a:p>
            <a:pPr marL="0" marR="0" lvl="0" indent="0" algn="l" rtl="0">
              <a:lnSpc>
                <a:spcPct val="107000"/>
              </a:lnSpc>
              <a:spcBef>
                <a:spcPts val="0"/>
              </a:spcBef>
              <a:spcAft>
                <a:spcPts val="0"/>
              </a:spcAft>
              <a:buClr>
                <a:srgbClr val="3253DC"/>
              </a:buClr>
              <a:buSzPts val="2800"/>
              <a:buFont typeface="Helvetica Neue"/>
              <a:buChar char="​"/>
            </a:pPr>
            <a:endParaRPr dirty="0"/>
          </a:p>
        </p:txBody>
      </p:sp>
      <p:sp>
        <p:nvSpPr>
          <p:cNvPr id="10" name="TextBox 9">
            <a:extLst>
              <a:ext uri="{FF2B5EF4-FFF2-40B4-BE49-F238E27FC236}">
                <a16:creationId xmlns:a16="http://schemas.microsoft.com/office/drawing/2014/main" id="{1E90D4A0-2D34-436D-AAB5-0FCEAE918A98}"/>
              </a:ext>
            </a:extLst>
          </p:cNvPr>
          <p:cNvSpPr txBox="1"/>
          <p:nvPr/>
        </p:nvSpPr>
        <p:spPr>
          <a:xfrm>
            <a:off x="5734231" y="5485697"/>
            <a:ext cx="6199464" cy="1200329"/>
          </a:xfrm>
          <a:prstGeom prst="rect">
            <a:avLst/>
          </a:prstGeom>
          <a:noFill/>
        </p:spPr>
        <p:txBody>
          <a:bodyPr wrap="square" rtlCol="0" anchor="t">
            <a:spAutoFit/>
          </a:bodyPr>
          <a:lstStyle/>
          <a:p>
            <a:pPr algn="ctr"/>
            <a:r>
              <a:rPr lang="en-US" b="1" u="sng" dirty="0">
                <a:solidFill>
                  <a:srgbClr val="FFFFFF"/>
                </a:solidFill>
              </a:rPr>
              <a:t>TEAM</a:t>
            </a:r>
          </a:p>
          <a:p>
            <a:pPr algn="ctr"/>
            <a:br>
              <a:rPr lang="en-US" dirty="0">
                <a:solidFill>
                  <a:srgbClr val="FFFFFF"/>
                </a:solidFill>
                <a:ea typeface="+mn-lt"/>
                <a:cs typeface="+mn-lt"/>
              </a:rPr>
            </a:br>
            <a:r>
              <a:rPr lang="en-US" dirty="0">
                <a:solidFill>
                  <a:srgbClr val="FFFFFF"/>
                </a:solidFill>
              </a:rPr>
              <a:t>       Vanshika Baoni		Nikhilendra Gudisa		Prajyot Gupta</a:t>
            </a:r>
          </a:p>
          <a:p>
            <a:pPr algn="ctr"/>
            <a:r>
              <a:rPr lang="en-US" dirty="0">
                <a:solidFill>
                  <a:srgbClr val="FFFFFF"/>
                </a:solidFill>
              </a:rPr>
              <a:t>		Karthik Palepu		Manikanta Pasumarty</a:t>
            </a:r>
          </a:p>
        </p:txBody>
      </p:sp>
    </p:spTree>
    <p:extLst>
      <p:ext uri="{BB962C8B-B14F-4D97-AF65-F5344CB8AC3E}">
        <p14:creationId xmlns:p14="http://schemas.microsoft.com/office/powerpoint/2010/main" val="314577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7F9E-7478-4784-BB90-73AAD5874469}"/>
              </a:ext>
            </a:extLst>
          </p:cNvPr>
          <p:cNvSpPr>
            <a:spLocks noGrp="1"/>
          </p:cNvSpPr>
          <p:nvPr>
            <p:ph type="title"/>
          </p:nvPr>
        </p:nvSpPr>
        <p:spPr>
          <a:xfrm>
            <a:off x="1141413" y="618518"/>
            <a:ext cx="9905998" cy="575282"/>
          </a:xfrm>
        </p:spPr>
        <p:txBody>
          <a:bodyPr>
            <a:normAutofit fontScale="90000"/>
          </a:bodyPr>
          <a:lstStyle/>
          <a:p>
            <a:r>
              <a:rPr lang="en-US" dirty="0">
                <a:solidFill>
                  <a:srgbClr val="7030A0"/>
                </a:solidFill>
              </a:rPr>
              <a:t>Most popular safety apps</a:t>
            </a:r>
          </a:p>
        </p:txBody>
      </p:sp>
      <p:graphicFrame>
        <p:nvGraphicFramePr>
          <p:cNvPr id="4" name="Content Placeholder 3">
            <a:extLst>
              <a:ext uri="{FF2B5EF4-FFF2-40B4-BE49-F238E27FC236}">
                <a16:creationId xmlns:a16="http://schemas.microsoft.com/office/drawing/2014/main" id="{859E673B-BB59-43A3-8D28-3AFFA6BE175C}"/>
              </a:ext>
            </a:extLst>
          </p:cNvPr>
          <p:cNvGraphicFramePr>
            <a:graphicFrameLocks noGrp="1"/>
          </p:cNvGraphicFramePr>
          <p:nvPr>
            <p:ph idx="1"/>
            <p:extLst>
              <p:ext uri="{D42A27DB-BD31-4B8C-83A1-F6EECF244321}">
                <p14:modId xmlns:p14="http://schemas.microsoft.com/office/powerpoint/2010/main" val="2666549592"/>
              </p:ext>
            </p:extLst>
          </p:nvPr>
        </p:nvGraphicFramePr>
        <p:xfrm>
          <a:off x="1183881" y="1424574"/>
          <a:ext cx="9906000" cy="3403600"/>
        </p:xfrm>
        <a:graphic>
          <a:graphicData uri="http://schemas.openxmlformats.org/drawingml/2006/table">
            <a:tbl>
              <a:tblPr firstRow="1" bandRow="1">
                <a:tableStyleId>{35758FB7-9AC5-4552-8A53-C91805E547FA}</a:tableStyleId>
              </a:tblPr>
              <a:tblGrid>
                <a:gridCol w="1263122">
                  <a:extLst>
                    <a:ext uri="{9D8B030D-6E8A-4147-A177-3AD203B41FA5}">
                      <a16:colId xmlns:a16="http://schemas.microsoft.com/office/drawing/2014/main" val="2320259796"/>
                    </a:ext>
                  </a:extLst>
                </a:gridCol>
                <a:gridCol w="8642878">
                  <a:extLst>
                    <a:ext uri="{9D8B030D-6E8A-4147-A177-3AD203B41FA5}">
                      <a16:colId xmlns:a16="http://schemas.microsoft.com/office/drawing/2014/main" val="4116047557"/>
                    </a:ext>
                  </a:extLst>
                </a:gridCol>
              </a:tblGrid>
              <a:tr h="370840">
                <a:tc>
                  <a:txBody>
                    <a:bodyPr/>
                    <a:lstStyle/>
                    <a:p>
                      <a:r>
                        <a:rPr lang="en-US" dirty="0"/>
                        <a:t>Apps</a:t>
                      </a:r>
                    </a:p>
                  </a:txBody>
                  <a:tcPr/>
                </a:tc>
                <a:tc>
                  <a:txBody>
                    <a:bodyPr/>
                    <a:lstStyle/>
                    <a:p>
                      <a:r>
                        <a:rPr lang="en-US"/>
                        <a:t>Panic sequence Trigger Principle</a:t>
                      </a:r>
                    </a:p>
                  </a:txBody>
                  <a:tcPr/>
                </a:tc>
                <a:extLst>
                  <a:ext uri="{0D108BD9-81ED-4DB2-BD59-A6C34878D82A}">
                    <a16:rowId xmlns:a16="http://schemas.microsoft.com/office/drawing/2014/main" val="507891738"/>
                  </a:ext>
                </a:extLst>
              </a:tr>
              <a:tr h="370840">
                <a:tc>
                  <a:txBody>
                    <a:bodyPr/>
                    <a:lstStyle/>
                    <a:p>
                      <a:r>
                        <a:rPr lang="en-US" err="1"/>
                        <a:t>Rasksha</a:t>
                      </a:r>
                      <a:endParaRPr lang="en-US"/>
                    </a:p>
                  </a:txBody>
                  <a:tcPr/>
                </a:tc>
                <a:tc>
                  <a:txBody>
                    <a:bodyPr/>
                    <a:lstStyle/>
                    <a:p>
                      <a:r>
                        <a:rPr lang="en-US"/>
                        <a:t>Panic button inside App to share GPS location with Guardians.</a:t>
                      </a:r>
                    </a:p>
                  </a:txBody>
                  <a:tcPr/>
                </a:tc>
                <a:extLst>
                  <a:ext uri="{0D108BD9-81ED-4DB2-BD59-A6C34878D82A}">
                    <a16:rowId xmlns:a16="http://schemas.microsoft.com/office/drawing/2014/main" val="128502772"/>
                  </a:ext>
                </a:extLst>
              </a:tr>
              <a:tr h="370840">
                <a:tc>
                  <a:txBody>
                    <a:bodyPr/>
                    <a:lstStyle/>
                    <a:p>
                      <a:r>
                        <a:rPr lang="en-US"/>
                        <a:t>Himmat</a:t>
                      </a:r>
                    </a:p>
                  </a:txBody>
                  <a:tcPr/>
                </a:tc>
                <a:tc>
                  <a:txBody>
                    <a:bodyPr/>
                    <a:lstStyle/>
                    <a:p>
                      <a:r>
                        <a:rPr lang="en-US"/>
                        <a:t>Panic button inside App to share GPS, Audio and Video feed directly with Guardians.  </a:t>
                      </a:r>
                    </a:p>
                  </a:txBody>
                  <a:tcPr/>
                </a:tc>
                <a:extLst>
                  <a:ext uri="{0D108BD9-81ED-4DB2-BD59-A6C34878D82A}">
                    <a16:rowId xmlns:a16="http://schemas.microsoft.com/office/drawing/2014/main" val="1214266992"/>
                  </a:ext>
                </a:extLst>
              </a:tr>
              <a:tr h="370840">
                <a:tc>
                  <a:txBody>
                    <a:bodyPr/>
                    <a:lstStyle/>
                    <a:p>
                      <a:r>
                        <a:rPr lang="en-US"/>
                        <a:t>Women Safety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Panic button inside App to share GPS, One Picture from each camera with Guardians.  </a:t>
                      </a:r>
                    </a:p>
                    <a:p>
                      <a:endParaRPr lang="en-US"/>
                    </a:p>
                  </a:txBody>
                  <a:tcPr/>
                </a:tc>
                <a:extLst>
                  <a:ext uri="{0D108BD9-81ED-4DB2-BD59-A6C34878D82A}">
                    <a16:rowId xmlns:a16="http://schemas.microsoft.com/office/drawing/2014/main" val="1440710146"/>
                  </a:ext>
                </a:extLst>
              </a:tr>
              <a:tr h="370840">
                <a:tc>
                  <a:txBody>
                    <a:bodyPr/>
                    <a:lstStyle/>
                    <a:p>
                      <a:r>
                        <a:rPr lang="en-US"/>
                        <a:t>Shake2Safety</a:t>
                      </a:r>
                    </a:p>
                  </a:txBody>
                  <a:tcPr/>
                </a:tc>
                <a:tc>
                  <a:txBody>
                    <a:bodyPr/>
                    <a:lstStyle/>
                    <a:p>
                      <a:r>
                        <a:rPr lang="en-US"/>
                        <a:t>Panic sequence is triggered by Shaking the phone multiple times.</a:t>
                      </a:r>
                    </a:p>
                  </a:txBody>
                  <a:tcPr/>
                </a:tc>
                <a:extLst>
                  <a:ext uri="{0D108BD9-81ED-4DB2-BD59-A6C34878D82A}">
                    <a16:rowId xmlns:a16="http://schemas.microsoft.com/office/drawing/2014/main" val="1680804282"/>
                  </a:ext>
                </a:extLst>
              </a:tr>
              <a:tr h="370840">
                <a:tc>
                  <a:txBody>
                    <a:bodyPr/>
                    <a:lstStyle/>
                    <a:p>
                      <a:r>
                        <a:rPr lang="en-US" err="1"/>
                        <a:t>Chilla</a:t>
                      </a:r>
                      <a:r>
                        <a:rPr lang="en-US"/>
                        <a:t> </a:t>
                      </a:r>
                    </a:p>
                  </a:txBody>
                  <a:tcPr/>
                </a:tc>
                <a:tc>
                  <a:txBody>
                    <a:bodyPr/>
                    <a:lstStyle/>
                    <a:p>
                      <a:r>
                        <a:rPr lang="en-US"/>
                        <a:t>Panic sequence triggered by loud shout.</a:t>
                      </a:r>
                    </a:p>
                  </a:txBody>
                  <a:tcPr/>
                </a:tc>
                <a:extLst>
                  <a:ext uri="{0D108BD9-81ED-4DB2-BD59-A6C34878D82A}">
                    <a16:rowId xmlns:a16="http://schemas.microsoft.com/office/drawing/2014/main" val="4206008418"/>
                  </a:ext>
                </a:extLst>
              </a:tr>
              <a:tr h="370840">
                <a:tc>
                  <a:txBody>
                    <a:bodyPr/>
                    <a:lstStyle/>
                    <a:p>
                      <a:r>
                        <a:rPr lang="en-US" err="1"/>
                        <a:t>Safetipin</a:t>
                      </a:r>
                      <a:endParaRPr lang="en-US"/>
                    </a:p>
                  </a:txBody>
                  <a:tcPr/>
                </a:tc>
                <a:tc>
                  <a:txBody>
                    <a:bodyPr/>
                    <a:lstStyle/>
                    <a:p>
                      <a:r>
                        <a:rPr lang="en-US" dirty="0"/>
                        <a:t>Provides a safety rating of nearby places. Panic sequence triggered based on specified set of rules for the locations.</a:t>
                      </a:r>
                    </a:p>
                  </a:txBody>
                  <a:tcPr/>
                </a:tc>
                <a:extLst>
                  <a:ext uri="{0D108BD9-81ED-4DB2-BD59-A6C34878D82A}">
                    <a16:rowId xmlns:a16="http://schemas.microsoft.com/office/drawing/2014/main" val="1418898083"/>
                  </a:ext>
                </a:extLst>
              </a:tr>
            </a:tbl>
          </a:graphicData>
        </a:graphic>
      </p:graphicFrame>
      <p:sp>
        <p:nvSpPr>
          <p:cNvPr id="5" name="TextBox 4">
            <a:extLst>
              <a:ext uri="{FF2B5EF4-FFF2-40B4-BE49-F238E27FC236}">
                <a16:creationId xmlns:a16="http://schemas.microsoft.com/office/drawing/2014/main" id="{AAF7F856-B232-4FB8-BAEF-9CCE854A83BB}"/>
              </a:ext>
            </a:extLst>
          </p:cNvPr>
          <p:cNvSpPr txBox="1"/>
          <p:nvPr/>
        </p:nvSpPr>
        <p:spPr>
          <a:xfrm>
            <a:off x="1141411" y="5316152"/>
            <a:ext cx="9990940" cy="923330"/>
          </a:xfrm>
          <a:prstGeom prst="rect">
            <a:avLst/>
          </a:prstGeom>
          <a:noFill/>
        </p:spPr>
        <p:txBody>
          <a:bodyPr wrap="none" rtlCol="0">
            <a:spAutoFit/>
          </a:bodyPr>
          <a:lstStyle/>
          <a:p>
            <a:r>
              <a:rPr lang="en-US" b="1" dirty="0">
                <a:solidFill>
                  <a:schemeClr val="tx2"/>
                </a:solidFill>
              </a:rPr>
              <a:t>Conclusion:</a:t>
            </a:r>
          </a:p>
          <a:p>
            <a:r>
              <a:rPr lang="en-US" dirty="0"/>
              <a:t>There are no safety apps which can trigger panic sequence based on custom key phrases. Our solution will</a:t>
            </a:r>
          </a:p>
          <a:p>
            <a:r>
              <a:rPr lang="en-US" dirty="0"/>
              <a:t>be the first of its kind in the market.</a:t>
            </a:r>
          </a:p>
        </p:txBody>
      </p:sp>
    </p:spTree>
    <p:extLst>
      <p:ext uri="{BB962C8B-B14F-4D97-AF65-F5344CB8AC3E}">
        <p14:creationId xmlns:p14="http://schemas.microsoft.com/office/powerpoint/2010/main" val="317291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6B82-CFD1-4E79-AC6D-8589F056D644}"/>
              </a:ext>
            </a:extLst>
          </p:cNvPr>
          <p:cNvSpPr>
            <a:spLocks noGrp="1"/>
          </p:cNvSpPr>
          <p:nvPr>
            <p:ph type="title"/>
          </p:nvPr>
        </p:nvSpPr>
        <p:spPr>
          <a:xfrm>
            <a:off x="1182053" y="334038"/>
            <a:ext cx="9489438" cy="1295690"/>
          </a:xfrm>
        </p:spPr>
        <p:txBody>
          <a:bodyPr/>
          <a:lstStyle/>
          <a:p>
            <a:r>
              <a:rPr lang="en-US" dirty="0">
                <a:solidFill>
                  <a:srgbClr val="7030A0"/>
                </a:solidFill>
              </a:rPr>
              <a:t>Relevance for Qualcomm</a:t>
            </a:r>
          </a:p>
        </p:txBody>
      </p:sp>
      <p:sp>
        <p:nvSpPr>
          <p:cNvPr id="3" name="Content Placeholder 2">
            <a:extLst>
              <a:ext uri="{FF2B5EF4-FFF2-40B4-BE49-F238E27FC236}">
                <a16:creationId xmlns:a16="http://schemas.microsoft.com/office/drawing/2014/main" id="{1B0E11C0-B459-4B6A-AA81-98435831FA03}"/>
              </a:ext>
            </a:extLst>
          </p:cNvPr>
          <p:cNvSpPr>
            <a:spLocks noGrp="1"/>
          </p:cNvSpPr>
          <p:nvPr>
            <p:ph idx="1"/>
          </p:nvPr>
        </p:nvSpPr>
        <p:spPr>
          <a:xfrm>
            <a:off x="1182052" y="1335087"/>
            <a:ext cx="9905999" cy="3541714"/>
          </a:xfrm>
        </p:spPr>
        <p:txBody>
          <a:bodyPr vert="horz" lIns="91440" tIns="45720" rIns="91440" bIns="45720" rtlCol="0" anchor="t">
            <a:normAutofit fontScale="92500" lnSpcReduction="20000"/>
          </a:bodyPr>
          <a:lstStyle/>
          <a:p>
            <a:pPr algn="just"/>
            <a:r>
              <a:rPr lang="en-US"/>
              <a:t>Software</a:t>
            </a:r>
          </a:p>
          <a:p>
            <a:pPr lvl="1" algn="just"/>
            <a:r>
              <a:rPr lang="en-US"/>
              <a:t>Our solution uses SVA (Snapdragon voice activation) and SNPE (Snapdragon Neural Processing Engine) SDK.</a:t>
            </a:r>
          </a:p>
          <a:p>
            <a:pPr algn="just"/>
            <a:r>
              <a:rPr lang="en-US"/>
              <a:t>Hardware</a:t>
            </a:r>
          </a:p>
          <a:p>
            <a:pPr lvl="1" algn="just"/>
            <a:r>
              <a:rPr lang="en-US"/>
              <a:t>For prototyping we will be using an opensource development board, but in the final product we can use QCC5100 series Bluetooth </a:t>
            </a:r>
            <a:r>
              <a:rPr lang="en-US" err="1"/>
              <a:t>SoC.</a:t>
            </a:r>
            <a:endParaRPr lang="en-US"/>
          </a:p>
          <a:p>
            <a:pPr lvl="1" algn="just"/>
            <a:endParaRPr lang="en-US"/>
          </a:p>
          <a:p>
            <a:pPr marL="0" indent="0" algn="just">
              <a:buNone/>
            </a:pPr>
            <a:r>
              <a:rPr lang="en-US"/>
              <a:t>With the above Software and Hardware, entire solution can be commercialized by Qualcomm.</a:t>
            </a:r>
          </a:p>
        </p:txBody>
      </p:sp>
      <p:pic>
        <p:nvPicPr>
          <p:cNvPr id="4" name="Picture 4" descr="A close up of a card&#10;&#10;Description generated with very high confidence">
            <a:extLst>
              <a:ext uri="{FF2B5EF4-FFF2-40B4-BE49-F238E27FC236}">
                <a16:creationId xmlns:a16="http://schemas.microsoft.com/office/drawing/2014/main" id="{B1D1CD61-A2B1-4144-885B-0001D63058ED}"/>
              </a:ext>
            </a:extLst>
          </p:cNvPr>
          <p:cNvPicPr>
            <a:picLocks noChangeAspect="1"/>
          </p:cNvPicPr>
          <p:nvPr/>
        </p:nvPicPr>
        <p:blipFill>
          <a:blip r:embed="rId2"/>
          <a:stretch>
            <a:fillRect/>
          </a:stretch>
        </p:blipFill>
        <p:spPr>
          <a:xfrm>
            <a:off x="3698239" y="4597969"/>
            <a:ext cx="5831840" cy="2020699"/>
          </a:xfrm>
          <a:prstGeom prst="rect">
            <a:avLst/>
          </a:prstGeom>
        </p:spPr>
      </p:pic>
      <p:sp>
        <p:nvSpPr>
          <p:cNvPr id="6" name="TextBox 5">
            <a:extLst>
              <a:ext uri="{FF2B5EF4-FFF2-40B4-BE49-F238E27FC236}">
                <a16:creationId xmlns:a16="http://schemas.microsoft.com/office/drawing/2014/main" id="{9D7BC08B-085B-4BAB-8B2F-9013EFFCD7CD}"/>
              </a:ext>
            </a:extLst>
          </p:cNvPr>
          <p:cNvSpPr txBox="1"/>
          <p:nvPr/>
        </p:nvSpPr>
        <p:spPr>
          <a:xfrm>
            <a:off x="3210558" y="4597401"/>
            <a:ext cx="32004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000000"/>
                </a:solidFill>
              </a:rPr>
              <a:t>SNPE Workflow</a:t>
            </a:r>
          </a:p>
        </p:txBody>
      </p:sp>
    </p:spTree>
    <p:extLst>
      <p:ext uri="{BB962C8B-B14F-4D97-AF65-F5344CB8AC3E}">
        <p14:creationId xmlns:p14="http://schemas.microsoft.com/office/powerpoint/2010/main" val="219408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AA14-2EBE-498D-BACB-E6B84BA042E7}"/>
              </a:ext>
            </a:extLst>
          </p:cNvPr>
          <p:cNvSpPr>
            <a:spLocks noGrp="1"/>
          </p:cNvSpPr>
          <p:nvPr>
            <p:ph type="title"/>
          </p:nvPr>
        </p:nvSpPr>
        <p:spPr/>
        <p:txBody>
          <a:bodyPr/>
          <a:lstStyle/>
          <a:p>
            <a:pPr algn="ctr"/>
            <a:r>
              <a:rPr lang="en-US" dirty="0">
                <a:solidFill>
                  <a:srgbClr val="7030A0"/>
                </a:solidFill>
              </a:rPr>
              <a:t>Final product vision</a:t>
            </a:r>
          </a:p>
        </p:txBody>
      </p:sp>
      <p:pic>
        <p:nvPicPr>
          <p:cNvPr id="5" name="Content Placeholder 4" descr="A close up of a device&#10;&#10;Description generated with high confidence">
            <a:extLst>
              <a:ext uri="{FF2B5EF4-FFF2-40B4-BE49-F238E27FC236}">
                <a16:creationId xmlns:a16="http://schemas.microsoft.com/office/drawing/2014/main" id="{A3B242AD-7166-4BEC-9209-0CDE83173D59}"/>
              </a:ext>
            </a:extLst>
          </p:cNvPr>
          <p:cNvPicPr>
            <a:picLocks noGrp="1" noChangeAspect="1"/>
          </p:cNvPicPr>
          <p:nvPr>
            <p:ph idx="1"/>
          </p:nvPr>
        </p:nvPicPr>
        <p:blipFill rotWithShape="1">
          <a:blip r:embed="rId2"/>
          <a:srcRect l="13074" t="27862" r="13114" b="32917"/>
          <a:stretch/>
        </p:blipFill>
        <p:spPr>
          <a:xfrm>
            <a:off x="1137361" y="2923548"/>
            <a:ext cx="1875153" cy="1169112"/>
          </a:xfrm>
        </p:spPr>
      </p:pic>
      <p:sp>
        <p:nvSpPr>
          <p:cNvPr id="6" name="TextBox 5">
            <a:extLst>
              <a:ext uri="{FF2B5EF4-FFF2-40B4-BE49-F238E27FC236}">
                <a16:creationId xmlns:a16="http://schemas.microsoft.com/office/drawing/2014/main" id="{EBF59DAD-2553-45DC-842D-0DD23A615163}"/>
              </a:ext>
            </a:extLst>
          </p:cNvPr>
          <p:cNvSpPr txBox="1"/>
          <p:nvPr/>
        </p:nvSpPr>
        <p:spPr>
          <a:xfrm>
            <a:off x="620663" y="2221627"/>
            <a:ext cx="6175473" cy="461665"/>
          </a:xfrm>
          <a:prstGeom prst="rect">
            <a:avLst/>
          </a:prstGeom>
          <a:noFill/>
        </p:spPr>
        <p:txBody>
          <a:bodyPr wrap="none" rtlCol="0" anchor="t">
            <a:spAutoFit/>
          </a:bodyPr>
          <a:lstStyle/>
          <a:p>
            <a:r>
              <a:rPr lang="en-US" sz="2400" dirty="0"/>
              <a:t>Wearables </a:t>
            </a:r>
            <a:r>
              <a:rPr lang="en-US" sz="2400"/>
              <a:t>with </a:t>
            </a:r>
            <a:r>
              <a:rPr lang="en-US" sz="2400" dirty="0"/>
              <a:t>the</a:t>
            </a:r>
            <a:r>
              <a:rPr lang="en-US" sz="2400"/>
              <a:t> Qualcomm</a:t>
            </a:r>
            <a:r>
              <a:rPr lang="en-US" sz="2400" dirty="0"/>
              <a:t> safety hardware </a:t>
            </a:r>
          </a:p>
        </p:txBody>
      </p:sp>
      <p:sp>
        <p:nvSpPr>
          <p:cNvPr id="7" name="Arrow: Right 6">
            <a:extLst>
              <a:ext uri="{FF2B5EF4-FFF2-40B4-BE49-F238E27FC236}">
                <a16:creationId xmlns:a16="http://schemas.microsoft.com/office/drawing/2014/main" id="{A480AB41-E56B-45ED-9838-FDD43196DB6E}"/>
              </a:ext>
            </a:extLst>
          </p:cNvPr>
          <p:cNvSpPr/>
          <p:nvPr/>
        </p:nvSpPr>
        <p:spPr>
          <a:xfrm>
            <a:off x="6732977" y="3464077"/>
            <a:ext cx="1417320" cy="53509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0">
            <a:extLst>
              <a:ext uri="{FF2B5EF4-FFF2-40B4-BE49-F238E27FC236}">
                <a16:creationId xmlns:a16="http://schemas.microsoft.com/office/drawing/2014/main" id="{39A79287-9648-4032-9CF4-4A658677E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994" y="2920776"/>
            <a:ext cx="3031309" cy="20280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0843E7-36A2-450C-B125-890AADF827ED}"/>
              </a:ext>
            </a:extLst>
          </p:cNvPr>
          <p:cNvSpPr txBox="1"/>
          <p:nvPr/>
        </p:nvSpPr>
        <p:spPr>
          <a:xfrm>
            <a:off x="7816399" y="2284872"/>
            <a:ext cx="3972498" cy="461665"/>
          </a:xfrm>
          <a:prstGeom prst="rect">
            <a:avLst/>
          </a:prstGeom>
          <a:noFill/>
        </p:spPr>
        <p:txBody>
          <a:bodyPr wrap="none" rtlCol="0" anchor="t">
            <a:spAutoFit/>
          </a:bodyPr>
          <a:lstStyle/>
          <a:p>
            <a:r>
              <a:rPr lang="en-US" sz="2400" dirty="0"/>
              <a:t>Smartphone with </a:t>
            </a:r>
            <a:r>
              <a:rPr lang="en-US" sz="2400"/>
              <a:t>Qraksha</a:t>
            </a:r>
            <a:r>
              <a:rPr lang="en-US" sz="2400" dirty="0"/>
              <a:t> App</a:t>
            </a:r>
          </a:p>
        </p:txBody>
      </p:sp>
      <p:pic>
        <p:nvPicPr>
          <p:cNvPr id="3" name="Picture 3" descr="A close up of a hand holding a cellphone&#10;&#10;Description generated with very high confidence">
            <a:extLst>
              <a:ext uri="{FF2B5EF4-FFF2-40B4-BE49-F238E27FC236}">
                <a16:creationId xmlns:a16="http://schemas.microsoft.com/office/drawing/2014/main" id="{8F8456FE-0B82-406A-8D6A-C2020AC4C4FD}"/>
              </a:ext>
            </a:extLst>
          </p:cNvPr>
          <p:cNvPicPr>
            <a:picLocks noChangeAspect="1"/>
          </p:cNvPicPr>
          <p:nvPr/>
        </p:nvPicPr>
        <p:blipFill>
          <a:blip r:embed="rId4"/>
          <a:stretch>
            <a:fillRect/>
          </a:stretch>
        </p:blipFill>
        <p:spPr>
          <a:xfrm>
            <a:off x="4267198" y="4594353"/>
            <a:ext cx="1828800" cy="1788160"/>
          </a:xfrm>
          <a:prstGeom prst="rect">
            <a:avLst/>
          </a:prstGeom>
        </p:spPr>
      </p:pic>
      <p:pic>
        <p:nvPicPr>
          <p:cNvPr id="12" name="Picture 12" descr="A picture containing person, outdoor, holding, man&#10;&#10;Description generated with very high confidence">
            <a:extLst>
              <a:ext uri="{FF2B5EF4-FFF2-40B4-BE49-F238E27FC236}">
                <a16:creationId xmlns:a16="http://schemas.microsoft.com/office/drawing/2014/main" id="{5EC1DFD9-27F0-417D-B118-C2D67C632C99}"/>
              </a:ext>
            </a:extLst>
          </p:cNvPr>
          <p:cNvPicPr>
            <a:picLocks noChangeAspect="1"/>
          </p:cNvPicPr>
          <p:nvPr/>
        </p:nvPicPr>
        <p:blipFill>
          <a:blip r:embed="rId5"/>
          <a:stretch>
            <a:fillRect/>
          </a:stretch>
        </p:blipFill>
        <p:spPr>
          <a:xfrm>
            <a:off x="3566159" y="2819341"/>
            <a:ext cx="2743200" cy="1544437"/>
          </a:xfrm>
          <a:prstGeom prst="rect">
            <a:avLst/>
          </a:prstGeom>
        </p:spPr>
      </p:pic>
      <p:pic>
        <p:nvPicPr>
          <p:cNvPr id="14" name="Picture 14" descr="A picture containing person, outdoor, cellphone, phone&#10;&#10;Description generated with very high confidence">
            <a:extLst>
              <a:ext uri="{FF2B5EF4-FFF2-40B4-BE49-F238E27FC236}">
                <a16:creationId xmlns:a16="http://schemas.microsoft.com/office/drawing/2014/main" id="{9E843A56-0030-4505-837B-477C8C9AA2C3}"/>
              </a:ext>
            </a:extLst>
          </p:cNvPr>
          <p:cNvPicPr>
            <a:picLocks noChangeAspect="1"/>
          </p:cNvPicPr>
          <p:nvPr/>
        </p:nvPicPr>
        <p:blipFill>
          <a:blip r:embed="rId6"/>
          <a:stretch>
            <a:fillRect/>
          </a:stretch>
        </p:blipFill>
        <p:spPr>
          <a:xfrm>
            <a:off x="1137920" y="4223043"/>
            <a:ext cx="2570480" cy="1978074"/>
          </a:xfrm>
          <a:prstGeom prst="rect">
            <a:avLst/>
          </a:prstGeom>
        </p:spPr>
      </p:pic>
    </p:spTree>
    <p:extLst>
      <p:ext uri="{BB962C8B-B14F-4D97-AF65-F5344CB8AC3E}">
        <p14:creationId xmlns:p14="http://schemas.microsoft.com/office/powerpoint/2010/main" val="278863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C787-5440-417E-AC6E-E51DD7884E1C}"/>
              </a:ext>
            </a:extLst>
          </p:cNvPr>
          <p:cNvSpPr>
            <a:spLocks noGrp="1"/>
          </p:cNvSpPr>
          <p:nvPr>
            <p:ph type="title"/>
          </p:nvPr>
        </p:nvSpPr>
        <p:spPr/>
        <p:txBody>
          <a:bodyPr/>
          <a:lstStyle/>
          <a:p>
            <a:r>
              <a:rPr lang="en-US" dirty="0">
                <a:solidFill>
                  <a:srgbClr val="7030A0"/>
                </a:solidFill>
              </a:rPr>
              <a:t>Final product usage</a:t>
            </a:r>
          </a:p>
        </p:txBody>
      </p:sp>
      <p:sp>
        <p:nvSpPr>
          <p:cNvPr id="3" name="Content Placeholder 2">
            <a:extLst>
              <a:ext uri="{FF2B5EF4-FFF2-40B4-BE49-F238E27FC236}">
                <a16:creationId xmlns:a16="http://schemas.microsoft.com/office/drawing/2014/main" id="{C5F61F5A-520C-4868-82F8-FFE5AE6F6776}"/>
              </a:ext>
            </a:extLst>
          </p:cNvPr>
          <p:cNvSpPr>
            <a:spLocks noGrp="1"/>
          </p:cNvSpPr>
          <p:nvPr>
            <p:ph idx="1"/>
          </p:nvPr>
        </p:nvSpPr>
        <p:spPr>
          <a:xfrm>
            <a:off x="1141412" y="1873567"/>
            <a:ext cx="10170055" cy="4422246"/>
          </a:xfrm>
        </p:spPr>
        <p:txBody>
          <a:bodyPr vert="horz" lIns="91440" tIns="45720" rIns="91440" bIns="45720" rtlCol="0" anchor="t">
            <a:normAutofit lnSpcReduction="10000"/>
          </a:bodyPr>
          <a:lstStyle/>
          <a:p>
            <a:r>
              <a:rPr lang="en-US" dirty="0">
                <a:solidFill>
                  <a:srgbClr val="000000"/>
                </a:solidFill>
              </a:rPr>
              <a:t>In distress situations:</a:t>
            </a:r>
          </a:p>
          <a:p>
            <a:pPr lvl="1"/>
            <a:r>
              <a:rPr lang="en-US" dirty="0"/>
              <a:t>Reach out to smartphone and click the Panic button in </a:t>
            </a:r>
            <a:r>
              <a:rPr lang="en-US" dirty="0" err="1"/>
              <a:t>Qraksha</a:t>
            </a:r>
            <a:r>
              <a:rPr lang="en-US" dirty="0"/>
              <a:t> app to trigger the panic sequence.</a:t>
            </a:r>
          </a:p>
          <a:p>
            <a:pPr lvl="1"/>
            <a:r>
              <a:rPr lang="en-US" dirty="0">
                <a:solidFill>
                  <a:schemeClr val="bg1"/>
                </a:solidFill>
              </a:rPr>
              <a:t>If not possible:</a:t>
            </a:r>
          </a:p>
          <a:p>
            <a:pPr lvl="2"/>
            <a:r>
              <a:rPr lang="en-US" sz="2000" dirty="0"/>
              <a:t>Shout the custom key phrases, </a:t>
            </a:r>
            <a:r>
              <a:rPr lang="en-US" sz="2000" dirty="0" err="1"/>
              <a:t>Qraksha</a:t>
            </a:r>
            <a:r>
              <a:rPr lang="en-US" sz="2000" dirty="0"/>
              <a:t> app understands the phrases and triggers the panic sequence.</a:t>
            </a:r>
          </a:p>
          <a:p>
            <a:pPr lvl="2"/>
            <a:r>
              <a:rPr lang="en-US" sz="2000" dirty="0">
                <a:solidFill>
                  <a:schemeClr val="bg1"/>
                </a:solidFill>
              </a:rPr>
              <a:t>If not possible:</a:t>
            </a:r>
          </a:p>
          <a:p>
            <a:pPr lvl="3" algn="just"/>
            <a:r>
              <a:rPr lang="en-US" sz="2000" dirty="0"/>
              <a:t>Long press the button on the wearable, button press event is transmitted to </a:t>
            </a:r>
            <a:r>
              <a:rPr lang="en-US" sz="2000" dirty="0" err="1"/>
              <a:t>Qraksha</a:t>
            </a:r>
            <a:r>
              <a:rPr lang="en-US" sz="2000" dirty="0"/>
              <a:t> app via Bluetooth and the panic sequence is triggered.</a:t>
            </a:r>
          </a:p>
          <a:p>
            <a:pPr lvl="3" algn="just"/>
            <a:r>
              <a:rPr lang="en-US" sz="2000" dirty="0"/>
              <a:t>Sensors on the wearables detect 'stress situation' and communicate to the phone via Bluetooth, triggering the panic sequence</a:t>
            </a:r>
          </a:p>
        </p:txBody>
      </p:sp>
    </p:spTree>
    <p:extLst>
      <p:ext uri="{BB962C8B-B14F-4D97-AF65-F5344CB8AC3E}">
        <p14:creationId xmlns:p14="http://schemas.microsoft.com/office/powerpoint/2010/main" val="2759572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C929A6-E966-4A65-B950-E72ED00C1874}"/>
              </a:ext>
            </a:extLst>
          </p:cNvPr>
          <p:cNvSpPr>
            <a:spLocks noGrp="1"/>
          </p:cNvSpPr>
          <p:nvPr>
            <p:ph type="title"/>
          </p:nvPr>
        </p:nvSpPr>
        <p:spPr>
          <a:xfrm>
            <a:off x="1143001" y="459128"/>
            <a:ext cx="9905998" cy="1478570"/>
          </a:xfrm>
        </p:spPr>
        <p:txBody>
          <a:bodyPr>
            <a:normAutofit/>
          </a:bodyPr>
          <a:lstStyle/>
          <a:p>
            <a:r>
              <a:rPr lang="en-US" dirty="0">
                <a:solidFill>
                  <a:srgbClr val="7030A0"/>
                </a:solidFill>
              </a:rPr>
              <a:t>FINAL product TIMELINE </a:t>
            </a:r>
          </a:p>
        </p:txBody>
      </p:sp>
      <p:sp>
        <p:nvSpPr>
          <p:cNvPr id="5" name="Content Placeholder 2">
            <a:extLst>
              <a:ext uri="{FF2B5EF4-FFF2-40B4-BE49-F238E27FC236}">
                <a16:creationId xmlns:a16="http://schemas.microsoft.com/office/drawing/2014/main" id="{8CB38A12-7A67-4006-B6C0-2A83F749E63D}"/>
              </a:ext>
            </a:extLst>
          </p:cNvPr>
          <p:cNvSpPr>
            <a:spLocks noGrp="1"/>
          </p:cNvSpPr>
          <p:nvPr>
            <p:ph idx="1"/>
          </p:nvPr>
        </p:nvSpPr>
        <p:spPr>
          <a:xfrm>
            <a:off x="1250469" y="1683013"/>
            <a:ext cx="10170055" cy="4422246"/>
          </a:xfrm>
        </p:spPr>
        <p:txBody>
          <a:bodyPr vert="horz" lIns="91440" tIns="45720" rIns="91440" bIns="45720" rtlCol="0" anchor="t">
            <a:normAutofit/>
          </a:bodyPr>
          <a:lstStyle/>
          <a:p>
            <a:pPr marL="0" indent="0">
              <a:buNone/>
            </a:pPr>
            <a:r>
              <a:rPr lang="en-US" sz="2000" dirty="0"/>
              <a:t>We propose the following timeline for the product from development stage to the market</a:t>
            </a:r>
          </a:p>
          <a:p>
            <a:pPr>
              <a:buFont typeface="Wingdings" panose="05000000000000000000" pitchFamily="2" charset="2"/>
              <a:buChar char="§"/>
            </a:pPr>
            <a:r>
              <a:rPr lang="en-US" sz="2000" dirty="0">
                <a:solidFill>
                  <a:srgbClr val="000000"/>
                </a:solidFill>
              </a:rPr>
              <a:t>2-3 months : Basic Functional Prototype (within the </a:t>
            </a:r>
            <a:r>
              <a:rPr lang="en-US" sz="2000" dirty="0" err="1">
                <a:solidFill>
                  <a:srgbClr val="000000"/>
                </a:solidFill>
              </a:rPr>
              <a:t>Qmaker</a:t>
            </a:r>
            <a:r>
              <a:rPr lang="en-US" sz="2000" dirty="0">
                <a:solidFill>
                  <a:srgbClr val="000000"/>
                </a:solidFill>
              </a:rPr>
              <a:t> Challenge timeframe)</a:t>
            </a:r>
          </a:p>
          <a:p>
            <a:pPr>
              <a:buFont typeface="Wingdings" panose="05000000000000000000" pitchFamily="2" charset="2"/>
              <a:buChar char="§"/>
            </a:pPr>
            <a:r>
              <a:rPr lang="en-US" sz="2000" dirty="0">
                <a:solidFill>
                  <a:srgbClr val="000000"/>
                </a:solidFill>
              </a:rPr>
              <a:t>4-5 months : Full Proof of Concept (including all the features that we have mentioned)</a:t>
            </a:r>
          </a:p>
          <a:p>
            <a:pPr>
              <a:buFont typeface="Wingdings" panose="05000000000000000000" pitchFamily="2" charset="2"/>
              <a:buChar char="§"/>
            </a:pPr>
            <a:r>
              <a:rPr lang="en-US" sz="2000" dirty="0">
                <a:solidFill>
                  <a:srgbClr val="000000"/>
                </a:solidFill>
              </a:rPr>
              <a:t>3-4 months : Trial version with customized HW and industrial design</a:t>
            </a:r>
          </a:p>
          <a:p>
            <a:pPr>
              <a:buFont typeface="Wingdings" panose="05000000000000000000" pitchFamily="2" charset="2"/>
              <a:buChar char="§"/>
            </a:pPr>
            <a:r>
              <a:rPr lang="en-US" sz="2000" dirty="0">
                <a:solidFill>
                  <a:srgbClr val="000000"/>
                </a:solidFill>
              </a:rPr>
              <a:t>2-3 months : User Trial and Fine Tuning of the Product</a:t>
            </a:r>
          </a:p>
          <a:p>
            <a:pPr>
              <a:buFont typeface="Wingdings" panose="05000000000000000000" pitchFamily="2" charset="2"/>
              <a:buChar char="§"/>
            </a:pPr>
            <a:r>
              <a:rPr lang="en-US" sz="2000" dirty="0">
                <a:solidFill>
                  <a:srgbClr val="000000"/>
                </a:solidFill>
              </a:rPr>
              <a:t>4-5 months : Final version Pilot Production with production ready software</a:t>
            </a:r>
          </a:p>
          <a:p>
            <a:pPr>
              <a:buFont typeface="Wingdings" panose="05000000000000000000" pitchFamily="2" charset="2"/>
              <a:buChar char="§"/>
            </a:pPr>
            <a:endParaRPr lang="en-US" sz="2000" dirty="0">
              <a:solidFill>
                <a:srgbClr val="000000"/>
              </a:solidFill>
            </a:endParaRPr>
          </a:p>
          <a:p>
            <a:pPr marL="0" indent="0">
              <a:buNone/>
            </a:pPr>
            <a:r>
              <a:rPr lang="en-US" sz="2000" dirty="0"/>
              <a:t>We estimate the full time from scratch development of the product to market to be 1.5-2 years</a:t>
            </a:r>
          </a:p>
          <a:p>
            <a:pPr marL="0" indent="0">
              <a:buNone/>
            </a:pPr>
            <a:r>
              <a:rPr lang="en-US" sz="1800" u="sng" dirty="0"/>
              <a:t>NOTE: The time mentioned above is incremental</a:t>
            </a:r>
          </a:p>
        </p:txBody>
      </p:sp>
    </p:spTree>
    <p:extLst>
      <p:ext uri="{BB962C8B-B14F-4D97-AF65-F5344CB8AC3E}">
        <p14:creationId xmlns:p14="http://schemas.microsoft.com/office/powerpoint/2010/main" val="296654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B7F0C6-10BD-4607-9A8C-807D8E280F3B}"/>
              </a:ext>
            </a:extLst>
          </p:cNvPr>
          <p:cNvSpPr txBox="1"/>
          <p:nvPr/>
        </p:nvSpPr>
        <p:spPr>
          <a:xfrm>
            <a:off x="3474439" y="1921172"/>
            <a:ext cx="4847439" cy="2000548"/>
          </a:xfrm>
          <a:prstGeom prst="rect">
            <a:avLst/>
          </a:prstGeom>
          <a:noFill/>
        </p:spPr>
        <p:txBody>
          <a:bodyPr wrap="square" rtlCol="0" anchor="t">
            <a:spAutoFit/>
          </a:bodyPr>
          <a:lstStyle/>
          <a:p>
            <a:r>
              <a:rPr lang="en-US" sz="8800" b="1" dirty="0">
                <a:solidFill>
                  <a:srgbClr val="7030A0"/>
                </a:solidFill>
                <a:latin typeface="Kunstler Script" panose="030304020206070D0D06" pitchFamily="66" charset="0"/>
              </a:rPr>
              <a:t>Thank You!!</a:t>
            </a:r>
          </a:p>
          <a:p>
            <a:endParaRPr lang="en-US" b="1" dirty="0">
              <a:solidFill>
                <a:srgbClr val="7030A0"/>
              </a:solidFill>
            </a:endParaRPr>
          </a:p>
          <a:p>
            <a:endParaRPr lang="en-US" b="1" dirty="0">
              <a:solidFill>
                <a:srgbClr val="7030A0"/>
              </a:solidFill>
            </a:endParaRPr>
          </a:p>
        </p:txBody>
      </p:sp>
    </p:spTree>
    <p:extLst>
      <p:ext uri="{BB962C8B-B14F-4D97-AF65-F5344CB8AC3E}">
        <p14:creationId xmlns:p14="http://schemas.microsoft.com/office/powerpoint/2010/main" val="58463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956B-723D-4CC8-B777-E80EF763D7BA}"/>
              </a:ext>
            </a:extLst>
          </p:cNvPr>
          <p:cNvSpPr>
            <a:spLocks noGrp="1"/>
          </p:cNvSpPr>
          <p:nvPr>
            <p:ph type="title"/>
          </p:nvPr>
        </p:nvSpPr>
        <p:spPr>
          <a:xfrm>
            <a:off x="1237630" y="387291"/>
            <a:ext cx="9713561" cy="736674"/>
          </a:xfrm>
        </p:spPr>
        <p:txBody>
          <a:bodyPr/>
          <a:lstStyle/>
          <a:p>
            <a:r>
              <a:rPr lang="en-US" dirty="0">
                <a:solidFill>
                  <a:srgbClr val="7030A0"/>
                </a:solidFill>
              </a:rPr>
              <a:t>Problem </a:t>
            </a:r>
          </a:p>
        </p:txBody>
      </p:sp>
      <p:sp>
        <p:nvSpPr>
          <p:cNvPr id="3" name="Content Placeholder 2">
            <a:extLst>
              <a:ext uri="{FF2B5EF4-FFF2-40B4-BE49-F238E27FC236}">
                <a16:creationId xmlns:a16="http://schemas.microsoft.com/office/drawing/2014/main" id="{42F22A3C-1744-429B-B021-73AC60754096}"/>
              </a:ext>
            </a:extLst>
          </p:cNvPr>
          <p:cNvSpPr>
            <a:spLocks noGrp="1"/>
          </p:cNvSpPr>
          <p:nvPr>
            <p:ph idx="1"/>
          </p:nvPr>
        </p:nvSpPr>
        <p:spPr>
          <a:xfrm>
            <a:off x="982022" y="1452532"/>
            <a:ext cx="10159999" cy="3988754"/>
          </a:xfrm>
        </p:spPr>
        <p:txBody>
          <a:bodyPr vert="horz" lIns="91440" tIns="45720" rIns="91440" bIns="45720" rtlCol="0" anchor="t">
            <a:normAutofit fontScale="92500" lnSpcReduction="20000"/>
          </a:bodyPr>
          <a:lstStyle/>
          <a:p>
            <a:pPr algn="just"/>
            <a:r>
              <a:rPr lang="en-US" sz="2000" dirty="0">
                <a:solidFill>
                  <a:srgbClr val="FFFFFF"/>
                </a:solidFill>
                <a:latin typeface="Helvetica Neue"/>
                <a:ea typeface="Helvetica Neue"/>
                <a:cs typeface="Helvetica Neue"/>
                <a:sym typeface="Helvetica Neue"/>
              </a:rPr>
              <a:t>Violent crimes and cases of assault are all too familiar to all of us. </a:t>
            </a:r>
            <a:r>
              <a:rPr lang="en-US" sz="2000" dirty="0">
                <a:solidFill>
                  <a:srgbClr val="FFFFFF"/>
                </a:solidFill>
                <a:latin typeface="Helvetica Neue"/>
              </a:rPr>
              <a:t>Every person living in today’s world has a sense of insecurity while going out especially when it’s a desolate area. </a:t>
            </a:r>
            <a:endParaRPr lang="en-US" dirty="0">
              <a:solidFill>
                <a:srgbClr val="FFFFFF"/>
              </a:solidFill>
              <a:latin typeface="Tw Cen MT"/>
            </a:endParaRPr>
          </a:p>
          <a:p>
            <a:pPr algn="just"/>
            <a:r>
              <a:rPr lang="en-US" sz="2000" dirty="0">
                <a:solidFill>
                  <a:srgbClr val="FFFFFF"/>
                </a:solidFill>
                <a:latin typeface="Helvetica Neue"/>
              </a:rPr>
              <a:t>Crimes against women and children in India especially in metro cities are on the rise, so ensuring their safety has become more important than ever. Although the government is taking steps for women’s safety, technology can play an important part in that too. </a:t>
            </a:r>
          </a:p>
          <a:p>
            <a:pPr algn="just"/>
            <a:r>
              <a:rPr lang="en-US" sz="2000" dirty="0">
                <a:solidFill>
                  <a:srgbClr val="FFFFFF"/>
                </a:solidFill>
                <a:latin typeface="Helvetica Neue"/>
              </a:rPr>
              <a:t>It is better to have an auto-triggered safety mechanism which alerts volunteers nearby and Guardians in situations of distress. We propose an umbrella solution that is helpful with </a:t>
            </a:r>
            <a:r>
              <a:rPr lang="en-US" sz="2100" dirty="0">
                <a:solidFill>
                  <a:srgbClr val="FFFFFF"/>
                </a:solidFill>
                <a:latin typeface="Helvetica Neue"/>
              </a:rPr>
              <a:t>eve teasing, rape, medical emergency, panic attack or any kind of potential threat that a man/woman could face.</a:t>
            </a:r>
          </a:p>
          <a:p>
            <a:pPr algn="just"/>
            <a:r>
              <a:rPr lang="en-US" sz="2100" dirty="0">
                <a:solidFill>
                  <a:srgbClr val="FFFFFF"/>
                </a:solidFill>
                <a:latin typeface="Helvetica Neue"/>
              </a:rPr>
              <a:t>Our solution offers a way for a person to save himself/herself from any potential danger and also helps in imbuing a sense of confidence and independence.</a:t>
            </a:r>
            <a:endParaRPr lang="en-US" dirty="0">
              <a:solidFill>
                <a:srgbClr val="FFFFFF"/>
              </a:solidFill>
            </a:endParaRPr>
          </a:p>
        </p:txBody>
      </p:sp>
    </p:spTree>
    <p:extLst>
      <p:ext uri="{BB962C8B-B14F-4D97-AF65-F5344CB8AC3E}">
        <p14:creationId xmlns:p14="http://schemas.microsoft.com/office/powerpoint/2010/main" val="75266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EC30-0EA6-4365-AD0D-ECCB39617CD2}"/>
              </a:ext>
            </a:extLst>
          </p:cNvPr>
          <p:cNvSpPr>
            <a:spLocks noGrp="1"/>
          </p:cNvSpPr>
          <p:nvPr>
            <p:ph type="title"/>
          </p:nvPr>
        </p:nvSpPr>
        <p:spPr>
          <a:xfrm>
            <a:off x="1258602" y="278234"/>
            <a:ext cx="9671617" cy="610839"/>
          </a:xfrm>
        </p:spPr>
        <p:txBody>
          <a:bodyPr/>
          <a:lstStyle/>
          <a:p>
            <a:r>
              <a:rPr lang="en-US" dirty="0">
                <a:solidFill>
                  <a:srgbClr val="8E2EB1"/>
                </a:solidFill>
              </a:rPr>
              <a:t>Proposed solution</a:t>
            </a:r>
          </a:p>
        </p:txBody>
      </p:sp>
      <p:sp>
        <p:nvSpPr>
          <p:cNvPr id="4" name="Content Placeholder 2">
            <a:extLst>
              <a:ext uri="{FF2B5EF4-FFF2-40B4-BE49-F238E27FC236}">
                <a16:creationId xmlns:a16="http://schemas.microsoft.com/office/drawing/2014/main" id="{155CA962-6442-49AB-9D2D-49E86959204A}"/>
              </a:ext>
            </a:extLst>
          </p:cNvPr>
          <p:cNvSpPr>
            <a:spLocks noGrp="1"/>
          </p:cNvSpPr>
          <p:nvPr>
            <p:ph idx="1"/>
          </p:nvPr>
        </p:nvSpPr>
        <p:spPr>
          <a:xfrm>
            <a:off x="1130600" y="880679"/>
            <a:ext cx="9019798" cy="1256738"/>
          </a:xfrm>
        </p:spPr>
        <p:txBody>
          <a:bodyPr vert="horz" lIns="91440" tIns="45720" rIns="91440" bIns="45720" rtlCol="0" anchor="t">
            <a:normAutofit/>
          </a:bodyPr>
          <a:lstStyle/>
          <a:p>
            <a:pPr marL="0" indent="0" algn="just">
              <a:buNone/>
            </a:pPr>
            <a:r>
              <a:rPr lang="en-US" sz="2000" dirty="0">
                <a:latin typeface="Helvetica Neue"/>
                <a:sym typeface="Helvetica Neue"/>
              </a:rPr>
              <a:t>Our solution has two aspects to it : A wearable device (incorporated into a watch/bracelet/band etc. ) and A ‘voice triggered’ safety app that runs on the person’s smartphone.</a:t>
            </a:r>
            <a:endParaRPr lang="en-US" dirty="0"/>
          </a:p>
          <a:p>
            <a:endParaRPr lang="en-US" dirty="0">
              <a:solidFill>
                <a:srgbClr val="000000"/>
              </a:solidFill>
            </a:endParaRPr>
          </a:p>
        </p:txBody>
      </p:sp>
      <p:sp>
        <p:nvSpPr>
          <p:cNvPr id="9" name="TextBox 8">
            <a:extLst>
              <a:ext uri="{FF2B5EF4-FFF2-40B4-BE49-F238E27FC236}">
                <a16:creationId xmlns:a16="http://schemas.microsoft.com/office/drawing/2014/main" id="{3D9EBA51-8B23-49D4-935F-5C783BBCA88A}"/>
              </a:ext>
            </a:extLst>
          </p:cNvPr>
          <p:cNvSpPr txBox="1"/>
          <p:nvPr/>
        </p:nvSpPr>
        <p:spPr>
          <a:xfrm>
            <a:off x="884955" y="2038264"/>
            <a:ext cx="9341297" cy="4708981"/>
          </a:xfrm>
          <a:prstGeom prst="rect">
            <a:avLst/>
          </a:prstGeom>
          <a:noFill/>
        </p:spPr>
        <p:txBody>
          <a:bodyPr wrap="square" rtlCol="0" anchor="t">
            <a:spAutoFit/>
          </a:bodyPr>
          <a:lstStyle/>
          <a:p>
            <a:pPr marL="285750" indent="-285750" algn="just">
              <a:buFont typeface="Arial" panose="020B0604020202020204" pitchFamily="34" charset="0"/>
              <a:buChar char="•"/>
            </a:pPr>
            <a:r>
              <a:rPr lang="en-US" sz="2000" dirty="0">
                <a:solidFill>
                  <a:srgbClr val="FFFFFF"/>
                </a:solidFill>
                <a:latin typeface="Helvetica Neue"/>
              </a:rPr>
              <a:t>The wearable device would have a button that would be activated by long press (say 5 seconds) in order to trigger a series of actions like sending a distress SMS, making an emergency call, sharing the location, calling the Police, making alarm sounds etc. This device will communicate with the smartphone via Bluetooth.</a:t>
            </a:r>
            <a:endParaRPr lang="en-US" dirty="0">
              <a:solidFill>
                <a:srgbClr val="FFFFFF"/>
              </a:solidFill>
            </a:endParaRPr>
          </a:p>
          <a:p>
            <a:pPr marL="285750" indent="-285750" algn="just">
              <a:buFont typeface="Arial" panose="020B0604020202020204" pitchFamily="34" charset="0"/>
              <a:buChar char="•"/>
            </a:pPr>
            <a:endParaRPr lang="en-US" sz="2000" dirty="0">
              <a:solidFill>
                <a:srgbClr val="FFFFFF"/>
              </a:solidFill>
              <a:latin typeface="Helvetica Neue"/>
            </a:endParaRPr>
          </a:p>
          <a:p>
            <a:pPr marL="285750" indent="-285750" algn="just">
              <a:buFont typeface="Arial" panose="020B0604020202020204" pitchFamily="34" charset="0"/>
              <a:buChar char="•"/>
            </a:pPr>
            <a:r>
              <a:rPr lang="en-US" sz="2000" dirty="0">
                <a:solidFill>
                  <a:srgbClr val="FFFFFF"/>
                </a:solidFill>
                <a:latin typeface="Helvetica Neue"/>
              </a:rPr>
              <a:t>The </a:t>
            </a:r>
            <a:r>
              <a:rPr lang="en-US" sz="2000" dirty="0">
                <a:solidFill>
                  <a:srgbClr val="FFFFFF"/>
                </a:solidFill>
                <a:latin typeface="Helvetica Neue"/>
                <a:ea typeface="Helvetica Neue"/>
                <a:cs typeface="Helvetica Neue"/>
                <a:sym typeface="Helvetica Neue"/>
              </a:rPr>
              <a:t>software counterpart to our product will detect the ‘victim’s’ trigger words/emotions/stress/strain in the voice and will make use of the Qualcomm SNPE to carry out the NL processing to detect a situation of distress on the person’s smartphone.  </a:t>
            </a:r>
            <a:endParaRPr lang="en-US" sz="2000" dirty="0">
              <a:solidFill>
                <a:srgbClr val="FFFFFF"/>
              </a:solidFill>
              <a:latin typeface="Helvetica Neue"/>
            </a:endParaRPr>
          </a:p>
          <a:p>
            <a:pPr marL="285750" indent="-285750" algn="just">
              <a:buFont typeface="Arial" panose="020B0604020202020204" pitchFamily="34" charset="0"/>
              <a:buChar char="•"/>
            </a:pPr>
            <a:endParaRPr lang="en-US" sz="2000" dirty="0">
              <a:solidFill>
                <a:srgbClr val="FFFFFF"/>
              </a:solidFill>
              <a:latin typeface="Helvetica Neue"/>
            </a:endParaRPr>
          </a:p>
          <a:p>
            <a:pPr marL="285750" indent="-285750" algn="just">
              <a:buFont typeface="Arial" panose="020B0604020202020204" pitchFamily="34" charset="0"/>
              <a:buChar char="•"/>
            </a:pPr>
            <a:r>
              <a:rPr lang="en-US" sz="2000" dirty="0">
                <a:solidFill>
                  <a:srgbClr val="FFFFFF"/>
                </a:solidFill>
                <a:latin typeface="Helvetica Neue"/>
                <a:ea typeface="Helvetica Neue"/>
                <a:cs typeface="Helvetica Neue"/>
                <a:sym typeface="Helvetica Neue"/>
              </a:rPr>
              <a:t>After the neural engine on the smartphone carries out the audio template matching for detecting a ‘danger’ situation, the app will trigger a set of predefined actions like sending an SOS message to family members, police etc.</a:t>
            </a:r>
            <a:endParaRPr lang="en-US">
              <a:solidFill>
                <a:srgbClr val="FFFFFF"/>
              </a:solidFill>
            </a:endParaRPr>
          </a:p>
        </p:txBody>
      </p:sp>
      <p:pic>
        <p:nvPicPr>
          <p:cNvPr id="8" name="Picture 7" descr="A circuit board&#10;&#10;Description generated with very high confidence">
            <a:extLst>
              <a:ext uri="{FF2B5EF4-FFF2-40B4-BE49-F238E27FC236}">
                <a16:creationId xmlns:a16="http://schemas.microsoft.com/office/drawing/2014/main" id="{4667E91E-FA3D-4695-B078-86C2C079E36E}"/>
              </a:ext>
            </a:extLst>
          </p:cNvPr>
          <p:cNvPicPr>
            <a:picLocks noChangeAspect="1"/>
          </p:cNvPicPr>
          <p:nvPr/>
        </p:nvPicPr>
        <p:blipFill>
          <a:blip r:embed="rId2"/>
          <a:stretch>
            <a:fillRect/>
          </a:stretch>
        </p:blipFill>
        <p:spPr>
          <a:xfrm>
            <a:off x="10150398" y="2605806"/>
            <a:ext cx="1929206" cy="19292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8356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8D0B-7419-47F1-85E9-B5C2E6F1F494}"/>
              </a:ext>
            </a:extLst>
          </p:cNvPr>
          <p:cNvSpPr>
            <a:spLocks noGrp="1"/>
          </p:cNvSpPr>
          <p:nvPr>
            <p:ph type="title"/>
          </p:nvPr>
        </p:nvSpPr>
        <p:spPr>
          <a:xfrm>
            <a:off x="1216403" y="219296"/>
            <a:ext cx="9545781" cy="511385"/>
          </a:xfrm>
        </p:spPr>
        <p:txBody>
          <a:bodyPr>
            <a:normAutofit fontScale="90000"/>
          </a:bodyPr>
          <a:lstStyle/>
          <a:p>
            <a:r>
              <a:rPr lang="en-US" dirty="0">
                <a:solidFill>
                  <a:srgbClr val="7030A0"/>
                </a:solidFill>
              </a:rPr>
              <a:t>State of the art</a:t>
            </a:r>
          </a:p>
        </p:txBody>
      </p:sp>
      <p:sp>
        <p:nvSpPr>
          <p:cNvPr id="4" name="Title 1">
            <a:extLst>
              <a:ext uri="{FF2B5EF4-FFF2-40B4-BE49-F238E27FC236}">
                <a16:creationId xmlns:a16="http://schemas.microsoft.com/office/drawing/2014/main" id="{9A440793-7F18-4E66-BAB5-A0DC0DC9B389}"/>
              </a:ext>
            </a:extLst>
          </p:cNvPr>
          <p:cNvSpPr txBox="1">
            <a:spLocks/>
          </p:cNvSpPr>
          <p:nvPr/>
        </p:nvSpPr>
        <p:spPr>
          <a:xfrm>
            <a:off x="1216403" y="1804597"/>
            <a:ext cx="9545781" cy="51138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7030A0"/>
                </a:solidFill>
              </a:rPr>
              <a:t>Competitive edge</a:t>
            </a:r>
          </a:p>
        </p:txBody>
      </p:sp>
      <p:sp>
        <p:nvSpPr>
          <p:cNvPr id="5" name="TextBox 4">
            <a:extLst>
              <a:ext uri="{FF2B5EF4-FFF2-40B4-BE49-F238E27FC236}">
                <a16:creationId xmlns:a16="http://schemas.microsoft.com/office/drawing/2014/main" id="{2D5E189C-93A2-4271-9607-2483F36295AD}"/>
              </a:ext>
            </a:extLst>
          </p:cNvPr>
          <p:cNvSpPr txBox="1"/>
          <p:nvPr/>
        </p:nvSpPr>
        <p:spPr>
          <a:xfrm>
            <a:off x="1046180" y="2392786"/>
            <a:ext cx="10815621" cy="4401205"/>
          </a:xfrm>
          <a:prstGeom prst="rect">
            <a:avLst/>
          </a:prstGeom>
          <a:noFill/>
        </p:spPr>
        <p:txBody>
          <a:bodyPr wrap="square" rtlCol="0" anchor="t">
            <a:spAutoFit/>
          </a:bodyPr>
          <a:lstStyle/>
          <a:p>
            <a:pPr marL="285750" indent="-285750" algn="just">
              <a:buFont typeface="Arial" panose="020B0604020202020204" pitchFamily="34" charset="0"/>
              <a:buChar char="•"/>
            </a:pPr>
            <a:r>
              <a:rPr lang="en-US" sz="2000" dirty="0">
                <a:solidFill>
                  <a:srgbClr val="FFFFFF"/>
                </a:solidFill>
                <a:latin typeface="Helvetica Neue"/>
                <a:ea typeface="Helvetica Neue"/>
                <a:cs typeface="Helvetica Neue"/>
                <a:sym typeface="Helvetica Neue"/>
              </a:rPr>
              <a:t>Our solution is a lot more versatile in the sense that it is ‘voice triggered’ (with customizable ‘trigger words/phrases’) and decodes ‘natural language conversations’ to send the alert.</a:t>
            </a:r>
            <a:endParaRPr lang="en-US">
              <a:solidFill>
                <a:srgbClr val="FFFFFF"/>
              </a:solidFill>
            </a:endParaRPr>
          </a:p>
          <a:p>
            <a:pPr algn="just"/>
            <a:endParaRPr lang="en-US" sz="2000" dirty="0">
              <a:solidFill>
                <a:srgbClr val="FFFFFF"/>
              </a:solidFill>
              <a:latin typeface="Helvetica Neue"/>
              <a:ea typeface="Helvetica Neue"/>
              <a:cs typeface="Helvetica Neue"/>
            </a:endParaRPr>
          </a:p>
          <a:p>
            <a:pPr marL="285750" indent="-285750" algn="just">
              <a:buFont typeface="Arial" panose="020B0604020202020204" pitchFamily="34" charset="0"/>
              <a:buChar char="•"/>
            </a:pPr>
            <a:r>
              <a:rPr lang="en-US" sz="2000" dirty="0">
                <a:solidFill>
                  <a:srgbClr val="FFFFFF"/>
                </a:solidFill>
                <a:latin typeface="Helvetica Neue"/>
                <a:sym typeface="Helvetica Neue"/>
              </a:rPr>
              <a:t>Additionally our product will also have a ‘cancellation’ mechanism to reduce the number of false alarms. </a:t>
            </a:r>
            <a:endParaRPr lang="en-US" sz="2000" dirty="0">
              <a:solidFill>
                <a:srgbClr val="FFFFFF"/>
              </a:solidFill>
              <a:latin typeface="Helvetica Neue"/>
            </a:endParaRPr>
          </a:p>
          <a:p>
            <a:pPr marL="285750" indent="-285750" algn="just">
              <a:buFont typeface="Arial" panose="020B0604020202020204" pitchFamily="34" charset="0"/>
              <a:buChar char="•"/>
            </a:pPr>
            <a:endParaRPr lang="en-US" sz="2000" dirty="0">
              <a:solidFill>
                <a:srgbClr val="FFFFFF"/>
              </a:solidFill>
              <a:latin typeface="Helvetica Neue"/>
            </a:endParaRPr>
          </a:p>
          <a:p>
            <a:pPr marL="285750" indent="-285750" algn="just">
              <a:buFont typeface="Arial" panose="020B0604020202020204" pitchFamily="34" charset="0"/>
              <a:buChar char="•"/>
            </a:pPr>
            <a:r>
              <a:rPr lang="en-US" sz="2000" dirty="0">
                <a:solidFill>
                  <a:srgbClr val="FFFFFF"/>
                </a:solidFill>
                <a:latin typeface="Helvetica Neue"/>
                <a:sym typeface="Helvetica Neue"/>
              </a:rPr>
              <a:t>We also plan to include emotion/stress detection in the neural network as well so that the detection of a distress situation becomes more robust. </a:t>
            </a:r>
            <a:endParaRPr lang="en-US" sz="2000" dirty="0">
              <a:solidFill>
                <a:srgbClr val="FFFFFF"/>
              </a:solidFill>
              <a:latin typeface="Helvetica Neue"/>
            </a:endParaRPr>
          </a:p>
          <a:p>
            <a:pPr marL="285750" indent="-285750" algn="just">
              <a:buFont typeface="Arial" panose="020B0604020202020204" pitchFamily="34" charset="0"/>
              <a:buChar char="•"/>
            </a:pPr>
            <a:endParaRPr lang="en-US" sz="2000" dirty="0">
              <a:solidFill>
                <a:srgbClr val="FFFFFF"/>
              </a:solidFill>
              <a:latin typeface="Helvetica Neue"/>
            </a:endParaRPr>
          </a:p>
          <a:p>
            <a:pPr marL="285750" indent="-285750" algn="just">
              <a:buFont typeface="Arial" panose="020B0604020202020204" pitchFamily="34" charset="0"/>
              <a:buChar char="•"/>
            </a:pPr>
            <a:r>
              <a:rPr lang="en-US" sz="2000" dirty="0">
                <a:solidFill>
                  <a:srgbClr val="FFFFFF"/>
                </a:solidFill>
                <a:latin typeface="Helvetica Neue"/>
                <a:sym typeface="Helvetica Neue"/>
              </a:rPr>
              <a:t>We also have the trigger mechanism with the help of the wearable device in case the person doesn’t have access to the smartphone in the time of distress.</a:t>
            </a:r>
            <a:endParaRPr lang="en-US" sz="2000" dirty="0">
              <a:solidFill>
                <a:srgbClr val="FFFFFF"/>
              </a:solidFill>
              <a:latin typeface="Helvetica Neue"/>
            </a:endParaRPr>
          </a:p>
          <a:p>
            <a:pPr marL="285750" indent="-285750" algn="just">
              <a:buFont typeface="Arial" panose="020B0604020202020204" pitchFamily="34" charset="0"/>
              <a:buChar char="•"/>
            </a:pPr>
            <a:endParaRPr lang="en-US" sz="2000" dirty="0">
              <a:solidFill>
                <a:srgbClr val="FFFFFF"/>
              </a:solidFill>
              <a:latin typeface="Helvetica Neue"/>
            </a:endParaRPr>
          </a:p>
          <a:p>
            <a:pPr marL="285750" indent="-285750" algn="just">
              <a:buFont typeface="Arial" panose="020B0604020202020204" pitchFamily="34" charset="0"/>
              <a:buChar char="•"/>
            </a:pPr>
            <a:r>
              <a:rPr lang="en-US" sz="2000" dirty="0">
                <a:solidFill>
                  <a:srgbClr val="FFFFFF"/>
                </a:solidFill>
                <a:latin typeface="Helvetica Neue"/>
                <a:ea typeface="Helvetica Neue"/>
                <a:cs typeface="Helvetica Neue"/>
                <a:sym typeface="Helvetica Neue"/>
              </a:rPr>
              <a:t>These additional features in our proposed solution minimize the risk of false alarms and maximize the chances of helping the person in a situation of distress.</a:t>
            </a:r>
            <a:endParaRPr lang="en-US">
              <a:solidFill>
                <a:srgbClr val="FFFFFF"/>
              </a:solidFill>
            </a:endParaRPr>
          </a:p>
        </p:txBody>
      </p:sp>
      <p:sp>
        <p:nvSpPr>
          <p:cNvPr id="6" name="TextBox 5">
            <a:extLst>
              <a:ext uri="{FF2B5EF4-FFF2-40B4-BE49-F238E27FC236}">
                <a16:creationId xmlns:a16="http://schemas.microsoft.com/office/drawing/2014/main" id="{A194AABB-ED16-4D8F-9CC5-BC9A679A7D4C}"/>
              </a:ext>
            </a:extLst>
          </p:cNvPr>
          <p:cNvSpPr txBox="1"/>
          <p:nvPr/>
        </p:nvSpPr>
        <p:spPr>
          <a:xfrm>
            <a:off x="1429817" y="747623"/>
            <a:ext cx="10431984" cy="923330"/>
          </a:xfrm>
          <a:prstGeom prst="rect">
            <a:avLst/>
          </a:prstGeom>
          <a:noFill/>
        </p:spPr>
        <p:txBody>
          <a:bodyPr wrap="square" rtlCol="0" anchor="t">
            <a:spAutoFit/>
          </a:bodyPr>
          <a:lstStyle/>
          <a:p>
            <a:pPr algn="just"/>
            <a:r>
              <a:rPr lang="en-US">
                <a:latin typeface="Helvetica Neue"/>
                <a:ea typeface="Helvetica Neue"/>
                <a:cs typeface="Helvetica Neue"/>
                <a:sym typeface="Helvetica Neue"/>
              </a:rPr>
              <a:t>Safety solutions that are present currently are of two kinds. One which is triggered by screams, that can lead to a lot false alarms and the other which requires the person in distress to trigger the alarm by pressing a button (usually the power switch) on the smartphone.</a:t>
            </a:r>
            <a:endParaRPr lang="en-US"/>
          </a:p>
        </p:txBody>
      </p:sp>
    </p:spTree>
    <p:extLst>
      <p:ext uri="{BB962C8B-B14F-4D97-AF65-F5344CB8AC3E}">
        <p14:creationId xmlns:p14="http://schemas.microsoft.com/office/powerpoint/2010/main" val="142696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C3FF-76A3-4E7F-99CF-4639A2D5B300}"/>
              </a:ext>
            </a:extLst>
          </p:cNvPr>
          <p:cNvSpPr>
            <a:spLocks noGrp="1"/>
          </p:cNvSpPr>
          <p:nvPr>
            <p:ph type="title"/>
          </p:nvPr>
        </p:nvSpPr>
        <p:spPr>
          <a:xfrm>
            <a:off x="1292414" y="198735"/>
            <a:ext cx="7406969" cy="673387"/>
          </a:xfrm>
        </p:spPr>
        <p:txBody>
          <a:bodyPr/>
          <a:lstStyle/>
          <a:p>
            <a:r>
              <a:rPr lang="en-US" dirty="0">
                <a:solidFill>
                  <a:srgbClr val="7030A0"/>
                </a:solidFill>
              </a:rPr>
              <a:t>Implementation and project plan</a:t>
            </a:r>
          </a:p>
        </p:txBody>
      </p:sp>
      <p:pic>
        <p:nvPicPr>
          <p:cNvPr id="2050" name="Picture 2" descr="Related image">
            <a:extLst>
              <a:ext uri="{FF2B5EF4-FFF2-40B4-BE49-F238E27FC236}">
                <a16:creationId xmlns:a16="http://schemas.microsoft.com/office/drawing/2014/main" id="{23DFC4E5-B897-4F33-AC0D-7BF9C0219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690" y="1731802"/>
            <a:ext cx="873940" cy="8739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safety device wearable">
            <a:extLst>
              <a:ext uri="{FF2B5EF4-FFF2-40B4-BE49-F238E27FC236}">
                <a16:creationId xmlns:a16="http://schemas.microsoft.com/office/drawing/2014/main" id="{F3BFAB88-F41A-4CC7-B2C5-4A60437C7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27" y="3395749"/>
            <a:ext cx="2143858" cy="1000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afety device wearable">
            <a:extLst>
              <a:ext uri="{FF2B5EF4-FFF2-40B4-BE49-F238E27FC236}">
                <a16:creationId xmlns:a16="http://schemas.microsoft.com/office/drawing/2014/main" id="{2291333A-4E5E-4DF9-8BEE-C940C1D07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428" y="3873723"/>
            <a:ext cx="2153748" cy="12049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1BC846-3613-4EA2-9EA0-DA790866EBFB}"/>
              </a:ext>
            </a:extLst>
          </p:cNvPr>
          <p:cNvSpPr txBox="1"/>
          <p:nvPr/>
        </p:nvSpPr>
        <p:spPr>
          <a:xfrm>
            <a:off x="1506301" y="837760"/>
            <a:ext cx="1869871" cy="923330"/>
          </a:xfrm>
          <a:prstGeom prst="rect">
            <a:avLst/>
          </a:prstGeom>
          <a:noFill/>
        </p:spPr>
        <p:txBody>
          <a:bodyPr wrap="square" rtlCol="0">
            <a:spAutoFit/>
          </a:bodyPr>
          <a:lstStyle/>
          <a:p>
            <a:r>
              <a:rPr lang="en-US" dirty="0">
                <a:solidFill>
                  <a:schemeClr val="bg1"/>
                </a:solidFill>
              </a:rPr>
              <a:t>Trigger words (customizable) spoken by victim</a:t>
            </a:r>
          </a:p>
        </p:txBody>
      </p:sp>
      <p:sp>
        <p:nvSpPr>
          <p:cNvPr id="8" name="TextBox 7">
            <a:extLst>
              <a:ext uri="{FF2B5EF4-FFF2-40B4-BE49-F238E27FC236}">
                <a16:creationId xmlns:a16="http://schemas.microsoft.com/office/drawing/2014/main" id="{DDBB6647-A2E9-4745-94AA-F19998FE2601}"/>
              </a:ext>
            </a:extLst>
          </p:cNvPr>
          <p:cNvSpPr txBox="1"/>
          <p:nvPr/>
        </p:nvSpPr>
        <p:spPr>
          <a:xfrm>
            <a:off x="7263324" y="4263887"/>
            <a:ext cx="1869871" cy="923330"/>
          </a:xfrm>
          <a:prstGeom prst="rect">
            <a:avLst/>
          </a:prstGeom>
          <a:noFill/>
        </p:spPr>
        <p:txBody>
          <a:bodyPr wrap="square" rtlCol="0">
            <a:spAutoFit/>
          </a:bodyPr>
          <a:lstStyle/>
          <a:p>
            <a:r>
              <a:rPr lang="en-US" dirty="0">
                <a:solidFill>
                  <a:schemeClr val="bg1"/>
                </a:solidFill>
              </a:rPr>
              <a:t>The device will vibrate to confirm the call for help</a:t>
            </a:r>
          </a:p>
        </p:txBody>
      </p:sp>
      <p:sp>
        <p:nvSpPr>
          <p:cNvPr id="9" name="TextBox 8">
            <a:extLst>
              <a:ext uri="{FF2B5EF4-FFF2-40B4-BE49-F238E27FC236}">
                <a16:creationId xmlns:a16="http://schemas.microsoft.com/office/drawing/2014/main" id="{E5243277-09AD-47A1-B5B6-54FB5CCB062C}"/>
              </a:ext>
            </a:extLst>
          </p:cNvPr>
          <p:cNvSpPr txBox="1"/>
          <p:nvPr/>
        </p:nvSpPr>
        <p:spPr>
          <a:xfrm>
            <a:off x="1972502" y="4176522"/>
            <a:ext cx="2143858" cy="923330"/>
          </a:xfrm>
          <a:prstGeom prst="rect">
            <a:avLst/>
          </a:prstGeom>
          <a:noFill/>
        </p:spPr>
        <p:txBody>
          <a:bodyPr wrap="square" rtlCol="0">
            <a:spAutoFit/>
          </a:bodyPr>
          <a:lstStyle/>
          <a:p>
            <a:r>
              <a:rPr lang="en-US" dirty="0">
                <a:solidFill>
                  <a:schemeClr val="bg1"/>
                </a:solidFill>
              </a:rPr>
              <a:t>Victim taps/presses a button on the device to trigger alarm</a:t>
            </a:r>
          </a:p>
        </p:txBody>
      </p:sp>
      <p:pic>
        <p:nvPicPr>
          <p:cNvPr id="2058" name="Picture 10" descr="Image result for oneplus 6">
            <a:extLst>
              <a:ext uri="{FF2B5EF4-FFF2-40B4-BE49-F238E27FC236}">
                <a16:creationId xmlns:a16="http://schemas.microsoft.com/office/drawing/2014/main" id="{2EF36A54-1999-4D9C-8D45-3B0B1DB13D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9386" y="1498342"/>
            <a:ext cx="2421709" cy="16115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eural network diagram">
            <a:extLst>
              <a:ext uri="{FF2B5EF4-FFF2-40B4-BE49-F238E27FC236}">
                <a16:creationId xmlns:a16="http://schemas.microsoft.com/office/drawing/2014/main" id="{EB5764B8-0B9C-419F-9B7D-23DFF8FB75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8943" y="919289"/>
            <a:ext cx="1931364" cy="1158106"/>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urved Down 5">
            <a:extLst>
              <a:ext uri="{FF2B5EF4-FFF2-40B4-BE49-F238E27FC236}">
                <a16:creationId xmlns:a16="http://schemas.microsoft.com/office/drawing/2014/main" id="{6C0DE828-8208-4651-ABDC-9CD25F08D783}"/>
              </a:ext>
            </a:extLst>
          </p:cNvPr>
          <p:cNvSpPr/>
          <p:nvPr/>
        </p:nvSpPr>
        <p:spPr>
          <a:xfrm>
            <a:off x="2183987" y="1814618"/>
            <a:ext cx="1585519" cy="443925"/>
          </a:xfrm>
          <a:prstGeom prst="curvedDownArrow">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F6E27A25-60C5-45C8-9029-C1CDB3631875}"/>
              </a:ext>
            </a:extLst>
          </p:cNvPr>
          <p:cNvSpPr txBox="1"/>
          <p:nvPr/>
        </p:nvSpPr>
        <p:spPr>
          <a:xfrm>
            <a:off x="6582439" y="2238423"/>
            <a:ext cx="1869871" cy="923330"/>
          </a:xfrm>
          <a:prstGeom prst="rect">
            <a:avLst/>
          </a:prstGeom>
          <a:noFill/>
        </p:spPr>
        <p:txBody>
          <a:bodyPr wrap="square" rtlCol="0">
            <a:spAutoFit/>
          </a:bodyPr>
          <a:lstStyle/>
          <a:p>
            <a:r>
              <a:rPr lang="en-US" dirty="0">
                <a:solidFill>
                  <a:schemeClr val="bg1"/>
                </a:solidFill>
              </a:rPr>
              <a:t>SNPE helps in audio template matching</a:t>
            </a:r>
          </a:p>
        </p:txBody>
      </p:sp>
      <p:sp>
        <p:nvSpPr>
          <p:cNvPr id="7" name="Arrow: Curved Left 6">
            <a:extLst>
              <a:ext uri="{FF2B5EF4-FFF2-40B4-BE49-F238E27FC236}">
                <a16:creationId xmlns:a16="http://schemas.microsoft.com/office/drawing/2014/main" id="{1C99CDF1-A385-4C8F-8924-1B37C8731DE5}"/>
              </a:ext>
            </a:extLst>
          </p:cNvPr>
          <p:cNvSpPr/>
          <p:nvPr/>
        </p:nvSpPr>
        <p:spPr>
          <a:xfrm>
            <a:off x="7599867" y="2858618"/>
            <a:ext cx="523525" cy="1405269"/>
          </a:xfrm>
          <a:prstGeom prst="curvedLeftArrow">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Down 17">
            <a:extLst>
              <a:ext uri="{FF2B5EF4-FFF2-40B4-BE49-F238E27FC236}">
                <a16:creationId xmlns:a16="http://schemas.microsoft.com/office/drawing/2014/main" id="{02374A29-738A-42C5-8BDC-62C9DEC6A3B9}"/>
              </a:ext>
            </a:extLst>
          </p:cNvPr>
          <p:cNvSpPr/>
          <p:nvPr/>
        </p:nvSpPr>
        <p:spPr>
          <a:xfrm>
            <a:off x="2523284" y="3803160"/>
            <a:ext cx="2414566" cy="443925"/>
          </a:xfrm>
          <a:prstGeom prst="curvedDownArrow">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62" name="Picture 14" descr="Image result for sos help">
            <a:extLst>
              <a:ext uri="{FF2B5EF4-FFF2-40B4-BE49-F238E27FC236}">
                <a16:creationId xmlns:a16="http://schemas.microsoft.com/office/drawing/2014/main" id="{E993E103-22B0-4AA9-A731-910208A35A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24578" y="3662528"/>
            <a:ext cx="1765883" cy="17658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97EF3EF-032E-4E6F-B980-B236CE7C742F}"/>
              </a:ext>
            </a:extLst>
          </p:cNvPr>
          <p:cNvSpPr txBox="1"/>
          <p:nvPr/>
        </p:nvSpPr>
        <p:spPr>
          <a:xfrm>
            <a:off x="9841355" y="2582389"/>
            <a:ext cx="1869871" cy="923330"/>
          </a:xfrm>
          <a:prstGeom prst="rect">
            <a:avLst/>
          </a:prstGeom>
          <a:noFill/>
        </p:spPr>
        <p:txBody>
          <a:bodyPr wrap="square" rtlCol="0">
            <a:spAutoFit/>
          </a:bodyPr>
          <a:lstStyle/>
          <a:p>
            <a:r>
              <a:rPr lang="en-US" dirty="0">
                <a:solidFill>
                  <a:schemeClr val="bg1"/>
                </a:solidFill>
              </a:rPr>
              <a:t>List of actions to call for help (customizable)</a:t>
            </a:r>
          </a:p>
        </p:txBody>
      </p:sp>
      <p:sp>
        <p:nvSpPr>
          <p:cNvPr id="11" name="Arrow: Curved Up 10">
            <a:extLst>
              <a:ext uri="{FF2B5EF4-FFF2-40B4-BE49-F238E27FC236}">
                <a16:creationId xmlns:a16="http://schemas.microsoft.com/office/drawing/2014/main" id="{09E58011-73A8-4DF0-BCB0-A4817D9A69DC}"/>
              </a:ext>
            </a:extLst>
          </p:cNvPr>
          <p:cNvSpPr/>
          <p:nvPr/>
        </p:nvSpPr>
        <p:spPr>
          <a:xfrm>
            <a:off x="8225309" y="5173919"/>
            <a:ext cx="1524299" cy="384204"/>
          </a:xfrm>
          <a:prstGeom prst="curvedUpArrow">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FAE0E2DD-ED6C-4355-9D7F-69AB49CC2214}"/>
              </a:ext>
            </a:extLst>
          </p:cNvPr>
          <p:cNvSpPr txBox="1"/>
          <p:nvPr/>
        </p:nvSpPr>
        <p:spPr>
          <a:xfrm>
            <a:off x="1264315" y="2882434"/>
            <a:ext cx="726347" cy="369332"/>
          </a:xfrm>
          <a:prstGeom prst="rect">
            <a:avLst/>
          </a:prstGeom>
          <a:noFill/>
        </p:spPr>
        <p:txBody>
          <a:bodyPr wrap="square" rtlCol="0">
            <a:spAutoFit/>
          </a:bodyPr>
          <a:lstStyle/>
          <a:p>
            <a:r>
              <a:rPr lang="en-US" dirty="0">
                <a:solidFill>
                  <a:schemeClr val="bg1"/>
                </a:solidFill>
              </a:rPr>
              <a:t>OR</a:t>
            </a:r>
          </a:p>
        </p:txBody>
      </p:sp>
      <p:sp>
        <p:nvSpPr>
          <p:cNvPr id="24" name="TextBox 23">
            <a:extLst>
              <a:ext uri="{FF2B5EF4-FFF2-40B4-BE49-F238E27FC236}">
                <a16:creationId xmlns:a16="http://schemas.microsoft.com/office/drawing/2014/main" id="{7EB6FDFC-E59A-44C0-8715-794D79F13DA1}"/>
              </a:ext>
            </a:extLst>
          </p:cNvPr>
          <p:cNvSpPr txBox="1"/>
          <p:nvPr/>
        </p:nvSpPr>
        <p:spPr>
          <a:xfrm>
            <a:off x="5100428" y="5096458"/>
            <a:ext cx="2665462" cy="923330"/>
          </a:xfrm>
          <a:prstGeom prst="rect">
            <a:avLst/>
          </a:prstGeom>
          <a:noFill/>
        </p:spPr>
        <p:txBody>
          <a:bodyPr wrap="square" rtlCol="0">
            <a:spAutoFit/>
          </a:bodyPr>
          <a:lstStyle/>
          <a:p>
            <a:r>
              <a:rPr lang="en-US" dirty="0">
                <a:solidFill>
                  <a:schemeClr val="bg1"/>
                </a:solidFill>
              </a:rPr>
              <a:t>The person can cancel the false alarm by following some predetermined steps</a:t>
            </a:r>
          </a:p>
        </p:txBody>
      </p:sp>
      <p:sp>
        <p:nvSpPr>
          <p:cNvPr id="13" name="TextBox 12">
            <a:extLst>
              <a:ext uri="{FF2B5EF4-FFF2-40B4-BE49-F238E27FC236}">
                <a16:creationId xmlns:a16="http://schemas.microsoft.com/office/drawing/2014/main" id="{6737EDF1-96BA-48F5-90ED-4860C4F5FD1D}"/>
              </a:ext>
            </a:extLst>
          </p:cNvPr>
          <p:cNvSpPr txBox="1"/>
          <p:nvPr/>
        </p:nvSpPr>
        <p:spPr>
          <a:xfrm>
            <a:off x="7994708" y="1107347"/>
            <a:ext cx="2690991" cy="923330"/>
          </a:xfrm>
          <a:prstGeom prst="rect">
            <a:avLst/>
          </a:prstGeom>
          <a:noFill/>
        </p:spPr>
        <p:txBody>
          <a:bodyPr wrap="square" rtlCol="0">
            <a:spAutoFit/>
          </a:bodyPr>
          <a:lstStyle/>
          <a:p>
            <a:r>
              <a:rPr lang="en-US" dirty="0"/>
              <a:t>2 people would work on the development of the NN (Estimated time: 5-6 weeks)</a:t>
            </a:r>
          </a:p>
        </p:txBody>
      </p:sp>
      <p:sp>
        <p:nvSpPr>
          <p:cNvPr id="26" name="TextBox 25">
            <a:extLst>
              <a:ext uri="{FF2B5EF4-FFF2-40B4-BE49-F238E27FC236}">
                <a16:creationId xmlns:a16="http://schemas.microsoft.com/office/drawing/2014/main" id="{A64770BE-79A0-4E0D-90C8-C99E7F0ADC6E}"/>
              </a:ext>
            </a:extLst>
          </p:cNvPr>
          <p:cNvSpPr txBox="1"/>
          <p:nvPr/>
        </p:nvSpPr>
        <p:spPr>
          <a:xfrm>
            <a:off x="8667428" y="5609154"/>
            <a:ext cx="2690991" cy="923330"/>
          </a:xfrm>
          <a:prstGeom prst="rect">
            <a:avLst/>
          </a:prstGeom>
          <a:noFill/>
        </p:spPr>
        <p:txBody>
          <a:bodyPr wrap="square" rtlCol="0">
            <a:spAutoFit/>
          </a:bodyPr>
          <a:lstStyle/>
          <a:p>
            <a:r>
              <a:rPr lang="en-US" dirty="0"/>
              <a:t>Application development would be done by 1 person (Time: 2 weeks)</a:t>
            </a:r>
          </a:p>
        </p:txBody>
      </p:sp>
      <p:sp>
        <p:nvSpPr>
          <p:cNvPr id="27" name="TextBox 26">
            <a:extLst>
              <a:ext uri="{FF2B5EF4-FFF2-40B4-BE49-F238E27FC236}">
                <a16:creationId xmlns:a16="http://schemas.microsoft.com/office/drawing/2014/main" id="{66976A5F-7183-4034-B2F8-7EB667E26304}"/>
              </a:ext>
            </a:extLst>
          </p:cNvPr>
          <p:cNvSpPr txBox="1"/>
          <p:nvPr/>
        </p:nvSpPr>
        <p:spPr>
          <a:xfrm>
            <a:off x="1264315" y="5332155"/>
            <a:ext cx="3988488" cy="1200329"/>
          </a:xfrm>
          <a:prstGeom prst="rect">
            <a:avLst/>
          </a:prstGeom>
          <a:noFill/>
        </p:spPr>
        <p:txBody>
          <a:bodyPr wrap="square" rtlCol="0">
            <a:spAutoFit/>
          </a:bodyPr>
          <a:lstStyle/>
          <a:p>
            <a:r>
              <a:rPr lang="en-US" dirty="0"/>
              <a:t>2 members would work on </a:t>
            </a:r>
            <a:r>
              <a:rPr lang="en-US" dirty="0">
                <a:sym typeface="Helvetica Neue"/>
              </a:rPr>
              <a:t>designing the various HW modules and ensuring that they work in coherence with all the software modules (Time: 4-5 weeks)</a:t>
            </a:r>
            <a:endParaRPr lang="en-US" dirty="0"/>
          </a:p>
        </p:txBody>
      </p:sp>
    </p:spTree>
    <p:extLst>
      <p:ext uri="{BB962C8B-B14F-4D97-AF65-F5344CB8AC3E}">
        <p14:creationId xmlns:p14="http://schemas.microsoft.com/office/powerpoint/2010/main" val="213177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ECA9-E03C-4FFC-BC7E-067C3DD55346}"/>
              </a:ext>
            </a:extLst>
          </p:cNvPr>
          <p:cNvSpPr>
            <a:spLocks noGrp="1"/>
          </p:cNvSpPr>
          <p:nvPr>
            <p:ph type="title"/>
          </p:nvPr>
        </p:nvSpPr>
        <p:spPr>
          <a:xfrm>
            <a:off x="1141412" y="494080"/>
            <a:ext cx="5477502" cy="655212"/>
          </a:xfrm>
        </p:spPr>
        <p:txBody>
          <a:bodyPr>
            <a:normAutofit/>
          </a:bodyPr>
          <a:lstStyle/>
          <a:p>
            <a:r>
              <a:rPr lang="en-US" dirty="0">
                <a:solidFill>
                  <a:srgbClr val="7030A0"/>
                </a:solidFill>
              </a:rPr>
              <a:t>Tools and software </a:t>
            </a:r>
          </a:p>
        </p:txBody>
      </p:sp>
      <p:sp>
        <p:nvSpPr>
          <p:cNvPr id="7" name="TextBox 6">
            <a:extLst>
              <a:ext uri="{FF2B5EF4-FFF2-40B4-BE49-F238E27FC236}">
                <a16:creationId xmlns:a16="http://schemas.microsoft.com/office/drawing/2014/main" id="{B42CBF2F-8E6F-4ED2-AAE4-F11ED3CFD032}"/>
              </a:ext>
            </a:extLst>
          </p:cNvPr>
          <p:cNvSpPr txBox="1"/>
          <p:nvPr/>
        </p:nvSpPr>
        <p:spPr>
          <a:xfrm>
            <a:off x="649939" y="1144799"/>
            <a:ext cx="10993141" cy="5878532"/>
          </a:xfrm>
          <a:prstGeom prst="rect">
            <a:avLst/>
          </a:prstGeom>
          <a:noFill/>
        </p:spPr>
        <p:txBody>
          <a:bodyPr wrap="square" rtlCol="0" anchor="t">
            <a:spAutoFit/>
          </a:bodyPr>
          <a:lstStyle/>
          <a:p>
            <a:r>
              <a:rPr lang="en-US" sz="2000" dirty="0">
                <a:solidFill>
                  <a:srgbClr val="FFFFFF"/>
                </a:solidFill>
                <a:latin typeface="Helvetica Neue"/>
              </a:rPr>
              <a:t>    </a:t>
            </a:r>
            <a:r>
              <a:rPr lang="en-US" sz="2000" u="sng" dirty="0">
                <a:solidFill>
                  <a:srgbClr val="000000"/>
                </a:solidFill>
                <a:latin typeface="Helvetica Neue"/>
              </a:rPr>
              <a:t>HARDWARE:</a:t>
            </a:r>
          </a:p>
          <a:p>
            <a:pPr marL="342900" indent="-342900" algn="just">
              <a:buFont typeface="Arial" panose="020B0604020202020204" pitchFamily="34" charset="0"/>
              <a:buChar char="•"/>
            </a:pPr>
            <a:r>
              <a:rPr lang="en-US" sz="2000" dirty="0">
                <a:solidFill>
                  <a:srgbClr val="FFFFFF"/>
                </a:solidFill>
                <a:latin typeface="Helvetica Neue"/>
                <a:sym typeface="Helvetica Neue"/>
              </a:rPr>
              <a:t>The external HW</a:t>
            </a:r>
            <a:r>
              <a:rPr lang="en-US" sz="2000" dirty="0">
                <a:solidFill>
                  <a:srgbClr val="FFFFFF"/>
                </a:solidFill>
                <a:latin typeface="Helvetica Neue"/>
              </a:rPr>
              <a:t> device will have sensors (like accelerometer/vibration sensor + microphone etc.), a Power Management system and a Bluetooth module to communicate with the smartphone</a:t>
            </a:r>
            <a:endParaRPr lang="en-US" dirty="0">
              <a:solidFill>
                <a:srgbClr val="FFFFFF"/>
              </a:solidFill>
            </a:endParaRPr>
          </a:p>
          <a:p>
            <a:pPr marL="285750" indent="-285750">
              <a:buFont typeface="Arial" panose="020B0604020202020204" pitchFamily="34" charset="0"/>
              <a:buChar char="•"/>
            </a:pPr>
            <a:endParaRPr lang="en-US" sz="2000" dirty="0">
              <a:solidFill>
                <a:srgbClr val="FFFFFF"/>
              </a:solidFill>
              <a:latin typeface="Helvetica Neue"/>
            </a:endParaRPr>
          </a:p>
          <a:p>
            <a:pPr marL="285750" indent="-285750">
              <a:buFont typeface="Arial" panose="020B0604020202020204" pitchFamily="34" charset="0"/>
              <a:buChar char="•"/>
            </a:pPr>
            <a:endParaRPr lang="en-US" sz="2000" dirty="0">
              <a:solidFill>
                <a:srgbClr val="FFFFFF"/>
              </a:solidFill>
              <a:latin typeface="Helvetica Neue"/>
            </a:endParaRPr>
          </a:p>
          <a:p>
            <a:endParaRPr lang="en-US" sz="2000" dirty="0">
              <a:solidFill>
                <a:srgbClr val="FFFFFF"/>
              </a:solidFill>
              <a:latin typeface="Helvetica Neue"/>
            </a:endParaRPr>
          </a:p>
          <a:p>
            <a:pPr marL="285750" indent="-285750">
              <a:buFont typeface="Arial" panose="020B0604020202020204" pitchFamily="34" charset="0"/>
              <a:buChar char="•"/>
            </a:pPr>
            <a:endParaRPr lang="en-US" sz="2000" dirty="0">
              <a:solidFill>
                <a:srgbClr val="FFFFFF"/>
              </a:solidFill>
              <a:latin typeface="Helvetica Neue"/>
            </a:endParaRPr>
          </a:p>
          <a:p>
            <a:pPr marL="285750" indent="-285750">
              <a:buFont typeface="Arial" panose="020B0604020202020204" pitchFamily="34" charset="0"/>
              <a:buChar char="•"/>
            </a:pPr>
            <a:endParaRPr lang="en-US" sz="2000" dirty="0">
              <a:solidFill>
                <a:srgbClr val="FFFFFF"/>
              </a:solidFill>
              <a:latin typeface="Helvetica Neue"/>
            </a:endParaRPr>
          </a:p>
          <a:p>
            <a:pPr marL="285750" indent="-285750">
              <a:buFont typeface="Arial" panose="020B0604020202020204" pitchFamily="34" charset="0"/>
              <a:buChar char="•"/>
            </a:pPr>
            <a:endParaRPr lang="en-US" sz="2000" dirty="0">
              <a:solidFill>
                <a:srgbClr val="FFFFFF"/>
              </a:solidFill>
              <a:latin typeface="Helvetica Neue"/>
            </a:endParaRPr>
          </a:p>
          <a:p>
            <a:r>
              <a:rPr lang="en-US" sz="2000" dirty="0">
                <a:solidFill>
                  <a:srgbClr val="FFFFFF"/>
                </a:solidFill>
                <a:latin typeface="Helvetica Neue"/>
              </a:rPr>
              <a:t>     </a:t>
            </a:r>
            <a:r>
              <a:rPr lang="en-US" sz="2000" u="sng" dirty="0">
                <a:solidFill>
                  <a:srgbClr val="000000"/>
                </a:solidFill>
                <a:latin typeface="Helvetica Neue"/>
              </a:rPr>
              <a:t>SOFTWARE:</a:t>
            </a:r>
          </a:p>
          <a:p>
            <a:pPr marL="342900" indent="-342900" algn="just">
              <a:buFont typeface="Arial" panose="020B0604020202020204" pitchFamily="34" charset="0"/>
              <a:buChar char="•"/>
            </a:pPr>
            <a:r>
              <a:rPr lang="en-US" sz="2000" dirty="0">
                <a:solidFill>
                  <a:srgbClr val="FFFFFF"/>
                </a:solidFill>
                <a:latin typeface="Helvetica Neue"/>
              </a:rPr>
              <a:t>Smart Assistants like Alexa, Siri etc. perform voice-text translation pretty accurately. The music apps </a:t>
            </a:r>
            <a:r>
              <a:rPr lang="en-US" sz="2000" dirty="0" err="1">
                <a:solidFill>
                  <a:srgbClr val="FFFFFF"/>
                </a:solidFill>
                <a:latin typeface="Helvetica Neue"/>
              </a:rPr>
              <a:t>Soundhound</a:t>
            </a:r>
            <a:r>
              <a:rPr lang="en-US" sz="2000" dirty="0">
                <a:solidFill>
                  <a:srgbClr val="FFFFFF"/>
                </a:solidFill>
                <a:latin typeface="Helvetica Neue"/>
              </a:rPr>
              <a:t>/</a:t>
            </a:r>
            <a:r>
              <a:rPr lang="en-US" sz="2000">
                <a:solidFill>
                  <a:srgbClr val="FFFFFF"/>
                </a:solidFill>
                <a:latin typeface="Helvetica Neue"/>
              </a:rPr>
              <a:t>Shazam</a:t>
            </a:r>
            <a:r>
              <a:rPr lang="en-US" sz="2000" dirty="0">
                <a:solidFill>
                  <a:srgbClr val="FFFFFF"/>
                </a:solidFill>
                <a:latin typeface="Helvetica Neue"/>
              </a:rPr>
              <a:t> carry out audio template matching in order to recognize songs/artists from a small audio snippet. We will leverage this same concept and fine tune it for our use case of matching the pre-defined trigger words with the query phrase</a:t>
            </a:r>
          </a:p>
          <a:p>
            <a:endParaRPr lang="en-US" sz="2000" dirty="0">
              <a:solidFill>
                <a:srgbClr val="FFFFFF"/>
              </a:solidFill>
              <a:latin typeface="Helvetica Neue"/>
            </a:endParaRPr>
          </a:p>
          <a:p>
            <a:pPr marL="342900" indent="-342900">
              <a:buFont typeface="Arial" panose="020B0604020202020204" pitchFamily="34" charset="0"/>
              <a:buChar char="•"/>
            </a:pPr>
            <a:r>
              <a:rPr lang="en-US" sz="2000" dirty="0">
                <a:solidFill>
                  <a:srgbClr val="FFFFFF"/>
                </a:solidFill>
                <a:latin typeface="Helvetica Neue"/>
              </a:rPr>
              <a:t>Qualcomm's SNPE will be used for all the NLP.</a:t>
            </a:r>
          </a:p>
          <a:p>
            <a:endParaRPr lang="en-US" dirty="0">
              <a:solidFill>
                <a:srgbClr val="FFFFFF"/>
              </a:solidFill>
              <a:latin typeface="Tw Cen MT"/>
            </a:endParaRPr>
          </a:p>
          <a:p>
            <a:endParaRPr lang="en-US" dirty="0"/>
          </a:p>
        </p:txBody>
      </p:sp>
      <p:sp>
        <p:nvSpPr>
          <p:cNvPr id="8" name="Rectangle 7">
            <a:extLst>
              <a:ext uri="{FF2B5EF4-FFF2-40B4-BE49-F238E27FC236}">
                <a16:creationId xmlns:a16="http://schemas.microsoft.com/office/drawing/2014/main" id="{282118C3-C44C-45E1-A394-9BD83A8B65B3}"/>
              </a:ext>
            </a:extLst>
          </p:cNvPr>
          <p:cNvSpPr/>
          <p:nvPr/>
        </p:nvSpPr>
        <p:spPr>
          <a:xfrm>
            <a:off x="5699758" y="2529840"/>
            <a:ext cx="1473200" cy="1351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BLE + Bluetooth Module</a:t>
            </a:r>
          </a:p>
        </p:txBody>
      </p:sp>
      <p:sp>
        <p:nvSpPr>
          <p:cNvPr id="9" name="Oval 8">
            <a:extLst>
              <a:ext uri="{FF2B5EF4-FFF2-40B4-BE49-F238E27FC236}">
                <a16:creationId xmlns:a16="http://schemas.microsoft.com/office/drawing/2014/main" id="{412AC183-79E5-44F3-AE14-96CA890DABBD}"/>
              </a:ext>
            </a:extLst>
          </p:cNvPr>
          <p:cNvSpPr/>
          <p:nvPr/>
        </p:nvSpPr>
        <p:spPr>
          <a:xfrm>
            <a:off x="9905997" y="2479040"/>
            <a:ext cx="54864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20A2B4-B5B2-4480-945E-E58387F4CF68}"/>
              </a:ext>
            </a:extLst>
          </p:cNvPr>
          <p:cNvSpPr/>
          <p:nvPr/>
        </p:nvSpPr>
        <p:spPr>
          <a:xfrm>
            <a:off x="7538721" y="3017520"/>
            <a:ext cx="54864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C8A4D6C-DF35-45A8-B32D-29C54DEAE211}"/>
              </a:ext>
            </a:extLst>
          </p:cNvPr>
          <p:cNvSpPr txBox="1"/>
          <p:nvPr/>
        </p:nvSpPr>
        <p:spPr>
          <a:xfrm>
            <a:off x="7345678" y="2372360"/>
            <a:ext cx="267208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Accelerometer/Vibration sensor</a:t>
            </a:r>
          </a:p>
        </p:txBody>
      </p:sp>
      <p:sp>
        <p:nvSpPr>
          <p:cNvPr id="12" name="TextBox 11">
            <a:extLst>
              <a:ext uri="{FF2B5EF4-FFF2-40B4-BE49-F238E27FC236}">
                <a16:creationId xmlns:a16="http://schemas.microsoft.com/office/drawing/2014/main" id="{0F8AB454-60FD-4FEF-A599-4938F3722F05}"/>
              </a:ext>
            </a:extLst>
          </p:cNvPr>
          <p:cNvSpPr txBox="1"/>
          <p:nvPr/>
        </p:nvSpPr>
        <p:spPr>
          <a:xfrm>
            <a:off x="6593835" y="3489959"/>
            <a:ext cx="267208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Microphone</a:t>
            </a:r>
          </a:p>
        </p:txBody>
      </p:sp>
      <p:sp>
        <p:nvSpPr>
          <p:cNvPr id="13" name="Rectangle 12">
            <a:extLst>
              <a:ext uri="{FF2B5EF4-FFF2-40B4-BE49-F238E27FC236}">
                <a16:creationId xmlns:a16="http://schemas.microsoft.com/office/drawing/2014/main" id="{6B4578D5-506A-4D42-B0BA-0858E4D73DFB}"/>
              </a:ext>
            </a:extLst>
          </p:cNvPr>
          <p:cNvSpPr/>
          <p:nvPr/>
        </p:nvSpPr>
        <p:spPr>
          <a:xfrm>
            <a:off x="2946402" y="2316480"/>
            <a:ext cx="7884160" cy="203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F73FBA4F-1AB7-4E21-84C4-886B6A74DDDA}"/>
              </a:ext>
            </a:extLst>
          </p:cNvPr>
          <p:cNvSpPr/>
          <p:nvPr/>
        </p:nvSpPr>
        <p:spPr>
          <a:xfrm>
            <a:off x="8869685" y="3119120"/>
            <a:ext cx="15849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Management</a:t>
            </a:r>
          </a:p>
          <a:p>
            <a:pPr algn="ctr"/>
            <a:r>
              <a:rPr lang="en-US" dirty="0"/>
              <a:t>System</a:t>
            </a:r>
          </a:p>
        </p:txBody>
      </p:sp>
      <p:sp>
        <p:nvSpPr>
          <p:cNvPr id="16" name="Arrow: Left 15">
            <a:extLst>
              <a:ext uri="{FF2B5EF4-FFF2-40B4-BE49-F238E27FC236}">
                <a16:creationId xmlns:a16="http://schemas.microsoft.com/office/drawing/2014/main" id="{A749FCD7-F44F-4AC3-967D-C5A2890015E5}"/>
              </a:ext>
            </a:extLst>
          </p:cNvPr>
          <p:cNvSpPr/>
          <p:nvPr/>
        </p:nvSpPr>
        <p:spPr>
          <a:xfrm>
            <a:off x="2609596" y="2450084"/>
            <a:ext cx="2644648" cy="50495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6FD5065-DB97-4AD2-98CE-DCC33C459A86}"/>
              </a:ext>
            </a:extLst>
          </p:cNvPr>
          <p:cNvSpPr txBox="1"/>
          <p:nvPr/>
        </p:nvSpPr>
        <p:spPr>
          <a:xfrm>
            <a:off x="843280" y="2524760"/>
            <a:ext cx="182880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rPr>
              <a:t>Once the sensors are activated, the wearable will communicate with the smartphone </a:t>
            </a:r>
          </a:p>
        </p:txBody>
      </p:sp>
      <p:sp>
        <p:nvSpPr>
          <p:cNvPr id="18" name="Oval 17">
            <a:extLst>
              <a:ext uri="{FF2B5EF4-FFF2-40B4-BE49-F238E27FC236}">
                <a16:creationId xmlns:a16="http://schemas.microsoft.com/office/drawing/2014/main" id="{6D9E4D89-A500-4E38-8D71-8F61B1FFE473}"/>
              </a:ext>
            </a:extLst>
          </p:cNvPr>
          <p:cNvSpPr/>
          <p:nvPr/>
        </p:nvSpPr>
        <p:spPr>
          <a:xfrm>
            <a:off x="4765037" y="2956559"/>
            <a:ext cx="54864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A78B7AF-A6B4-4AF2-B70A-A44631980CD7}"/>
              </a:ext>
            </a:extLst>
          </p:cNvPr>
          <p:cNvSpPr txBox="1"/>
          <p:nvPr/>
        </p:nvSpPr>
        <p:spPr>
          <a:xfrm>
            <a:off x="3210554" y="3428999"/>
            <a:ext cx="267208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Vibrator – to confirm the sending of the help call</a:t>
            </a:r>
          </a:p>
        </p:txBody>
      </p:sp>
    </p:spTree>
    <p:extLst>
      <p:ext uri="{BB962C8B-B14F-4D97-AF65-F5344CB8AC3E}">
        <p14:creationId xmlns:p14="http://schemas.microsoft.com/office/powerpoint/2010/main" val="323852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8278-10F9-4E70-AF87-E2226297C61A}"/>
              </a:ext>
            </a:extLst>
          </p:cNvPr>
          <p:cNvSpPr>
            <a:spLocks noGrp="1"/>
          </p:cNvSpPr>
          <p:nvPr>
            <p:ph type="title"/>
          </p:nvPr>
        </p:nvSpPr>
        <p:spPr>
          <a:xfrm>
            <a:off x="1373942" y="289267"/>
            <a:ext cx="8824708" cy="715331"/>
          </a:xfrm>
        </p:spPr>
        <p:txBody>
          <a:bodyPr/>
          <a:lstStyle/>
          <a:p>
            <a:r>
              <a:rPr lang="en-US" dirty="0">
                <a:solidFill>
                  <a:srgbClr val="7030A0"/>
                </a:solidFill>
              </a:rPr>
              <a:t>Intermediate milestones</a:t>
            </a:r>
          </a:p>
        </p:txBody>
      </p:sp>
      <p:sp>
        <p:nvSpPr>
          <p:cNvPr id="6" name="TextBox 5">
            <a:extLst>
              <a:ext uri="{FF2B5EF4-FFF2-40B4-BE49-F238E27FC236}">
                <a16:creationId xmlns:a16="http://schemas.microsoft.com/office/drawing/2014/main" id="{5B331566-14FD-4922-A518-FB44BA26CADD}"/>
              </a:ext>
            </a:extLst>
          </p:cNvPr>
          <p:cNvSpPr txBox="1"/>
          <p:nvPr/>
        </p:nvSpPr>
        <p:spPr>
          <a:xfrm>
            <a:off x="1016165" y="1081727"/>
            <a:ext cx="10535941" cy="2923877"/>
          </a:xfrm>
          <a:prstGeom prst="rect">
            <a:avLst/>
          </a:prstGeom>
          <a:noFill/>
        </p:spPr>
        <p:txBody>
          <a:bodyPr wrap="square" rtlCol="0" anchor="t">
            <a:spAutoFit/>
          </a:bodyPr>
          <a:lstStyle/>
          <a:p>
            <a:r>
              <a:rPr lang="en-US" sz="2400" u="sng" dirty="0">
                <a:solidFill>
                  <a:srgbClr val="000000"/>
                </a:solidFill>
              </a:rPr>
              <a:t>Software</a:t>
            </a:r>
          </a:p>
          <a:p>
            <a:pPr marL="285750" indent="-285750" algn="just">
              <a:buFont typeface="Arial" panose="020B0604020202020204" pitchFamily="34" charset="0"/>
              <a:buChar char="•"/>
            </a:pPr>
            <a:r>
              <a:rPr lang="en-US" sz="2000" dirty="0">
                <a:solidFill>
                  <a:srgbClr val="FFFFFF"/>
                </a:solidFill>
                <a:latin typeface="Helvetica Neue"/>
              </a:rPr>
              <a:t>The core neural engine that needs to be developed for audio template matching with the help of SNPE can be extending for various applications like voice detection, speech to text etc.</a:t>
            </a:r>
          </a:p>
          <a:p>
            <a:pPr marL="285750" indent="-285750" algn="just">
              <a:buFont typeface="Arial" panose="020B0604020202020204" pitchFamily="34" charset="0"/>
              <a:buChar char="•"/>
            </a:pPr>
            <a:r>
              <a:rPr lang="en-US" sz="2000" dirty="0">
                <a:solidFill>
                  <a:srgbClr val="FFFFFF"/>
                </a:solidFill>
                <a:latin typeface="Helvetica Neue"/>
              </a:rPr>
              <a:t>The whole product in entirety (the accompanying device and the supporting software modules) can be made available to consumers. </a:t>
            </a:r>
          </a:p>
          <a:p>
            <a:pPr marL="285750" indent="-285750" algn="just">
              <a:buFont typeface="Arial" panose="020B0604020202020204" pitchFamily="34" charset="0"/>
              <a:buChar char="•"/>
            </a:pPr>
            <a:r>
              <a:rPr lang="en-US" sz="2000" dirty="0">
                <a:solidFill>
                  <a:srgbClr val="FFFFFF"/>
                </a:solidFill>
                <a:latin typeface="Helvetica Neue"/>
              </a:rPr>
              <a:t>The various software modules like the NN for audio template matching and the application to call for help can be incorporated in all the Qualcomm mobile chipsets that we manufacture </a:t>
            </a:r>
            <a:endParaRPr lang="en-US" sz="2000" dirty="0">
              <a:solidFill>
                <a:srgbClr val="262626"/>
              </a:solidFill>
              <a:latin typeface="Helvetica Neue"/>
            </a:endParaRPr>
          </a:p>
        </p:txBody>
      </p:sp>
      <p:sp>
        <p:nvSpPr>
          <p:cNvPr id="3" name="TextBox 2">
            <a:extLst>
              <a:ext uri="{FF2B5EF4-FFF2-40B4-BE49-F238E27FC236}">
                <a16:creationId xmlns:a16="http://schemas.microsoft.com/office/drawing/2014/main" id="{03F1691B-F32D-442D-9D2F-1BE8C11D962F}"/>
              </a:ext>
            </a:extLst>
          </p:cNvPr>
          <p:cNvSpPr txBox="1"/>
          <p:nvPr/>
        </p:nvSpPr>
        <p:spPr>
          <a:xfrm>
            <a:off x="1077124" y="3936587"/>
            <a:ext cx="10861061" cy="3508653"/>
          </a:xfrm>
          <a:prstGeom prst="rect">
            <a:avLst/>
          </a:prstGeom>
          <a:noFill/>
        </p:spPr>
        <p:txBody>
          <a:bodyPr wrap="square" rtlCol="0" anchor="t">
            <a:spAutoFit/>
          </a:bodyPr>
          <a:lstStyle/>
          <a:p>
            <a:r>
              <a:rPr lang="en-US" sz="2400" u="sng" dirty="0">
                <a:solidFill>
                  <a:srgbClr val="000000"/>
                </a:solidFill>
              </a:rPr>
              <a:t>Hardware</a:t>
            </a:r>
          </a:p>
          <a:p>
            <a:pPr marL="285750" indent="-285750">
              <a:buFont typeface="Arial" panose="020B0604020202020204" pitchFamily="34" charset="0"/>
              <a:buChar char="•"/>
            </a:pPr>
            <a:endParaRPr lang="en-US" dirty="0">
              <a:solidFill>
                <a:srgbClr val="FFFFFF"/>
              </a:solidFill>
              <a:latin typeface="Helvetica Neue"/>
            </a:endParaRPr>
          </a:p>
          <a:p>
            <a:pPr marL="285750" indent="-285750">
              <a:buFont typeface="Arial" panose="020B0604020202020204" pitchFamily="34" charset="0"/>
              <a:buChar char="•"/>
            </a:pPr>
            <a:r>
              <a:rPr lang="en-US" dirty="0">
                <a:solidFill>
                  <a:srgbClr val="FFFFFF"/>
                </a:solidFill>
                <a:latin typeface="Helvetica Neue"/>
              </a:rPr>
              <a:t>Circuitry for the Wearable device will be designed and implemented.</a:t>
            </a:r>
            <a:endParaRPr lang="en-US" dirty="0"/>
          </a:p>
          <a:p>
            <a:pPr marL="285750" indent="-285750">
              <a:buFont typeface="Arial" panose="020B0604020202020204" pitchFamily="34" charset="0"/>
              <a:buChar char="•"/>
            </a:pPr>
            <a:r>
              <a:rPr lang="en-US" dirty="0">
                <a:solidFill>
                  <a:srgbClr val="FFFFFF"/>
                </a:solidFill>
                <a:latin typeface="Helvetica Neue"/>
              </a:rPr>
              <a:t>Sensors and Bluetooth module can be put together according to our design to make a customized hardware</a:t>
            </a:r>
          </a:p>
          <a:p>
            <a:pPr marL="285750" indent="-285750">
              <a:buFont typeface="Arial" panose="020B0604020202020204" pitchFamily="34" charset="0"/>
              <a:buChar char="•"/>
            </a:pPr>
            <a:r>
              <a:rPr lang="en-US" dirty="0">
                <a:solidFill>
                  <a:srgbClr val="FFFFFF"/>
                </a:solidFill>
                <a:latin typeface="Helvetica Neue"/>
              </a:rPr>
              <a:t>Required components:</a:t>
            </a:r>
          </a:p>
          <a:p>
            <a:pPr marL="742950" lvl="1" indent="-285750">
              <a:buFont typeface="Arial" panose="020B0604020202020204" pitchFamily="34" charset="0"/>
              <a:buChar char="•"/>
            </a:pPr>
            <a:r>
              <a:rPr lang="en-US" dirty="0">
                <a:solidFill>
                  <a:srgbClr val="FFFFFF"/>
                </a:solidFill>
                <a:latin typeface="Helvetica Neue"/>
              </a:rPr>
              <a:t>ESP32 : Bluetooth enabled micro controller.</a:t>
            </a:r>
          </a:p>
          <a:p>
            <a:pPr marL="742950" lvl="1" indent="-285750">
              <a:buFont typeface="Arial" panose="020B0604020202020204" pitchFamily="34" charset="0"/>
              <a:buChar char="•"/>
            </a:pPr>
            <a:r>
              <a:rPr lang="en-US" dirty="0">
                <a:solidFill>
                  <a:srgbClr val="FFFFFF"/>
                </a:solidFill>
                <a:latin typeface="Helvetica Neue"/>
              </a:rPr>
              <a:t>3.3v Power supply. </a:t>
            </a:r>
          </a:p>
          <a:p>
            <a:pPr marL="742950" lvl="1" indent="-285750">
              <a:buFont typeface="Arial" panose="020B0604020202020204" pitchFamily="34" charset="0"/>
              <a:buChar char="•"/>
            </a:pPr>
            <a:r>
              <a:rPr lang="en-US" dirty="0">
                <a:solidFill>
                  <a:srgbClr val="FFFFFF"/>
                </a:solidFill>
                <a:latin typeface="Helvetica Neue"/>
              </a:rPr>
              <a:t>Sensors</a:t>
            </a:r>
          </a:p>
          <a:p>
            <a:pPr marL="742950" lvl="1" indent="-285750">
              <a:buFont typeface="Arial" panose="020B0604020202020204" pitchFamily="34" charset="0"/>
              <a:buChar char="•"/>
            </a:pPr>
            <a:endParaRPr lang="en-US" dirty="0">
              <a:solidFill>
                <a:srgbClr val="FFFFFF"/>
              </a:solidFill>
              <a:latin typeface="Helvetica Neue"/>
            </a:endParaRPr>
          </a:p>
          <a:p>
            <a:pPr marL="742950" lvl="1" indent="-285750">
              <a:buFont typeface="Arial" panose="020B0604020202020204" pitchFamily="34" charset="0"/>
              <a:buChar char="•"/>
            </a:pPr>
            <a:endParaRPr lang="en-US" dirty="0">
              <a:solidFill>
                <a:srgbClr val="262626"/>
              </a:solidFill>
              <a:latin typeface="Helvetica Neue"/>
            </a:endParaRPr>
          </a:p>
          <a:p>
            <a:endParaRPr lang="en-US">
              <a:solidFill>
                <a:srgbClr val="FFFFFF"/>
              </a:solidFill>
              <a:latin typeface="Tw Cen MT"/>
            </a:endParaRPr>
          </a:p>
        </p:txBody>
      </p:sp>
    </p:spTree>
    <p:extLst>
      <p:ext uri="{BB962C8B-B14F-4D97-AF65-F5344CB8AC3E}">
        <p14:creationId xmlns:p14="http://schemas.microsoft.com/office/powerpoint/2010/main" val="397631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AC23D2-1830-42D3-B06C-5B5671FBAC66}"/>
              </a:ext>
            </a:extLst>
          </p:cNvPr>
          <p:cNvSpPr txBox="1"/>
          <p:nvPr/>
        </p:nvSpPr>
        <p:spPr>
          <a:xfrm>
            <a:off x="3054990" y="998383"/>
            <a:ext cx="4847439" cy="2000548"/>
          </a:xfrm>
          <a:prstGeom prst="rect">
            <a:avLst/>
          </a:prstGeom>
          <a:noFill/>
        </p:spPr>
        <p:txBody>
          <a:bodyPr wrap="square" rtlCol="0" anchor="t">
            <a:spAutoFit/>
          </a:bodyPr>
          <a:lstStyle/>
          <a:p>
            <a:endParaRPr lang="en-US" sz="8800" b="1" dirty="0">
              <a:solidFill>
                <a:srgbClr val="7030A0"/>
              </a:solidFill>
              <a:latin typeface="Kunstler Script" panose="030304020206070D0D06" pitchFamily="66" charset="0"/>
            </a:endParaRPr>
          </a:p>
          <a:p>
            <a:endParaRPr lang="en-US" b="1" dirty="0">
              <a:solidFill>
                <a:srgbClr val="7030A0"/>
              </a:solidFill>
            </a:endParaRPr>
          </a:p>
          <a:p>
            <a:endParaRPr lang="en-US" b="1" dirty="0">
              <a:solidFill>
                <a:srgbClr val="7030A0"/>
              </a:solidFill>
            </a:endParaRPr>
          </a:p>
        </p:txBody>
      </p:sp>
      <p:sp>
        <p:nvSpPr>
          <p:cNvPr id="6" name="TextBox 5">
            <a:extLst>
              <a:ext uri="{FF2B5EF4-FFF2-40B4-BE49-F238E27FC236}">
                <a16:creationId xmlns:a16="http://schemas.microsoft.com/office/drawing/2014/main" id="{466716C1-4E19-448A-A2E2-2B236EB4EC87}"/>
              </a:ext>
            </a:extLst>
          </p:cNvPr>
          <p:cNvSpPr txBox="1"/>
          <p:nvPr/>
        </p:nvSpPr>
        <p:spPr>
          <a:xfrm>
            <a:off x="3072467" y="1982450"/>
            <a:ext cx="6047066" cy="1446550"/>
          </a:xfrm>
          <a:prstGeom prst="rect">
            <a:avLst/>
          </a:prstGeom>
          <a:noFill/>
        </p:spPr>
        <p:txBody>
          <a:bodyPr wrap="square" rtlCol="0" anchor="t">
            <a:spAutoFit/>
          </a:bodyPr>
          <a:lstStyle/>
          <a:p>
            <a:r>
              <a:rPr lang="en-US" sz="8800" b="1" dirty="0">
                <a:solidFill>
                  <a:srgbClr val="7030A0"/>
                </a:solidFill>
                <a:latin typeface="Kunstler Script" panose="030304020206070D0D06" pitchFamily="66" charset="0"/>
              </a:rPr>
              <a:t>Backup Slides</a:t>
            </a:r>
            <a:endParaRPr lang="en-US" b="1" dirty="0">
              <a:solidFill>
                <a:srgbClr val="7030A0"/>
              </a:solidFill>
            </a:endParaRPr>
          </a:p>
        </p:txBody>
      </p:sp>
    </p:spTree>
    <p:extLst>
      <p:ext uri="{BB962C8B-B14F-4D97-AF65-F5344CB8AC3E}">
        <p14:creationId xmlns:p14="http://schemas.microsoft.com/office/powerpoint/2010/main" val="192792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B905-94FB-4811-9A82-66A13F3280B3}"/>
              </a:ext>
            </a:extLst>
          </p:cNvPr>
          <p:cNvSpPr>
            <a:spLocks noGrp="1"/>
          </p:cNvSpPr>
          <p:nvPr>
            <p:ph type="title"/>
          </p:nvPr>
        </p:nvSpPr>
        <p:spPr>
          <a:xfrm>
            <a:off x="1141413" y="618518"/>
            <a:ext cx="9905998" cy="1478570"/>
          </a:xfrm>
        </p:spPr>
        <p:txBody>
          <a:bodyPr/>
          <a:lstStyle/>
          <a:p>
            <a:r>
              <a:rPr lang="en-US" dirty="0">
                <a:solidFill>
                  <a:srgbClr val="7030A0"/>
                </a:solidFill>
              </a:rPr>
              <a:t>Popular Safety Gadgets In Market</a:t>
            </a:r>
          </a:p>
        </p:txBody>
      </p:sp>
      <p:graphicFrame>
        <p:nvGraphicFramePr>
          <p:cNvPr id="4" name="Table 4">
            <a:extLst>
              <a:ext uri="{FF2B5EF4-FFF2-40B4-BE49-F238E27FC236}">
                <a16:creationId xmlns:a16="http://schemas.microsoft.com/office/drawing/2014/main" id="{D3AB474D-A9EB-467A-9363-68AB68D47CAC}"/>
              </a:ext>
            </a:extLst>
          </p:cNvPr>
          <p:cNvGraphicFramePr>
            <a:graphicFrameLocks noGrp="1"/>
          </p:cNvGraphicFramePr>
          <p:nvPr>
            <p:ph idx="1"/>
            <p:extLst>
              <p:ext uri="{D42A27DB-BD31-4B8C-83A1-F6EECF244321}">
                <p14:modId xmlns:p14="http://schemas.microsoft.com/office/powerpoint/2010/main" val="1074627301"/>
              </p:ext>
            </p:extLst>
          </p:nvPr>
        </p:nvGraphicFramePr>
        <p:xfrm>
          <a:off x="1141413" y="2014596"/>
          <a:ext cx="9906000" cy="2595877"/>
        </p:xfrm>
        <a:graphic>
          <a:graphicData uri="http://schemas.openxmlformats.org/drawingml/2006/table">
            <a:tbl>
              <a:tblPr firstRow="1" bandRow="1">
                <a:tableStyleId>{35758FB7-9AC5-4552-8A53-C91805E547FA}</a:tableStyleId>
              </a:tblPr>
              <a:tblGrid>
                <a:gridCol w="4953000">
                  <a:extLst>
                    <a:ext uri="{9D8B030D-6E8A-4147-A177-3AD203B41FA5}">
                      <a16:colId xmlns:a16="http://schemas.microsoft.com/office/drawing/2014/main" val="1685616628"/>
                    </a:ext>
                  </a:extLst>
                </a:gridCol>
                <a:gridCol w="4953000">
                  <a:extLst>
                    <a:ext uri="{9D8B030D-6E8A-4147-A177-3AD203B41FA5}">
                      <a16:colId xmlns:a16="http://schemas.microsoft.com/office/drawing/2014/main" val="3176401165"/>
                    </a:ext>
                  </a:extLst>
                </a:gridCol>
              </a:tblGrid>
              <a:tr h="370840">
                <a:tc>
                  <a:txBody>
                    <a:bodyPr/>
                    <a:lstStyle/>
                    <a:p>
                      <a:pPr>
                        <a:buNone/>
                      </a:pPr>
                      <a:r>
                        <a:rPr lang="en-US" dirty="0"/>
                        <a:t>Product </a:t>
                      </a:r>
                    </a:p>
                  </a:txBody>
                  <a:tcPr/>
                </a:tc>
                <a:tc>
                  <a:txBody>
                    <a:bodyPr/>
                    <a:lstStyle/>
                    <a:p>
                      <a:pPr>
                        <a:buNone/>
                      </a:pPr>
                      <a:r>
                        <a:rPr lang="en-US"/>
                        <a:t>Cost in INR (Converted to INR for convenience)</a:t>
                      </a:r>
                    </a:p>
                  </a:txBody>
                  <a:tcPr/>
                </a:tc>
                <a:extLst>
                  <a:ext uri="{0D108BD9-81ED-4DB2-BD59-A6C34878D82A}">
                    <a16:rowId xmlns:a16="http://schemas.microsoft.com/office/drawing/2014/main" val="2288893475"/>
                  </a:ext>
                </a:extLst>
              </a:tr>
              <a:tr h="370840">
                <a:tc>
                  <a:txBody>
                    <a:bodyPr/>
                    <a:lstStyle/>
                    <a:p>
                      <a:pPr>
                        <a:buNone/>
                      </a:pPr>
                      <a:r>
                        <a:rPr lang="en-US" err="1"/>
                        <a:t>Nimb</a:t>
                      </a:r>
                      <a:r>
                        <a:rPr lang="en-US"/>
                        <a:t> Ring</a:t>
                      </a:r>
                    </a:p>
                  </a:txBody>
                  <a:tcPr/>
                </a:tc>
                <a:tc>
                  <a:txBody>
                    <a:bodyPr/>
                    <a:lstStyle/>
                    <a:p>
                      <a:pPr>
                        <a:buNone/>
                      </a:pPr>
                      <a:r>
                        <a:rPr lang="en-US"/>
                        <a:t>18K</a:t>
                      </a:r>
                    </a:p>
                  </a:txBody>
                  <a:tcPr/>
                </a:tc>
                <a:extLst>
                  <a:ext uri="{0D108BD9-81ED-4DB2-BD59-A6C34878D82A}">
                    <a16:rowId xmlns:a16="http://schemas.microsoft.com/office/drawing/2014/main" val="554787538"/>
                  </a:ext>
                </a:extLst>
              </a:tr>
              <a:tr h="370840">
                <a:tc>
                  <a:txBody>
                    <a:bodyPr/>
                    <a:lstStyle/>
                    <a:p>
                      <a:pPr>
                        <a:buNone/>
                      </a:pPr>
                      <a:r>
                        <a:rPr lang="en-US"/>
                        <a:t>Ripple Safety</a:t>
                      </a:r>
                    </a:p>
                  </a:txBody>
                  <a:tcPr/>
                </a:tc>
                <a:tc>
                  <a:txBody>
                    <a:bodyPr/>
                    <a:lstStyle/>
                    <a:p>
                      <a:pPr>
                        <a:buNone/>
                      </a:pPr>
                      <a:r>
                        <a:rPr lang="en-US"/>
                        <a:t>7K</a:t>
                      </a:r>
                    </a:p>
                  </a:txBody>
                  <a:tcPr/>
                </a:tc>
                <a:extLst>
                  <a:ext uri="{0D108BD9-81ED-4DB2-BD59-A6C34878D82A}">
                    <a16:rowId xmlns:a16="http://schemas.microsoft.com/office/drawing/2014/main" val="2885227655"/>
                  </a:ext>
                </a:extLst>
              </a:tr>
              <a:tr h="370840">
                <a:tc>
                  <a:txBody>
                    <a:bodyPr/>
                    <a:lstStyle/>
                    <a:p>
                      <a:pPr>
                        <a:buNone/>
                      </a:pPr>
                      <a:r>
                        <a:rPr lang="en-US"/>
                        <a:t>Siren Ring</a:t>
                      </a:r>
                    </a:p>
                  </a:txBody>
                  <a:tcPr/>
                </a:tc>
                <a:tc>
                  <a:txBody>
                    <a:bodyPr/>
                    <a:lstStyle/>
                    <a:p>
                      <a:pPr>
                        <a:buNone/>
                      </a:pPr>
                      <a:r>
                        <a:rPr lang="en-US"/>
                        <a:t>7K</a:t>
                      </a:r>
                    </a:p>
                  </a:txBody>
                  <a:tcPr/>
                </a:tc>
                <a:extLst>
                  <a:ext uri="{0D108BD9-81ED-4DB2-BD59-A6C34878D82A}">
                    <a16:rowId xmlns:a16="http://schemas.microsoft.com/office/drawing/2014/main" val="3493889464"/>
                  </a:ext>
                </a:extLst>
              </a:tr>
              <a:tr h="370840">
                <a:tc>
                  <a:txBody>
                    <a:bodyPr/>
                    <a:lstStyle/>
                    <a:p>
                      <a:pPr>
                        <a:buNone/>
                      </a:pPr>
                      <a:r>
                        <a:rPr lang="en-US"/>
                        <a:t>Roar for Good</a:t>
                      </a:r>
                    </a:p>
                  </a:txBody>
                  <a:tcPr/>
                </a:tc>
                <a:tc>
                  <a:txBody>
                    <a:bodyPr/>
                    <a:lstStyle/>
                    <a:p>
                      <a:pPr>
                        <a:buNone/>
                      </a:pPr>
                      <a:r>
                        <a:rPr lang="en-US"/>
                        <a:t>10K</a:t>
                      </a:r>
                    </a:p>
                  </a:txBody>
                  <a:tcPr/>
                </a:tc>
                <a:extLst>
                  <a:ext uri="{0D108BD9-81ED-4DB2-BD59-A6C34878D82A}">
                    <a16:rowId xmlns:a16="http://schemas.microsoft.com/office/drawing/2014/main" val="2814136744"/>
                  </a:ext>
                </a:extLst>
              </a:tr>
              <a:tr h="370839">
                <a:tc>
                  <a:txBody>
                    <a:bodyPr/>
                    <a:lstStyle/>
                    <a:p>
                      <a:pPr lvl="0">
                        <a:buNone/>
                      </a:pPr>
                      <a:r>
                        <a:rPr lang="en-US" err="1"/>
                        <a:t>Revolar</a:t>
                      </a:r>
                      <a:endParaRPr lang="en-US"/>
                    </a:p>
                  </a:txBody>
                  <a:tcPr/>
                </a:tc>
                <a:tc>
                  <a:txBody>
                    <a:bodyPr/>
                    <a:lstStyle/>
                    <a:p>
                      <a:pPr lvl="0">
                        <a:buNone/>
                      </a:pPr>
                      <a:r>
                        <a:rPr lang="en-US"/>
                        <a:t>7K</a:t>
                      </a:r>
                    </a:p>
                  </a:txBody>
                  <a:tcPr/>
                </a:tc>
                <a:extLst>
                  <a:ext uri="{0D108BD9-81ED-4DB2-BD59-A6C34878D82A}">
                    <a16:rowId xmlns:a16="http://schemas.microsoft.com/office/drawing/2014/main" val="4110257191"/>
                  </a:ext>
                </a:extLst>
              </a:tr>
              <a:tr h="370838">
                <a:tc>
                  <a:txBody>
                    <a:bodyPr/>
                    <a:lstStyle/>
                    <a:p>
                      <a:pPr lvl="0">
                        <a:buNone/>
                      </a:pPr>
                      <a:r>
                        <a:rPr lang="en-US" err="1"/>
                        <a:t>Safelet</a:t>
                      </a:r>
                      <a:endParaRPr lang="en-US"/>
                    </a:p>
                  </a:txBody>
                  <a:tcPr/>
                </a:tc>
                <a:tc>
                  <a:txBody>
                    <a:bodyPr/>
                    <a:lstStyle/>
                    <a:p>
                      <a:pPr lvl="0">
                        <a:buNone/>
                      </a:pPr>
                      <a:r>
                        <a:rPr lang="en-US" dirty="0"/>
                        <a:t>6K</a:t>
                      </a:r>
                    </a:p>
                  </a:txBody>
                  <a:tcPr/>
                </a:tc>
                <a:extLst>
                  <a:ext uri="{0D108BD9-81ED-4DB2-BD59-A6C34878D82A}">
                    <a16:rowId xmlns:a16="http://schemas.microsoft.com/office/drawing/2014/main" val="2640043521"/>
                  </a:ext>
                </a:extLst>
              </a:tr>
            </a:tbl>
          </a:graphicData>
        </a:graphic>
      </p:graphicFrame>
      <p:sp>
        <p:nvSpPr>
          <p:cNvPr id="7" name="TextBox 6">
            <a:extLst>
              <a:ext uri="{FF2B5EF4-FFF2-40B4-BE49-F238E27FC236}">
                <a16:creationId xmlns:a16="http://schemas.microsoft.com/office/drawing/2014/main" id="{567875C0-1369-4B3A-B27E-54584A50F4C5}"/>
              </a:ext>
            </a:extLst>
          </p:cNvPr>
          <p:cNvSpPr txBox="1"/>
          <p:nvPr/>
        </p:nvSpPr>
        <p:spPr>
          <a:xfrm>
            <a:off x="1141413" y="5150219"/>
            <a:ext cx="9711569" cy="923330"/>
          </a:xfrm>
          <a:prstGeom prst="rect">
            <a:avLst/>
          </a:prstGeom>
          <a:noFill/>
        </p:spPr>
        <p:txBody>
          <a:bodyPr wrap="none" rtlCol="0" anchor="t">
            <a:spAutoFit/>
          </a:bodyPr>
          <a:lstStyle/>
          <a:p>
            <a:r>
              <a:rPr lang="en-US" b="1" dirty="0">
                <a:solidFill>
                  <a:schemeClr val="tx2"/>
                </a:solidFill>
              </a:rPr>
              <a:t>Conclusion:</a:t>
            </a:r>
          </a:p>
          <a:p>
            <a:r>
              <a:rPr lang="en-US" dirty="0"/>
              <a:t>All the available gadgets  are too costly to be accessible for everyone. Our product will be available in </a:t>
            </a:r>
          </a:p>
          <a:p>
            <a:r>
              <a:rPr lang="en-US" dirty="0"/>
              <a:t>price range of ~1000 Rupees which gives us the advantage of huge market penetration.</a:t>
            </a:r>
          </a:p>
        </p:txBody>
      </p:sp>
    </p:spTree>
    <p:extLst>
      <p:ext uri="{BB962C8B-B14F-4D97-AF65-F5344CB8AC3E}">
        <p14:creationId xmlns:p14="http://schemas.microsoft.com/office/powerpoint/2010/main" val="3542247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194</TotalTime>
  <Words>1020</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Helvetica Neue</vt:lpstr>
      <vt:lpstr>Kunstler Script</vt:lpstr>
      <vt:lpstr>Trebuchet MS</vt:lpstr>
      <vt:lpstr>Tw Cen MT</vt:lpstr>
      <vt:lpstr>Wingdings</vt:lpstr>
      <vt:lpstr>Circuit</vt:lpstr>
      <vt:lpstr>PowerPoint Presentation</vt:lpstr>
      <vt:lpstr>Problem </vt:lpstr>
      <vt:lpstr>Proposed solution</vt:lpstr>
      <vt:lpstr>State of the art</vt:lpstr>
      <vt:lpstr>Implementation and project plan</vt:lpstr>
      <vt:lpstr>Tools and software </vt:lpstr>
      <vt:lpstr>Intermediate milestones</vt:lpstr>
      <vt:lpstr>PowerPoint Presentation</vt:lpstr>
      <vt:lpstr>Popular Safety Gadgets In Market</vt:lpstr>
      <vt:lpstr>Most popular safety apps</vt:lpstr>
      <vt:lpstr>Relevance for Qualcomm</vt:lpstr>
      <vt:lpstr>Final product vision</vt:lpstr>
      <vt:lpstr>Final product usage</vt:lpstr>
      <vt:lpstr>FINAL product TIMELINE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Vanshika Baoni</dc:creator>
  <cp:lastModifiedBy>Vanshika Baoni</cp:lastModifiedBy>
  <cp:revision>21</cp:revision>
  <dcterms:created xsi:type="dcterms:W3CDTF">2018-06-17T08:33:10Z</dcterms:created>
  <dcterms:modified xsi:type="dcterms:W3CDTF">2018-06-17T15:19:05Z</dcterms:modified>
</cp:coreProperties>
</file>