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61" r:id="rId5"/>
    <p:sldId id="270" r:id="rId6"/>
    <p:sldId id="267" r:id="rId7"/>
    <p:sldId id="269" r:id="rId8"/>
    <p:sldId id="268" r:id="rId9"/>
    <p:sldId id="263" r:id="rId10"/>
    <p:sldId id="264" r:id="rId11"/>
    <p:sldId id="266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0FA5BB-FC37-4249-AD50-7ABF907E0817}" v="99" dt="2021-11-05T16:13:29.225"/>
    <p1510:client id="{1F36D5FE-0E19-4506-9CAA-453A81EBC1D7}" v="12" dt="2021-11-05T15:51:09.300"/>
    <p1510:client id="{1F5F6D77-E68C-4644-BEE5-E808D8950686}" v="101" dt="2021-11-04T10:14:12.715"/>
    <p1510:client id="{2FDFC3C4-80EE-4584-BE2C-4511C8761CFD}" v="1" dt="2021-11-07T15:39:01.659"/>
    <p1510:client id="{36CF9AC3-ED88-4D34-918E-A632BCBF0990}" v="94" dt="2021-11-06T14:48:18.252"/>
    <p1510:client id="{4B9F31B3-FA88-47A3-B3FE-0041DB9B9A66}" v="155" dt="2021-11-05T16:32:39.995"/>
    <p1510:client id="{59F9DCB0-43AF-436C-8D3B-A985C9E164ED}" v="197" dt="2021-11-04T07:27:15.280"/>
    <p1510:client id="{5D93DD29-53F7-41C9-8A2E-F334A8EFC08C}" v="225" dt="2021-11-04T07:59:06.238"/>
    <p1510:client id="{8D59449B-EBB7-4003-A4B3-EE6F283EE875}" v="101" dt="2021-11-07T15:29:49.642"/>
    <p1510:client id="{92894D16-D26D-487F-ACC5-BD63A0C079A7}" v="6" dt="2021-11-05T09:29:27.287"/>
    <p1510:client id="{A7BD6EB4-F5FE-4BCE-A1E2-853DB87315F6}" v="131" dt="2021-11-05T16:57:49.701"/>
    <p1510:client id="{B1FF48B4-BDB6-457D-B4C7-C070D837C025}" v="4" dt="2021-11-08T03:31:22.986"/>
    <p1510:client id="{C1D9F188-676B-43B7-9E6E-A91B42E26416}" v="523" dt="2021-11-06T06:48:02.220"/>
    <p1510:client id="{C35DF9A7-6BF8-4D31-AC47-347F8B16F6BF}" v="2" dt="2021-11-07T16:02:20.624"/>
    <p1510:client id="{CB3FCE2A-130D-4059-90C2-C5DE881479DE}" v="7" dt="2021-11-08T05:42:52.773"/>
    <p1510:client id="{DC59534F-2615-419C-A9EF-19D3C2881CF9}" v="424" dt="2021-11-04T09:45:20.715"/>
    <p1510:client id="{E0C2CDC0-E1F5-4F1D-A66E-FF6FB77B139B}" v="32" dt="2021-11-04T06:57:39.923"/>
    <p1510:client id="{EFFA5795-7A43-4DBB-85D2-A4A96B9C5A24}" v="65" dt="2021-11-04T07:13:07.040"/>
    <p1510:client id="{FDC8C081-05E3-4728-94BE-5ACDA6E4837D}" v="332" dt="2021-11-04T11:47:47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k Suresha" userId="S::karthik_suresha@thbs.com::dc677a69-b459-4110-bc06-15cdf3040906" providerId="AD" clId="Web-{B1FF48B4-BDB6-457D-B4C7-C070D837C025}"/>
    <pc:docChg chg="modSld">
      <pc:chgData name="Karthik Suresha" userId="S::karthik_suresha@thbs.com::dc677a69-b459-4110-bc06-15cdf3040906" providerId="AD" clId="Web-{B1FF48B4-BDB6-457D-B4C7-C070D837C025}" dt="2021-11-08T03:31:22.986" v="3" actId="1076"/>
      <pc:docMkLst>
        <pc:docMk/>
      </pc:docMkLst>
      <pc:sldChg chg="modSp">
        <pc:chgData name="Karthik Suresha" userId="S::karthik_suresha@thbs.com::dc677a69-b459-4110-bc06-15cdf3040906" providerId="AD" clId="Web-{B1FF48B4-BDB6-457D-B4C7-C070D837C025}" dt="2021-11-08T03:31:22.986" v="3" actId="1076"/>
        <pc:sldMkLst>
          <pc:docMk/>
          <pc:sldMk cId="3783102756" sldId="267"/>
        </pc:sldMkLst>
        <pc:spChg chg="mod">
          <ac:chgData name="Karthik Suresha" userId="S::karthik_suresha@thbs.com::dc677a69-b459-4110-bc06-15cdf3040906" providerId="AD" clId="Web-{B1FF48B4-BDB6-457D-B4C7-C070D837C025}" dt="2021-11-08T03:31:09.595" v="1" actId="1076"/>
          <ac:spMkLst>
            <pc:docMk/>
            <pc:sldMk cId="3783102756" sldId="267"/>
            <ac:spMk id="16" creationId="{30607941-FB2C-404B-B020-D4285830F392}"/>
          </ac:spMkLst>
        </pc:spChg>
        <pc:spChg chg="mod">
          <ac:chgData name="Karthik Suresha" userId="S::karthik_suresha@thbs.com::dc677a69-b459-4110-bc06-15cdf3040906" providerId="AD" clId="Web-{B1FF48B4-BDB6-457D-B4C7-C070D837C025}" dt="2021-11-08T03:31:02.829" v="0" actId="1076"/>
          <ac:spMkLst>
            <pc:docMk/>
            <pc:sldMk cId="3783102756" sldId="267"/>
            <ac:spMk id="42" creationId="{B05D44A8-E1EE-46B1-9F79-92941FA92729}"/>
          </ac:spMkLst>
        </pc:spChg>
        <pc:spChg chg="mod">
          <ac:chgData name="Karthik Suresha" userId="S::karthik_suresha@thbs.com::dc677a69-b459-4110-bc06-15cdf3040906" providerId="AD" clId="Web-{B1FF48B4-BDB6-457D-B4C7-C070D837C025}" dt="2021-11-08T03:31:22.986" v="3" actId="1076"/>
          <ac:spMkLst>
            <pc:docMk/>
            <pc:sldMk cId="3783102756" sldId="267"/>
            <ac:spMk id="43" creationId="{0F59AD71-1883-4DDB-B206-463D0BDC41DA}"/>
          </ac:spMkLst>
        </pc:spChg>
      </pc:sldChg>
    </pc:docChg>
  </pc:docChgLst>
  <pc:docChgLst>
    <pc:chgData name="Karthik Suresha" userId="S::karthik_suresha@thbs.com::dc677a69-b459-4110-bc06-15cdf3040906" providerId="AD" clId="Web-{CB3FCE2A-130D-4059-90C2-C5DE881479DE}"/>
    <pc:docChg chg="modSld">
      <pc:chgData name="Karthik Suresha" userId="S::karthik_suresha@thbs.com::dc677a69-b459-4110-bc06-15cdf3040906" providerId="AD" clId="Web-{CB3FCE2A-130D-4059-90C2-C5DE881479DE}" dt="2021-11-08T05:42:52.773" v="6" actId="20577"/>
      <pc:docMkLst>
        <pc:docMk/>
      </pc:docMkLst>
      <pc:sldChg chg="modSp">
        <pc:chgData name="Karthik Suresha" userId="S::karthik_suresha@thbs.com::dc677a69-b459-4110-bc06-15cdf3040906" providerId="AD" clId="Web-{CB3FCE2A-130D-4059-90C2-C5DE881479DE}" dt="2021-11-08T05:42:52.773" v="6" actId="20577"/>
        <pc:sldMkLst>
          <pc:docMk/>
          <pc:sldMk cId="1965456911" sldId="257"/>
        </pc:sldMkLst>
        <pc:spChg chg="mod">
          <ac:chgData name="Karthik Suresha" userId="S::karthik_suresha@thbs.com::dc677a69-b459-4110-bc06-15cdf3040906" providerId="AD" clId="Web-{CB3FCE2A-130D-4059-90C2-C5DE881479DE}" dt="2021-11-08T05:42:52.773" v="6" actId="20577"/>
          <ac:spMkLst>
            <pc:docMk/>
            <pc:sldMk cId="1965456911" sldId="257"/>
            <ac:spMk id="3" creationId="{09969A09-891B-4A11-8B3C-A7F4428976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3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5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3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7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9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3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5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0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3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1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2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3" descr="Hotel reception bell">
            <a:extLst>
              <a:ext uri="{FF2B5EF4-FFF2-40B4-BE49-F238E27FC236}">
                <a16:creationId xmlns:a16="http://schemas.microsoft.com/office/drawing/2014/main" id="{2EB44A6E-99D2-42E9-8954-6EA5F2F99E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99" b="31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4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C26EA-3829-4528-9FC7-532FDB1447F4}"/>
              </a:ext>
            </a:extLst>
          </p:cNvPr>
          <p:cNvSpPr txBox="1"/>
          <p:nvPr/>
        </p:nvSpPr>
        <p:spPr>
          <a:xfrm>
            <a:off x="8097148" y="3067927"/>
            <a:ext cx="3697259" cy="185786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Bradley Hand ITC"/>
                <a:ea typeface="+mj-ea"/>
                <a:cs typeface="+mj-cs"/>
              </a:rPr>
              <a:t>Train Ticket </a:t>
            </a:r>
            <a:r>
              <a:rPr lang="en-US" sz="4400" b="1" dirty="0">
                <a:latin typeface="Bradley Hand ITC"/>
                <a:ea typeface="+mn-lt"/>
                <a:cs typeface="+mn-lt"/>
              </a:rPr>
              <a:t>Generation </a:t>
            </a:r>
            <a:r>
              <a:rPr lang="en-US" sz="4400" b="1" dirty="0">
                <a:latin typeface="Bradley Hand ITC"/>
                <a:ea typeface="+mn-lt"/>
                <a:cs typeface="Calibri Light"/>
              </a:rPr>
              <a:t>System</a:t>
            </a:r>
            <a:endParaRPr lang="en-US" sz="4400" b="1" dirty="0">
              <a:latin typeface="Bradley Hand ITC"/>
              <a:ea typeface="+mj-ea"/>
              <a:cs typeface="Calibri Light"/>
            </a:endParaRPr>
          </a:p>
        </p:txBody>
      </p:sp>
      <p:cxnSp>
        <p:nvCxnSpPr>
          <p:cNvPr id="50" name="Straight Connector 53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0C5F019B-A6E6-4BF6-BEAF-053304CC61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6" t="24183" r="433" b="25077"/>
          <a:stretch/>
        </p:blipFill>
        <p:spPr>
          <a:xfrm>
            <a:off x="9498806" y="2382"/>
            <a:ext cx="2707575" cy="9279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40D741-6FAF-40AD-9A5D-DF5B4AEA44AD}"/>
              </a:ext>
            </a:extLst>
          </p:cNvPr>
          <p:cNvSpPr txBox="1"/>
          <p:nvPr/>
        </p:nvSpPr>
        <p:spPr>
          <a:xfrm>
            <a:off x="8233893" y="5121500"/>
            <a:ext cx="3419340" cy="1620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"/>
              </a:spcAft>
            </a:pPr>
            <a:r>
              <a:rPr lang="en-US" sz="2400" b="1" u="sng" dirty="0">
                <a:latin typeface="High Tower Text"/>
                <a:cs typeface="Calibri"/>
              </a:rPr>
              <a:t>Presented By:</a:t>
            </a:r>
            <a:endParaRPr lang="en-US">
              <a:cs typeface="Calibri" panose="020F0502020204030204"/>
            </a:endParaRPr>
          </a:p>
          <a:p>
            <a:pPr algn="ctr">
              <a:spcAft>
                <a:spcPts val="120"/>
              </a:spcAft>
            </a:pPr>
            <a:r>
              <a:rPr lang="en-US" b="1" dirty="0">
                <a:latin typeface="High Tower Text"/>
                <a:cs typeface="Calibri"/>
              </a:rPr>
              <a:t>JAYA</a:t>
            </a:r>
          </a:p>
          <a:p>
            <a:pPr algn="ctr">
              <a:spcAft>
                <a:spcPts val="120"/>
              </a:spcAft>
            </a:pPr>
            <a:r>
              <a:rPr lang="en-US" b="1" dirty="0">
                <a:latin typeface="High Tower Text"/>
                <a:cs typeface="Calibri"/>
              </a:rPr>
              <a:t>KARTHIK</a:t>
            </a:r>
          </a:p>
          <a:p>
            <a:pPr algn="ctr">
              <a:spcAft>
                <a:spcPts val="120"/>
              </a:spcAft>
            </a:pPr>
            <a:r>
              <a:rPr lang="en-US" b="1" dirty="0">
                <a:latin typeface="High Tower Text"/>
                <a:cs typeface="Calibri"/>
              </a:rPr>
              <a:t>NAGESHKUMAR</a:t>
            </a:r>
          </a:p>
          <a:p>
            <a:pPr algn="ctr">
              <a:spcAft>
                <a:spcPts val="120"/>
              </a:spcAft>
            </a:pPr>
            <a:r>
              <a:rPr lang="en-US" b="1" dirty="0">
                <a:latin typeface="High Tower Text"/>
                <a:cs typeface="Calibri"/>
              </a:rPr>
              <a:t>NIGIL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8B52-607C-40F8-89EF-33D76B7CF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800" b="1" u="sng" dirty="0">
                <a:latin typeface="Segoe Print"/>
                <a:ea typeface="+mj-lt"/>
                <a:cs typeface="+mj-lt"/>
              </a:rPr>
              <a:t>Class </a:t>
            </a:r>
            <a:r>
              <a:rPr lang="en-US" sz="4800" b="1" u="sng" dirty="0" err="1">
                <a:latin typeface="Segoe Print"/>
                <a:ea typeface="+mj-lt"/>
                <a:cs typeface="+mj-lt"/>
              </a:rPr>
              <a:t>TrainDAO</a:t>
            </a:r>
            <a:endParaRPr lang="en-US" sz="4800" b="1" u="sng" dirty="0" err="1">
              <a:latin typeface="Segoe Print"/>
              <a:cs typeface="Calibri Light" panose="020F0302020204030204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DA909-3DB0-4747-BB2C-AFC476DB8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930" y="1399032"/>
            <a:ext cx="6220904" cy="44714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en-US" sz="2400" b="1" dirty="0" err="1">
                <a:solidFill>
                  <a:schemeClr val="bg1"/>
                </a:solidFill>
                <a:latin typeface="Segoe Print"/>
                <a:ea typeface="+mn-lt"/>
                <a:cs typeface="+mn-lt"/>
              </a:rPr>
              <a:t>FindTrain</a:t>
            </a:r>
            <a:r>
              <a:rPr lang="en-US" sz="2400" b="1" dirty="0">
                <a:solidFill>
                  <a:schemeClr val="bg1"/>
                </a:solidFill>
                <a:latin typeface="Segoe Print"/>
                <a:ea typeface="+mn-lt"/>
                <a:cs typeface="+mn-lt"/>
              </a:rPr>
              <a:t>() </a:t>
            </a:r>
            <a:r>
              <a:rPr lang="en-US" sz="2400" dirty="0">
                <a:solidFill>
                  <a:schemeClr val="bg1"/>
                </a:solidFill>
                <a:latin typeface="Segoe Print"/>
                <a:ea typeface="+mn-lt"/>
                <a:cs typeface="+mn-lt"/>
              </a:rPr>
              <a:t>method takes </a:t>
            </a:r>
            <a:r>
              <a:rPr lang="en-US" sz="2400" dirty="0" err="1">
                <a:solidFill>
                  <a:schemeClr val="bg1"/>
                </a:solidFill>
                <a:latin typeface="Segoe Print"/>
                <a:ea typeface="+mn-lt"/>
                <a:cs typeface="+mn-lt"/>
              </a:rPr>
              <a:t>trainNo</a:t>
            </a:r>
            <a:r>
              <a:rPr lang="en-US" sz="2400" dirty="0">
                <a:solidFill>
                  <a:schemeClr val="bg1"/>
                </a:solidFill>
                <a:latin typeface="Segoe Print"/>
                <a:ea typeface="+mn-lt"/>
                <a:cs typeface="+mn-lt"/>
              </a:rPr>
              <a:t> as input and returns a Train object, if train is found, else returns null.</a:t>
            </a:r>
            <a:endParaRPr lang="en-US" sz="2400">
              <a:solidFill>
                <a:schemeClr val="bg1"/>
              </a:solidFill>
              <a:latin typeface="Segoe Print"/>
            </a:endParaRPr>
          </a:p>
        </p:txBody>
      </p:sp>
      <p:pic>
        <p:nvPicPr>
          <p:cNvPr id="4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E50EADD4-75B6-4051-B412-D320C34C52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6" t="24183" r="433" b="25077"/>
          <a:stretch/>
        </p:blipFill>
        <p:spPr>
          <a:xfrm>
            <a:off x="9379744" y="121443"/>
            <a:ext cx="2707575" cy="92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20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E5355-C844-46F9-92B3-ADF9EEFD2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85" y="1153572"/>
            <a:ext cx="3879055" cy="44611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u="sng" dirty="0">
                <a:solidFill>
                  <a:srgbClr val="FFFFFF"/>
                </a:solidFill>
                <a:latin typeface="Segoe Print"/>
                <a:ea typeface="+mj-lt"/>
                <a:cs typeface="+mj-lt"/>
              </a:rPr>
              <a:t>Class </a:t>
            </a:r>
            <a:r>
              <a:rPr lang="en-US" sz="3200" b="1" u="sng" dirty="0" err="1">
                <a:solidFill>
                  <a:srgbClr val="FFFFFF"/>
                </a:solidFill>
                <a:latin typeface="Segoe Print"/>
                <a:ea typeface="+mj-lt"/>
                <a:cs typeface="+mj-lt"/>
              </a:rPr>
              <a:t>TicketApplication</a:t>
            </a:r>
            <a:endParaRPr lang="en-US" sz="3200" b="1" u="sng" dirty="0" err="1">
              <a:solidFill>
                <a:srgbClr val="FFFFFF"/>
              </a:solidFill>
              <a:latin typeface="Segoe Print"/>
              <a:cs typeface="Calibri Light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CB719-E1CA-4EF6-98A6-D31EE21E1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091406"/>
            <a:ext cx="6906491" cy="5085557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just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en-US" dirty="0">
                <a:latin typeface="Segoe Print"/>
                <a:ea typeface="+mn-lt"/>
                <a:cs typeface="+mn-lt"/>
              </a:rPr>
              <a:t>It contains a main method.</a:t>
            </a:r>
            <a:endParaRPr lang="en-US">
              <a:latin typeface="Segoe Print"/>
              <a:cs typeface="Calibri" panose="020F0502020204030204"/>
            </a:endParaRPr>
          </a:p>
          <a:p>
            <a:pPr algn="just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en-US" dirty="0">
                <a:latin typeface="Segoe Print"/>
                <a:ea typeface="+mn-lt"/>
                <a:cs typeface="+mn-lt"/>
              </a:rPr>
              <a:t>It uses a Scanner to get the </a:t>
            </a:r>
            <a:r>
              <a:rPr lang="en-US" dirty="0" err="1">
                <a:latin typeface="Segoe Print"/>
                <a:ea typeface="+mn-lt"/>
                <a:cs typeface="+mn-lt"/>
              </a:rPr>
              <a:t>trainNo</a:t>
            </a:r>
            <a:r>
              <a:rPr lang="en-US" dirty="0">
                <a:latin typeface="Segoe Print"/>
                <a:ea typeface="+mn-lt"/>
                <a:cs typeface="+mn-lt"/>
              </a:rPr>
              <a:t>, </a:t>
            </a:r>
            <a:r>
              <a:rPr lang="en-US" dirty="0" err="1">
                <a:latin typeface="Segoe Print"/>
                <a:ea typeface="+mn-lt"/>
                <a:cs typeface="+mn-lt"/>
              </a:rPr>
              <a:t>travelDate</a:t>
            </a:r>
            <a:r>
              <a:rPr lang="en-US" dirty="0">
                <a:latin typeface="Segoe Print"/>
                <a:ea typeface="+mn-lt"/>
                <a:cs typeface="+mn-lt"/>
              </a:rPr>
              <a:t>, number of Passengers, and details of each passenger </a:t>
            </a:r>
          </a:p>
          <a:p>
            <a:pPr algn="just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en-US" dirty="0">
                <a:latin typeface="Segoe Print"/>
                <a:ea typeface="+mn-lt"/>
                <a:cs typeface="+mn-lt"/>
              </a:rPr>
              <a:t>It uses </a:t>
            </a:r>
            <a:r>
              <a:rPr lang="en-US" dirty="0" err="1">
                <a:latin typeface="Segoe Print"/>
                <a:ea typeface="+mn-lt"/>
                <a:cs typeface="+mn-lt"/>
              </a:rPr>
              <a:t>TrainDAO</a:t>
            </a:r>
            <a:r>
              <a:rPr lang="en-US" dirty="0">
                <a:latin typeface="Segoe Print"/>
                <a:ea typeface="+mn-lt"/>
                <a:cs typeface="+mn-lt"/>
              </a:rPr>
              <a:t> to find the train.</a:t>
            </a:r>
          </a:p>
          <a:p>
            <a:pPr algn="just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en-US" dirty="0">
                <a:latin typeface="Segoe Print"/>
                <a:ea typeface="+mn-lt"/>
                <a:cs typeface="+mn-lt"/>
              </a:rPr>
              <a:t>It adds passengers to the Ticket. </a:t>
            </a:r>
          </a:p>
          <a:p>
            <a:pPr algn="just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en-US" dirty="0">
                <a:latin typeface="Segoe Print"/>
                <a:ea typeface="+mn-lt"/>
                <a:cs typeface="+mn-lt"/>
              </a:rPr>
              <a:t>It writes the ticket to a file.</a:t>
            </a:r>
            <a:endParaRPr lang="en-US" dirty="0">
              <a:latin typeface="Segoe Print"/>
              <a:cs typeface="Calibri"/>
            </a:endParaRPr>
          </a:p>
        </p:txBody>
      </p:sp>
      <p:pic>
        <p:nvPicPr>
          <p:cNvPr id="4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02FC3DF3-90A1-4EC9-AD5B-C70B53BB71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6" t="24183" r="433" b="25077"/>
          <a:stretch/>
        </p:blipFill>
        <p:spPr>
          <a:xfrm>
            <a:off x="9379744" y="121443"/>
            <a:ext cx="2707575" cy="92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5DB4A-B308-403A-A6CE-15DD79C1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806" y="622703"/>
            <a:ext cx="10524153" cy="257052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b="1" dirty="0">
                <a:latin typeface="Pristina"/>
                <a:ea typeface="+mj-lt"/>
                <a:cs typeface="+mj-lt"/>
              </a:rPr>
              <a:t>Let's move on to Project Demo</a:t>
            </a:r>
            <a:endParaRPr lang="en-US" sz="8000" b="1" dirty="0">
              <a:latin typeface="Pristina"/>
            </a:endParaRPr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23D3FECE-E3CF-4FEB-BCF8-01B98273D3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34" t="16889" r="-2103" b="15111"/>
          <a:stretch/>
        </p:blipFill>
        <p:spPr>
          <a:xfrm>
            <a:off x="1737440" y="3976473"/>
            <a:ext cx="6391328" cy="2236045"/>
          </a:xfrm>
          <a:prstGeom prst="rect">
            <a:avLst/>
          </a:prstGeom>
        </p:spPr>
      </p:pic>
      <p:pic>
        <p:nvPicPr>
          <p:cNvPr id="7" name="Picture 7" descr="A picture containing yellow, automaton&#10;&#10;Description automatically generated">
            <a:extLst>
              <a:ext uri="{FF2B5EF4-FFF2-40B4-BE49-F238E27FC236}">
                <a16:creationId xmlns:a16="http://schemas.microsoft.com/office/drawing/2014/main" id="{E433C3BD-6C64-45FC-B41B-DF6545FBB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44" t="18803" r="19048" b="855"/>
          <a:stretch/>
        </p:blipFill>
        <p:spPr>
          <a:xfrm>
            <a:off x="7724775" y="3867372"/>
            <a:ext cx="3031950" cy="2172968"/>
          </a:xfrm>
          <a:prstGeom prst="rect">
            <a:avLst/>
          </a:prstGeom>
        </p:spPr>
      </p:pic>
      <p:pic>
        <p:nvPicPr>
          <p:cNvPr id="3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E662CFE8-A240-46D9-B09C-13A72D4E16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6" t="24183" r="433" b="25077"/>
          <a:stretch/>
        </p:blipFill>
        <p:spPr>
          <a:xfrm>
            <a:off x="9379744" y="121443"/>
            <a:ext cx="2707575" cy="92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0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D18B1-17B2-4A5D-9962-85CF6A40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b="1" u="sng">
                <a:latin typeface="Segoe Print"/>
                <a:cs typeface="Calibri Light"/>
              </a:rPr>
              <a:t>Contents</a:t>
            </a:r>
            <a:endParaRPr lang="en-US" sz="5400" b="1" u="sng">
              <a:latin typeface="Segoe Print"/>
            </a:endParaRPr>
          </a:p>
        </p:txBody>
      </p:sp>
      <p:pic>
        <p:nvPicPr>
          <p:cNvPr id="7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0809A416-E41E-4468-BBBA-6F7B8A60C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43" r="669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69A09-891B-4A11-8B3C-A7F442897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Segoe Print"/>
                <a:cs typeface="Calibri"/>
              </a:rPr>
              <a:t>Business Requirements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>
                <a:latin typeface="Segoe Print"/>
                <a:ea typeface="+mn-lt"/>
                <a:cs typeface="+mn-lt"/>
              </a:rPr>
              <a:t>Process</a:t>
            </a:r>
            <a:endParaRPr lang="en-US" dirty="0">
              <a:latin typeface="Segoe Print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Segoe Print"/>
                <a:cs typeface="Calibri"/>
              </a:rPr>
              <a:t>Tech Stack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Segoe Print"/>
                <a:cs typeface="Calibri"/>
              </a:rPr>
              <a:t>Frontend Part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Segoe Print"/>
                <a:cs typeface="Calibri"/>
              </a:rPr>
              <a:t>Backend Part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Segoe Print"/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pic>
        <p:nvPicPr>
          <p:cNvPr id="4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FAB1105C-E5D2-41F1-8564-0F101A12F5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6" t="24183" r="433" b="25077"/>
          <a:stretch/>
        </p:blipFill>
        <p:spPr>
          <a:xfrm>
            <a:off x="9379744" y="121443"/>
            <a:ext cx="2707575" cy="92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5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7951-851F-4A27-810D-90DD31F86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518"/>
          </a:xfrm>
        </p:spPr>
        <p:txBody>
          <a:bodyPr>
            <a:noAutofit/>
          </a:bodyPr>
          <a:lstStyle/>
          <a:p>
            <a:r>
              <a:rPr lang="en-US" sz="4800" b="1" u="sng" dirty="0">
                <a:solidFill>
                  <a:srgbClr val="C00000"/>
                </a:solidFill>
                <a:latin typeface="Segoe Print"/>
                <a:ea typeface="+mj-lt"/>
                <a:cs typeface="+mj-lt"/>
              </a:rPr>
              <a:t>Business Requirements</a:t>
            </a:r>
            <a:endParaRPr lang="en-US" sz="4800" b="1" u="sng">
              <a:solidFill>
                <a:srgbClr val="FF0000"/>
              </a:solidFill>
              <a:latin typeface="Segoe Print"/>
            </a:endParaRPr>
          </a:p>
        </p:txBody>
      </p:sp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B012A757-3C3F-4CAB-8962-AE9F31C29B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6" t="24183" r="433" b="25077"/>
          <a:stretch/>
        </p:blipFill>
        <p:spPr>
          <a:xfrm>
            <a:off x="9379744" y="121443"/>
            <a:ext cx="2707575" cy="92793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C1A30E-15AE-4B12-8F8D-6F737915675D}"/>
              </a:ext>
            </a:extLst>
          </p:cNvPr>
          <p:cNvSpPr/>
          <p:nvPr/>
        </p:nvSpPr>
        <p:spPr>
          <a:xfrm>
            <a:off x="3902332" y="1813036"/>
            <a:ext cx="1690687" cy="2083593"/>
          </a:xfrm>
          <a:prstGeom prst="roundRect">
            <a:avLst/>
          </a:prstGeom>
          <a:ln w="57150"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atin typeface="Amasis MT Pro Medium"/>
                <a:cs typeface="Calibri"/>
              </a:rPr>
              <a:t>Ticket</a:t>
            </a:r>
            <a:endParaRPr lang="en-US" sz="2400" b="1" dirty="0">
              <a:latin typeface="Amasis MT Pro Medium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728A2D-1939-44BA-8937-293D91702D14}"/>
              </a:ext>
            </a:extLst>
          </p:cNvPr>
          <p:cNvSpPr/>
          <p:nvPr/>
        </p:nvSpPr>
        <p:spPr>
          <a:xfrm>
            <a:off x="7009862" y="1813036"/>
            <a:ext cx="1928811" cy="762000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atin typeface="Amasis MT Pro Medium"/>
                <a:cs typeface="Calibri"/>
              </a:rPr>
              <a:t>Train</a:t>
            </a:r>
            <a:endParaRPr lang="en-US" dirty="0">
              <a:latin typeface="Amasis MT Pro Medium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860AC4-52BC-4A2D-8FFD-267DF9074B71}"/>
              </a:ext>
            </a:extLst>
          </p:cNvPr>
          <p:cNvSpPr/>
          <p:nvPr/>
        </p:nvSpPr>
        <p:spPr>
          <a:xfrm>
            <a:off x="7009862" y="3134630"/>
            <a:ext cx="1928811" cy="762000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>
                <a:latin typeface="Amasis MT Pro Medium"/>
                <a:cs typeface="Calibri"/>
              </a:rPr>
              <a:t>Passenger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6CE407-C970-411D-86B5-E0FA2C554F47}"/>
              </a:ext>
            </a:extLst>
          </p:cNvPr>
          <p:cNvSpPr/>
          <p:nvPr/>
        </p:nvSpPr>
        <p:spPr>
          <a:xfrm>
            <a:off x="3643747" y="4694350"/>
            <a:ext cx="2316350" cy="1262061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atin typeface="Amasis MT Pro Medium"/>
                <a:cs typeface="Calibri"/>
              </a:rPr>
              <a:t>Ticket Application</a:t>
            </a:r>
            <a:endParaRPr lang="en-US" sz="2400" b="1" dirty="0">
              <a:latin typeface="Amasis MT Pro Medium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3BCC46-6AE0-46C5-9864-BEEF72F1BFA8}"/>
              </a:ext>
            </a:extLst>
          </p:cNvPr>
          <p:cNvSpPr/>
          <p:nvPr/>
        </p:nvSpPr>
        <p:spPr>
          <a:xfrm>
            <a:off x="7009862" y="4944380"/>
            <a:ext cx="1928811" cy="7620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atin typeface="Amasis MT Pro Medium"/>
                <a:cs typeface="Calibri"/>
              </a:rPr>
              <a:t>TrainDAO</a:t>
            </a:r>
            <a:endParaRPr lang="en-US" sz="2400" b="1" dirty="0">
              <a:latin typeface="Amasis MT Pro Medium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620ABD-9B96-441A-BC69-9F30113B681D}"/>
              </a:ext>
            </a:extLst>
          </p:cNvPr>
          <p:cNvCxnSpPr/>
          <p:nvPr/>
        </p:nvCxnSpPr>
        <p:spPr>
          <a:xfrm flipH="1" flipV="1">
            <a:off x="5560788" y="2196349"/>
            <a:ext cx="1446727" cy="4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9B955F-2FFF-4875-94C2-FA523686D4CF}"/>
              </a:ext>
            </a:extLst>
          </p:cNvPr>
          <p:cNvCxnSpPr>
            <a:cxnSpLocks/>
          </p:cNvCxnSpPr>
          <p:nvPr/>
        </p:nvCxnSpPr>
        <p:spPr>
          <a:xfrm flipH="1" flipV="1">
            <a:off x="5560788" y="3516433"/>
            <a:ext cx="1446727" cy="4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8D9A26-663D-413A-ACF1-FE177D86101C}"/>
              </a:ext>
            </a:extLst>
          </p:cNvPr>
          <p:cNvCxnSpPr/>
          <p:nvPr/>
        </p:nvCxnSpPr>
        <p:spPr>
          <a:xfrm>
            <a:off x="5960101" y="5332255"/>
            <a:ext cx="1051774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678BCB-82EB-445D-8271-C4981154B5A4}"/>
              </a:ext>
            </a:extLst>
          </p:cNvPr>
          <p:cNvCxnSpPr>
            <a:cxnSpLocks/>
          </p:cNvCxnSpPr>
          <p:nvPr/>
        </p:nvCxnSpPr>
        <p:spPr>
          <a:xfrm>
            <a:off x="4747362" y="3863472"/>
            <a:ext cx="1" cy="83712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D3077D0-0ECD-4899-AE0F-3BC9185D3002}"/>
              </a:ext>
            </a:extLst>
          </p:cNvPr>
          <p:cNvSpPr txBox="1"/>
          <p:nvPr/>
        </p:nvSpPr>
        <p:spPr>
          <a:xfrm>
            <a:off x="914400" y="1290034"/>
            <a:ext cx="286125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i="0" u="sng">
                <a:solidFill>
                  <a:srgbClr val="0070C0"/>
                </a:solidFill>
                <a:latin typeface="Segoe Print"/>
                <a:ea typeface="Segoe Print"/>
                <a:cs typeface="Segoe Print"/>
              </a:rPr>
              <a:t>Class Diagram</a:t>
            </a:r>
            <a:endParaRPr lang="en-US" sz="2800">
              <a:solidFill>
                <a:srgbClr val="0070C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423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651E-3507-4DBF-81ED-F98E783D2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8211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/>
                </a:solidFill>
                <a:latin typeface="Segoe Print"/>
                <a:cs typeface="Calibri Light"/>
              </a:rPr>
              <a:t>Ticket Format</a:t>
            </a:r>
            <a:endParaRPr lang="en-US" dirty="0">
              <a:solidFill>
                <a:schemeClr val="accent1"/>
              </a:solidFill>
              <a:latin typeface="Segoe Print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EFCBB-D332-48D1-9DD7-EE291D2BD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954"/>
            <a:ext cx="10515600" cy="164861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ea typeface="+mn-lt"/>
                <a:cs typeface="+mn-lt"/>
              </a:rPr>
              <a:t>       </a:t>
            </a:r>
            <a:r>
              <a:rPr lang="en-US" dirty="0">
                <a:latin typeface="Segoe Print"/>
                <a:ea typeface="+mn-lt"/>
                <a:cs typeface="+mn-lt"/>
              </a:rPr>
              <a:t> </a:t>
            </a:r>
            <a:r>
              <a:rPr lang="en-US" sz="2600" dirty="0">
                <a:latin typeface="Segoe Print"/>
                <a:ea typeface="+mn-lt"/>
                <a:cs typeface="+mn-lt"/>
              </a:rPr>
              <a:t>The Ticket details should be stored in a file as per below format. The passenger’s should written in ascending order based on name.</a:t>
            </a:r>
            <a:endParaRPr lang="en-US" sz="2600" dirty="0">
              <a:latin typeface="Segoe Print"/>
              <a:cs typeface="Calibri" panose="020F0502020204030204"/>
            </a:endParaRPr>
          </a:p>
        </p:txBody>
      </p:sp>
      <p:pic>
        <p:nvPicPr>
          <p:cNvPr id="6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A683197E-1B67-479D-BA8B-6E7CF809B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494" y="2716919"/>
            <a:ext cx="9648824" cy="3948287"/>
          </a:xfrm>
          <a:prstGeom prst="rect">
            <a:avLst/>
          </a:prstGeom>
        </p:spPr>
      </p:pic>
      <p:pic>
        <p:nvPicPr>
          <p:cNvPr id="8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474B5ABE-AF6B-4D39-B6C5-D126D32D40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6" t="24183" r="433" b="25077"/>
          <a:stretch/>
        </p:blipFill>
        <p:spPr>
          <a:xfrm>
            <a:off x="9379744" y="121443"/>
            <a:ext cx="2707575" cy="92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7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2A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60ABA57-0E48-4F60-B7B9-8C45AE95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Process</a:t>
            </a:r>
            <a:endParaRPr lang="en-US" sz="4000" b="1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FCB2444C-67F3-443F-8DA9-1A960CA770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95" t="5848" r="5656" b="4678"/>
          <a:stretch/>
        </p:blipFill>
        <p:spPr>
          <a:xfrm>
            <a:off x="3740944" y="1295179"/>
            <a:ext cx="8093073" cy="4776222"/>
          </a:xfrm>
          <a:prstGeom prst="rect">
            <a:avLst/>
          </a:prstGeom>
        </p:spPr>
      </p:pic>
      <p:pic>
        <p:nvPicPr>
          <p:cNvPr id="8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64226301-1123-43D6-9672-37321E417C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6" t="24183" r="433" b="25077"/>
          <a:stretch/>
        </p:blipFill>
        <p:spPr>
          <a:xfrm>
            <a:off x="9379744" y="121443"/>
            <a:ext cx="2707575" cy="92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4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xagon 37">
            <a:extLst>
              <a:ext uri="{FF2B5EF4-FFF2-40B4-BE49-F238E27FC236}">
                <a16:creationId xmlns:a16="http://schemas.microsoft.com/office/drawing/2014/main" id="{6541F36C-C742-45F4-A291-C95E00B5D9D1}"/>
              </a:ext>
            </a:extLst>
          </p:cNvPr>
          <p:cNvSpPr/>
          <p:nvPr/>
        </p:nvSpPr>
        <p:spPr>
          <a:xfrm>
            <a:off x="4005929" y="2580905"/>
            <a:ext cx="2226468" cy="1916905"/>
          </a:xfrm>
          <a:prstGeom prst="hexag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B05D44A8-E1EE-46B1-9F79-92941FA92729}"/>
              </a:ext>
            </a:extLst>
          </p:cNvPr>
          <p:cNvSpPr/>
          <p:nvPr/>
        </p:nvSpPr>
        <p:spPr>
          <a:xfrm>
            <a:off x="4005929" y="4548272"/>
            <a:ext cx="2226468" cy="1916905"/>
          </a:xfrm>
          <a:prstGeom prst="hexag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0F59AD71-1883-4DDB-B206-463D0BDC41DA}"/>
              </a:ext>
            </a:extLst>
          </p:cNvPr>
          <p:cNvSpPr/>
          <p:nvPr/>
        </p:nvSpPr>
        <p:spPr>
          <a:xfrm>
            <a:off x="2231898" y="3604843"/>
            <a:ext cx="2226468" cy="1916905"/>
          </a:xfrm>
          <a:prstGeom prst="hexag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6FB1C810-3B6B-44B6-B1DD-410063B7CAB0}"/>
              </a:ext>
            </a:extLst>
          </p:cNvPr>
          <p:cNvSpPr/>
          <p:nvPr/>
        </p:nvSpPr>
        <p:spPr>
          <a:xfrm>
            <a:off x="5803773" y="1616499"/>
            <a:ext cx="2226468" cy="1916905"/>
          </a:xfrm>
          <a:prstGeom prst="hexag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0BC4C567-82F5-4CCB-8276-26AD929FE7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7" t="25659" r="59030" b="7557"/>
          <a:stretch/>
        </p:blipFill>
        <p:spPr>
          <a:xfrm>
            <a:off x="6172266" y="1883639"/>
            <a:ext cx="1482621" cy="1402343"/>
          </a:xfrm>
          <a:prstGeom prst="rect">
            <a:avLst/>
          </a:prstGeom>
        </p:spPr>
      </p:pic>
      <p:pic>
        <p:nvPicPr>
          <p:cNvPr id="4" name="Picture 4" descr="A picture containing text, businesscard, clipart&#10;&#10;Description automatically generated">
            <a:extLst>
              <a:ext uri="{FF2B5EF4-FFF2-40B4-BE49-F238E27FC236}">
                <a16:creationId xmlns:a16="http://schemas.microsoft.com/office/drawing/2014/main" id="{BA16EDC3-2F71-4793-A129-C512C827C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267" y="2744139"/>
            <a:ext cx="1355636" cy="1455581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B7B430E-F8CF-4C3C-B81D-A22A6BF87A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484" t="-1575" r="22656" b="4339"/>
          <a:stretch/>
        </p:blipFill>
        <p:spPr>
          <a:xfrm>
            <a:off x="2616155" y="3920614"/>
            <a:ext cx="1446480" cy="12783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322EA2-F552-492B-867F-0D9252D6952E}"/>
              </a:ext>
            </a:extLst>
          </p:cNvPr>
          <p:cNvSpPr txBox="1"/>
          <p:nvPr/>
        </p:nvSpPr>
        <p:spPr>
          <a:xfrm>
            <a:off x="747712" y="426244"/>
            <a:ext cx="729138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u="sng" dirty="0">
                <a:solidFill>
                  <a:srgbClr val="C00000"/>
                </a:solidFill>
                <a:latin typeface="Segoe Print"/>
                <a:ea typeface="+mn-lt"/>
                <a:cs typeface="+mn-lt"/>
              </a:rPr>
              <a:t>Tech Stack</a:t>
            </a:r>
            <a:endParaRPr lang="en-US" sz="3600" b="1" u="sng" dirty="0">
              <a:solidFill>
                <a:srgbClr val="C00000"/>
              </a:solidFill>
              <a:latin typeface="Segoe Print"/>
            </a:endParaRP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30607941-FB2C-404B-B020-D4285830F392}"/>
              </a:ext>
            </a:extLst>
          </p:cNvPr>
          <p:cNvSpPr/>
          <p:nvPr/>
        </p:nvSpPr>
        <p:spPr>
          <a:xfrm>
            <a:off x="442774" y="2637906"/>
            <a:ext cx="2226468" cy="1916905"/>
          </a:xfrm>
          <a:prstGeom prst="hexag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CC2C066A-3F2A-4E84-A323-B4BC7DDEC7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3" t="-1914" r="37786" b="58373"/>
          <a:stretch/>
        </p:blipFill>
        <p:spPr>
          <a:xfrm>
            <a:off x="652954" y="3357093"/>
            <a:ext cx="1833980" cy="513553"/>
          </a:xfrm>
          <a:prstGeom prst="rect">
            <a:avLst/>
          </a:prstGeom>
        </p:spPr>
      </p:pic>
      <p:pic>
        <p:nvPicPr>
          <p:cNvPr id="8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15B837C2-95BC-4EFB-8A1B-F512BFC021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33" t="42584" r="48038" b="3772"/>
          <a:stretch/>
        </p:blipFill>
        <p:spPr>
          <a:xfrm>
            <a:off x="4237574" y="5085009"/>
            <a:ext cx="1730046" cy="836409"/>
          </a:xfrm>
          <a:prstGeom prst="rect">
            <a:avLst/>
          </a:prstGeom>
        </p:spPr>
      </p:pic>
      <p:sp>
        <p:nvSpPr>
          <p:cNvPr id="21" name="Hexagon 20">
            <a:extLst>
              <a:ext uri="{FF2B5EF4-FFF2-40B4-BE49-F238E27FC236}">
                <a16:creationId xmlns:a16="http://schemas.microsoft.com/office/drawing/2014/main" id="{7E3F0AB5-CEBD-4854-AC07-546342B82D66}"/>
              </a:ext>
            </a:extLst>
          </p:cNvPr>
          <p:cNvSpPr/>
          <p:nvPr/>
        </p:nvSpPr>
        <p:spPr>
          <a:xfrm>
            <a:off x="2224351" y="1648864"/>
            <a:ext cx="2226468" cy="1916905"/>
          </a:xfrm>
          <a:prstGeom prst="hexag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F8F5205-845F-41E3-8BA0-D84C1DD89EC4}"/>
              </a:ext>
            </a:extLst>
          </p:cNvPr>
          <p:cNvSpPr/>
          <p:nvPr/>
        </p:nvSpPr>
        <p:spPr>
          <a:xfrm>
            <a:off x="5798238" y="3559230"/>
            <a:ext cx="2226468" cy="1916905"/>
          </a:xfrm>
          <a:prstGeom prst="hexag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FB93BC73-D266-4D3D-ABE1-00FE0FD61401}"/>
              </a:ext>
            </a:extLst>
          </p:cNvPr>
          <p:cNvSpPr/>
          <p:nvPr/>
        </p:nvSpPr>
        <p:spPr>
          <a:xfrm>
            <a:off x="7579816" y="2571850"/>
            <a:ext cx="2226468" cy="1916905"/>
          </a:xfrm>
          <a:prstGeom prst="hexag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93074A52-54BC-469E-94EB-876B56596BDC}"/>
              </a:ext>
            </a:extLst>
          </p:cNvPr>
          <p:cNvSpPr/>
          <p:nvPr/>
        </p:nvSpPr>
        <p:spPr>
          <a:xfrm>
            <a:off x="7579815" y="4514413"/>
            <a:ext cx="2226468" cy="1916905"/>
          </a:xfrm>
          <a:prstGeom prst="hexag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8DAF86F7-747F-4A0A-8E5B-9A7CCD84CAC7}"/>
              </a:ext>
            </a:extLst>
          </p:cNvPr>
          <p:cNvSpPr/>
          <p:nvPr/>
        </p:nvSpPr>
        <p:spPr>
          <a:xfrm>
            <a:off x="9339928" y="1563004"/>
            <a:ext cx="2226468" cy="1916905"/>
          </a:xfrm>
          <a:prstGeom prst="hexag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098DF72-040E-48F9-9CAE-A661D2F744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2687" y="3860710"/>
            <a:ext cx="1537952" cy="1304523"/>
          </a:xfrm>
          <a:prstGeom prst="rect">
            <a:avLst/>
          </a:prstGeom>
        </p:spPr>
      </p:pic>
      <p:pic>
        <p:nvPicPr>
          <p:cNvPr id="11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86296E22-04D3-46AB-BB84-9AAA3D92C5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2460" y="2747761"/>
            <a:ext cx="1092289" cy="1523463"/>
          </a:xfrm>
          <a:prstGeom prst="rect">
            <a:avLst/>
          </a:prstGeom>
        </p:spPr>
      </p:pic>
      <p:pic>
        <p:nvPicPr>
          <p:cNvPr id="13" name="Picture 14" descr="Icon&#10;&#10;Description automatically generated">
            <a:extLst>
              <a:ext uri="{FF2B5EF4-FFF2-40B4-BE49-F238E27FC236}">
                <a16:creationId xmlns:a16="http://schemas.microsoft.com/office/drawing/2014/main" id="{2DA16122-02B1-4B5B-B254-771B3E6684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1971" y="4801472"/>
            <a:ext cx="1502536" cy="1387029"/>
          </a:xfrm>
          <a:prstGeom prst="rect">
            <a:avLst/>
          </a:prstGeom>
        </p:spPr>
      </p:pic>
      <p:pic>
        <p:nvPicPr>
          <p:cNvPr id="15" name="Picture 17">
            <a:extLst>
              <a:ext uri="{FF2B5EF4-FFF2-40B4-BE49-F238E27FC236}">
                <a16:creationId xmlns:a16="http://schemas.microsoft.com/office/drawing/2014/main" id="{F2386C10-64AC-4007-8172-9607722D25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25495" y="1943636"/>
            <a:ext cx="1466447" cy="920839"/>
          </a:xfrm>
          <a:prstGeom prst="rect">
            <a:avLst/>
          </a:prstGeom>
        </p:spPr>
      </p:pic>
      <p:pic>
        <p:nvPicPr>
          <p:cNvPr id="18" name="Picture 19" descr="Logo, company name&#10;&#10;Description automatically generated">
            <a:extLst>
              <a:ext uri="{FF2B5EF4-FFF2-40B4-BE49-F238E27FC236}">
                <a16:creationId xmlns:a16="http://schemas.microsoft.com/office/drawing/2014/main" id="{11B87B6A-9E16-4201-8839-72FA37240D0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8235" t="11021" r="27843" b="11667"/>
          <a:stretch/>
        </p:blipFill>
        <p:spPr>
          <a:xfrm>
            <a:off x="2620850" y="1888964"/>
            <a:ext cx="1451707" cy="1205688"/>
          </a:xfrm>
          <a:prstGeom prst="rect">
            <a:avLst/>
          </a:prstGeom>
        </p:spPr>
      </p:pic>
      <p:pic>
        <p:nvPicPr>
          <p:cNvPr id="2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A2B33C9B-C459-4089-AE0E-7CFB63C81F0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66" t="24183" r="433" b="25077"/>
          <a:stretch/>
        </p:blipFill>
        <p:spPr>
          <a:xfrm>
            <a:off x="9379744" y="121443"/>
            <a:ext cx="2707575" cy="92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02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6B869D4-1EEF-4B5F-AD70-79AACBAEE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7" name="Picture 1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3D5A2735-E925-42A9-A76C-703D671212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38" t="307" b="88016"/>
          <a:stretch/>
        </p:blipFill>
        <p:spPr>
          <a:xfrm>
            <a:off x="7665242" y="4763"/>
            <a:ext cx="4511186" cy="2194566"/>
          </a:xfrm>
          <a:prstGeom prst="rect">
            <a:avLst/>
          </a:prstGeom>
        </p:spPr>
      </p:pic>
      <p:pic>
        <p:nvPicPr>
          <p:cNvPr id="7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239029B1-C951-47A4-99E7-3BB26EEE1D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5254"/>
          <a:stretch/>
        </p:blipFill>
        <p:spPr>
          <a:xfrm>
            <a:off x="163221" y="214322"/>
            <a:ext cx="7337716" cy="4098027"/>
          </a:xfrm>
          <a:prstGeom prst="rect">
            <a:avLst/>
          </a:prstGeom>
        </p:spPr>
      </p:pic>
      <p:pic>
        <p:nvPicPr>
          <p:cNvPr id="11" name="Picture 5" descr="Logo&#10;&#10;Description automatically generated">
            <a:extLst>
              <a:ext uri="{FF2B5EF4-FFF2-40B4-BE49-F238E27FC236}">
                <a16:creationId xmlns:a16="http://schemas.microsoft.com/office/drawing/2014/main" id="{E2244056-3037-4FE2-BA54-F62D20496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931" y="4590689"/>
            <a:ext cx="2005013" cy="2010499"/>
          </a:xfrm>
          <a:prstGeom prst="rect">
            <a:avLst/>
          </a:prstGeom>
        </p:spPr>
      </p:pic>
      <p:pic>
        <p:nvPicPr>
          <p:cNvPr id="14" name="Picture 15" descr="Icon&#10;&#10;Description automatically generated">
            <a:extLst>
              <a:ext uri="{FF2B5EF4-FFF2-40B4-BE49-F238E27FC236}">
                <a16:creationId xmlns:a16="http://schemas.microsoft.com/office/drawing/2014/main" id="{79AD4560-1ADF-4787-9826-9F39BD9AA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4806" y="4587644"/>
            <a:ext cx="2028824" cy="2028494"/>
          </a:xfrm>
          <a:prstGeom prst="rect">
            <a:avLst/>
          </a:prstGeom>
        </p:spPr>
      </p:pic>
      <p:pic>
        <p:nvPicPr>
          <p:cNvPr id="16" name="Picture 1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B0D38BD-3F77-49B9-8924-62A252FE04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216"/>
          <a:stretch/>
        </p:blipFill>
        <p:spPr>
          <a:xfrm>
            <a:off x="7665244" y="2112168"/>
            <a:ext cx="4520820" cy="4741067"/>
          </a:xfrm>
          <a:prstGeom prst="rect">
            <a:avLst/>
          </a:prstGeom>
        </p:spPr>
      </p:pic>
      <p:pic>
        <p:nvPicPr>
          <p:cNvPr id="19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F2644AB-DA8F-4F59-9808-8658AB38010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66" t="24183" r="433" b="25077"/>
          <a:stretch/>
        </p:blipFill>
        <p:spPr>
          <a:xfrm>
            <a:off x="9379744" y="121443"/>
            <a:ext cx="2707575" cy="92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0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2DF1-E593-426F-A457-303F54F8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6939"/>
          </a:xfrm>
        </p:spPr>
        <p:txBody>
          <a:bodyPr/>
          <a:lstStyle/>
          <a:p>
            <a:r>
              <a:rPr lang="en-US" b="1" u="sng" dirty="0">
                <a:solidFill>
                  <a:srgbClr val="C00000"/>
                </a:solidFill>
                <a:latin typeface="Segoe Print"/>
                <a:cs typeface="Calibri Light"/>
              </a:rPr>
              <a:t>Backend Part</a:t>
            </a:r>
            <a:endParaRPr lang="en-US" b="1" dirty="0">
              <a:solidFill>
                <a:srgbClr val="FF0000"/>
              </a:solidFill>
              <a:latin typeface="Segoe Print"/>
            </a:endParaRPr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A62E491-0552-498B-8E97-0DC8D6AD82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11" t="31008" r="-2165" b="31008"/>
          <a:stretch/>
        </p:blipFill>
        <p:spPr>
          <a:xfrm>
            <a:off x="711994" y="2886038"/>
            <a:ext cx="1744521" cy="477177"/>
          </a:xfrm>
          <a:prstGeom prst="rect">
            <a:avLst/>
          </a:prstGeom>
        </p:spPr>
      </p:pic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01A02641-74C4-49C3-A6AD-94E316FA1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87" y="1840345"/>
            <a:ext cx="1052514" cy="1058000"/>
          </a:xfrm>
          <a:prstGeom prst="rect">
            <a:avLst/>
          </a:prstGeom>
        </p:spPr>
      </p:pic>
      <p:pic>
        <p:nvPicPr>
          <p:cNvPr id="6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738C73C-FD6A-4FD0-B5C7-A023BA6FF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800701"/>
            <a:ext cx="2302668" cy="1137284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ED57F8C2-3BB7-46FC-AB05-B729F85531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779" t="6479" r="22511" b="-1754"/>
          <a:stretch/>
        </p:blipFill>
        <p:spPr>
          <a:xfrm>
            <a:off x="6641307" y="1987074"/>
            <a:ext cx="2317667" cy="962956"/>
          </a:xfrm>
          <a:prstGeom prst="rect">
            <a:avLst/>
          </a:prstGeom>
        </p:spPr>
      </p:pic>
      <p:pic>
        <p:nvPicPr>
          <p:cNvPr id="9" name="Picture 9" descr="Logo&#10;&#10;Description automatically generated">
            <a:extLst>
              <a:ext uri="{FF2B5EF4-FFF2-40B4-BE49-F238E27FC236}">
                <a16:creationId xmlns:a16="http://schemas.microsoft.com/office/drawing/2014/main" id="{00D181BF-1A69-48FC-9F42-E519738F8C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4374" y="1634740"/>
            <a:ext cx="2064544" cy="121431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E0A570-89B6-4EB3-894D-C47F2EDB987D}"/>
              </a:ext>
            </a:extLst>
          </p:cNvPr>
          <p:cNvCxnSpPr/>
          <p:nvPr/>
        </p:nvCxnSpPr>
        <p:spPr>
          <a:xfrm flipV="1">
            <a:off x="2376487" y="2290762"/>
            <a:ext cx="1212054" cy="23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10FA64-2728-4E58-895B-E5735BB7F863}"/>
              </a:ext>
            </a:extLst>
          </p:cNvPr>
          <p:cNvCxnSpPr>
            <a:cxnSpLocks/>
          </p:cNvCxnSpPr>
          <p:nvPr/>
        </p:nvCxnSpPr>
        <p:spPr>
          <a:xfrm flipH="1">
            <a:off x="2302666" y="2686049"/>
            <a:ext cx="1264445" cy="2143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5A4687-F05F-4D92-BD7D-43F287772C21}"/>
              </a:ext>
            </a:extLst>
          </p:cNvPr>
          <p:cNvCxnSpPr>
            <a:cxnSpLocks/>
          </p:cNvCxnSpPr>
          <p:nvPr/>
        </p:nvCxnSpPr>
        <p:spPr>
          <a:xfrm flipH="1" flipV="1">
            <a:off x="8886824" y="2445544"/>
            <a:ext cx="823914" cy="23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5BE507-8B01-4BA5-B438-FB1FF1386CDA}"/>
              </a:ext>
            </a:extLst>
          </p:cNvPr>
          <p:cNvCxnSpPr>
            <a:cxnSpLocks/>
          </p:cNvCxnSpPr>
          <p:nvPr/>
        </p:nvCxnSpPr>
        <p:spPr>
          <a:xfrm flipV="1">
            <a:off x="4507706" y="2862263"/>
            <a:ext cx="9524" cy="7048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A939958-1524-4206-84DD-F0A6126A025C}"/>
              </a:ext>
            </a:extLst>
          </p:cNvPr>
          <p:cNvSpPr txBox="1"/>
          <p:nvPr/>
        </p:nvSpPr>
        <p:spPr>
          <a:xfrm>
            <a:off x="2009775" y="3581400"/>
            <a:ext cx="5112542" cy="14157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Segoe Print"/>
                <a:cs typeface="Calibri"/>
              </a:rPr>
              <a:t>JSONArray</a:t>
            </a:r>
            <a:endParaRPr lang="en-US" sz="3200" dirty="0">
              <a:solidFill>
                <a:schemeClr val="accent1"/>
              </a:solidFill>
              <a:latin typeface="Calibri" panose="020F0502020204030204"/>
              <a:cs typeface="Calibri"/>
            </a:endParaRPr>
          </a:p>
          <a:p>
            <a:pPr algn="ctr"/>
            <a:r>
              <a:rPr lang="en-US" b="1" dirty="0">
                <a:latin typeface="Times New Roman"/>
                <a:cs typeface="Calibri"/>
              </a:rPr>
              <a:t>[{"Name":"Ram","Age":"23","Gender":"M"},</a:t>
            </a:r>
          </a:p>
          <a:p>
            <a:pPr algn="ctr"/>
            <a:r>
              <a:rPr lang="en-US" b="1" dirty="0">
                <a:latin typeface="Times New Roman"/>
                <a:cs typeface="Calibri"/>
              </a:rPr>
              <a:t>{"Name":"Alex","Age":"12","Gender":"M"},</a:t>
            </a:r>
            <a:endParaRPr lang="en-US">
              <a:latin typeface="Times New Roman"/>
              <a:ea typeface="+mn-lt"/>
              <a:cs typeface="+mn-lt"/>
            </a:endParaRPr>
          </a:p>
          <a:p>
            <a:pPr algn="ctr"/>
            <a:r>
              <a:rPr lang="en-US" b="1" dirty="0">
                <a:latin typeface="Times New Roman"/>
                <a:cs typeface="Calibri"/>
              </a:rPr>
              <a:t>{"Name":"Karan","Age":"76","Gender":"M"}]</a:t>
            </a:r>
            <a:endParaRPr lang="en-US" dirty="0">
              <a:latin typeface="Times New Roman"/>
              <a:ea typeface="+mn-lt"/>
              <a:cs typeface="+mn-lt"/>
            </a:endParaRP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3E3CB098-70C2-4A2F-AA6D-C5B816257B4B}"/>
              </a:ext>
            </a:extLst>
          </p:cNvPr>
          <p:cNvCxnSpPr/>
          <p:nvPr/>
        </p:nvCxnSpPr>
        <p:spPr>
          <a:xfrm flipH="1">
            <a:off x="7231856" y="2971801"/>
            <a:ext cx="871537" cy="1533522"/>
          </a:xfrm>
          <a:prstGeom prst="curved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B7CCE384-D196-4C92-9C4B-59106615CA8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66" t="24183" r="433" b="25077"/>
          <a:stretch/>
        </p:blipFill>
        <p:spPr>
          <a:xfrm>
            <a:off x="9379744" y="121443"/>
            <a:ext cx="2707575" cy="92793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4AF544-FE5E-498C-A95D-3589B607E04B}"/>
              </a:ext>
            </a:extLst>
          </p:cNvPr>
          <p:cNvCxnSpPr>
            <a:cxnSpLocks/>
          </p:cNvCxnSpPr>
          <p:nvPr/>
        </p:nvCxnSpPr>
        <p:spPr>
          <a:xfrm flipV="1">
            <a:off x="5781675" y="2421731"/>
            <a:ext cx="1009648" cy="1428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137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CB22C-DAD5-4911-85B6-803D0AC88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u="sng">
                <a:solidFill>
                  <a:srgbClr val="FFFFFF"/>
                </a:solidFill>
                <a:latin typeface="Segoe Print"/>
                <a:ea typeface="+mj-lt"/>
                <a:cs typeface="+mj-lt"/>
              </a:rPr>
              <a:t>Class Ticket</a:t>
            </a:r>
            <a:endParaRPr lang="en-US" b="1" u="sng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7D0A1-A351-4D62-B86D-B7BA4B0B2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en-US" sz="3200">
                <a:latin typeface="Segoe Print"/>
                <a:ea typeface="+mn-lt"/>
                <a:cs typeface="+mn-lt"/>
              </a:rPr>
              <a:t>generatePNR() </a:t>
            </a:r>
            <a:endParaRPr lang="en-US" sz="3200">
              <a:cs typeface="Calibri" panose="020F0502020204030204"/>
            </a:endParaRPr>
          </a:p>
          <a:p>
            <a:pPr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en-US" sz="3200">
                <a:latin typeface="Segoe Print"/>
                <a:ea typeface="+mn-lt"/>
                <a:cs typeface="+mn-lt"/>
              </a:rPr>
              <a:t>addPassenger()</a:t>
            </a:r>
            <a:endParaRPr lang="en-US" sz="3200" dirty="0">
              <a:latin typeface="Segoe Prin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en-US" sz="3200">
                <a:latin typeface="Segoe Print"/>
                <a:ea typeface="+mn-lt"/>
                <a:cs typeface="+mn-lt"/>
              </a:rPr>
              <a:t>calcPassengerFare()</a:t>
            </a:r>
            <a:r>
              <a:rPr lang="en-US" sz="3200" dirty="0">
                <a:latin typeface="Segoe Print"/>
                <a:ea typeface="+mn-lt"/>
                <a:cs typeface="+mn-lt"/>
              </a:rPr>
              <a:t> </a:t>
            </a:r>
          </a:p>
          <a:p>
            <a:pPr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en-US" sz="3200">
                <a:latin typeface="Segoe Print"/>
                <a:ea typeface="+mn-lt"/>
                <a:cs typeface="+mn-lt"/>
              </a:rPr>
              <a:t>calculateTotalTicketPrice()</a:t>
            </a:r>
            <a:endParaRPr lang="en-US" sz="3200" dirty="0">
              <a:latin typeface="Segoe Prin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en-US" sz="3200">
                <a:latin typeface="Segoe Print"/>
                <a:ea typeface="+mn-lt"/>
                <a:cs typeface="+mn-lt"/>
              </a:rPr>
              <a:t>generateTicket()</a:t>
            </a:r>
            <a:endParaRPr lang="en-US" sz="3200" dirty="0">
              <a:latin typeface="Segoe Prin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en-US" sz="3200">
                <a:latin typeface="Segoe Print"/>
                <a:ea typeface="+mn-lt"/>
                <a:cs typeface="+mn-lt"/>
              </a:rPr>
              <a:t>writeTicket(</a:t>
            </a:r>
            <a:r>
              <a:rPr lang="en-US">
                <a:latin typeface="Segoe Print"/>
                <a:ea typeface="+mn-lt"/>
                <a:cs typeface="+mn-lt"/>
              </a:rPr>
              <a:t>)</a:t>
            </a:r>
            <a:endParaRPr lang="en-US">
              <a:latin typeface="Segoe Print"/>
              <a:cs typeface="Calibri"/>
            </a:endParaRPr>
          </a:p>
        </p:txBody>
      </p:sp>
      <p:pic>
        <p:nvPicPr>
          <p:cNvPr id="3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F62D2653-65DF-4BBD-AC34-0CD7EFEEE0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6" t="24183" r="433" b="25077"/>
          <a:stretch/>
        </p:blipFill>
        <p:spPr>
          <a:xfrm>
            <a:off x="9379744" y="121443"/>
            <a:ext cx="2707575" cy="92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28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Contents</vt:lpstr>
      <vt:lpstr>Business Requirements</vt:lpstr>
      <vt:lpstr>Ticket Format</vt:lpstr>
      <vt:lpstr>Process</vt:lpstr>
      <vt:lpstr>PowerPoint Presentation</vt:lpstr>
      <vt:lpstr>PowerPoint Presentation</vt:lpstr>
      <vt:lpstr>Backend Part</vt:lpstr>
      <vt:lpstr>Class Ticket</vt:lpstr>
      <vt:lpstr>Class TrainDAO</vt:lpstr>
      <vt:lpstr>Class TicketApplication</vt:lpstr>
      <vt:lpstr>Let's move on to Project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1021</cp:revision>
  <dcterms:created xsi:type="dcterms:W3CDTF">2021-11-04T06:51:58Z</dcterms:created>
  <dcterms:modified xsi:type="dcterms:W3CDTF">2021-11-08T05:42:56Z</dcterms:modified>
</cp:coreProperties>
</file>