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23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7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8704" y="176784"/>
            <a:ext cx="8610600" cy="6553200"/>
          </a:xfrm>
          <a:custGeom>
            <a:avLst/>
            <a:gdLst/>
            <a:ahLst/>
            <a:cxnLst/>
            <a:rect l="l" t="t" r="r" b="b"/>
            <a:pathLst>
              <a:path w="8610600" h="6553200">
                <a:moveTo>
                  <a:pt x="0" y="6553200"/>
                </a:moveTo>
                <a:lnTo>
                  <a:pt x="8610600" y="6553200"/>
                </a:lnTo>
                <a:lnTo>
                  <a:pt x="8610600" y="0"/>
                </a:lnTo>
                <a:lnTo>
                  <a:pt x="0" y="0"/>
                </a:lnTo>
                <a:lnTo>
                  <a:pt x="0" y="6553200"/>
                </a:lnTo>
                <a:close/>
              </a:path>
            </a:pathLst>
          </a:custGeom>
          <a:ln w="24384">
            <a:solidFill>
              <a:srgbClr val="385D89"/>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8704" y="176784"/>
            <a:ext cx="8610600" cy="6553200"/>
          </a:xfrm>
          <a:custGeom>
            <a:avLst/>
            <a:gdLst/>
            <a:ahLst/>
            <a:cxnLst/>
            <a:rect l="l" t="t" r="r" b="b"/>
            <a:pathLst>
              <a:path w="8610600" h="6553200">
                <a:moveTo>
                  <a:pt x="0" y="6553200"/>
                </a:moveTo>
                <a:lnTo>
                  <a:pt x="8610600" y="6553200"/>
                </a:lnTo>
                <a:lnTo>
                  <a:pt x="8610600" y="0"/>
                </a:lnTo>
                <a:lnTo>
                  <a:pt x="0" y="0"/>
                </a:lnTo>
                <a:lnTo>
                  <a:pt x="0" y="6553200"/>
                </a:lnTo>
                <a:close/>
              </a:path>
            </a:pathLst>
          </a:custGeom>
          <a:ln w="24384">
            <a:solidFill>
              <a:srgbClr val="385D89"/>
            </a:solidFill>
          </a:ln>
        </p:spPr>
        <p:txBody>
          <a:bodyPr wrap="square" lIns="0" tIns="0" rIns="0" bIns="0" rtlCol="0"/>
          <a:lstStyle/>
          <a:p>
            <a:endParaRPr/>
          </a:p>
        </p:txBody>
      </p:sp>
      <p:sp>
        <p:nvSpPr>
          <p:cNvPr id="17" name="bg object 17"/>
          <p:cNvSpPr/>
          <p:nvPr/>
        </p:nvSpPr>
        <p:spPr>
          <a:xfrm>
            <a:off x="298704" y="1219200"/>
            <a:ext cx="8610600" cy="1905"/>
          </a:xfrm>
          <a:custGeom>
            <a:avLst/>
            <a:gdLst/>
            <a:ahLst/>
            <a:cxnLst/>
            <a:rect l="l" t="t" r="r" b="b"/>
            <a:pathLst>
              <a:path w="8610600" h="1905">
                <a:moveTo>
                  <a:pt x="0" y="0"/>
                </a:moveTo>
                <a:lnTo>
                  <a:pt x="8610600" y="1650"/>
                </a:lnTo>
              </a:path>
            </a:pathLst>
          </a:custGeom>
          <a:ln w="24384">
            <a:solidFill>
              <a:srgbClr val="1F487C"/>
            </a:solidFill>
          </a:ln>
        </p:spPr>
        <p:txBody>
          <a:bodyPr wrap="square" lIns="0" tIns="0" rIns="0" bIns="0" rtlCol="0"/>
          <a:lstStyle/>
          <a:p>
            <a:endParaRPr/>
          </a:p>
        </p:txBody>
      </p:sp>
      <p:sp>
        <p:nvSpPr>
          <p:cNvPr id="2" name="Holder 2"/>
          <p:cNvSpPr>
            <a:spLocks noGrp="1"/>
          </p:cNvSpPr>
          <p:nvPr>
            <p:ph type="title"/>
          </p:nvPr>
        </p:nvSpPr>
        <p:spPr>
          <a:xfrm>
            <a:off x="1262633" y="419226"/>
            <a:ext cx="6309359" cy="69532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6244" y="1563700"/>
            <a:ext cx="8032115" cy="4188460"/>
          </a:xfrm>
          <a:prstGeom prst="rect">
            <a:avLst/>
          </a:prstGeom>
        </p:spPr>
        <p:txBody>
          <a:bodyPr wrap="square" lIns="0" tIns="0" rIns="0" bIns="0">
            <a:spAutoFit/>
          </a:bodyPr>
          <a:lstStyle>
            <a:lvl1pPr>
              <a:defRPr sz="27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36244" y="6466738"/>
            <a:ext cx="106235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5" name="Holder 5"/>
          <p:cNvSpPr>
            <a:spLocks noGrp="1"/>
          </p:cNvSpPr>
          <p:nvPr>
            <p:ph type="dt" sz="half" idx="6"/>
          </p:nvPr>
        </p:nvSpPr>
        <p:spPr>
          <a:xfrm>
            <a:off x="3747261" y="6466738"/>
            <a:ext cx="165481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Holder 6"/>
          <p:cNvSpPr>
            <a:spLocks noGrp="1"/>
          </p:cNvSpPr>
          <p:nvPr>
            <p:ph type="sldNum" sz="quarter" idx="7"/>
          </p:nvPr>
        </p:nvSpPr>
        <p:spPr>
          <a:xfrm>
            <a:off x="8433307" y="6466738"/>
            <a:ext cx="2171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0564" y="3432143"/>
            <a:ext cx="7660525" cy="1319592"/>
          </a:xfrm>
          <a:prstGeom prst="rect">
            <a:avLst/>
          </a:prstGeom>
        </p:spPr>
        <p:txBody>
          <a:bodyPr vert="horz" wrap="square" lIns="0" tIns="13970" rIns="0" bIns="0" rtlCol="0">
            <a:spAutoFit/>
          </a:bodyPr>
          <a:lstStyle/>
          <a:p>
            <a:pPr marL="12700" algn="ctr">
              <a:spcBef>
                <a:spcPts val="110"/>
              </a:spcBef>
            </a:pPr>
            <a:r>
              <a:rPr lang="en-IN" sz="2800" dirty="0"/>
              <a:t>COUPEX- </a:t>
            </a:r>
            <a:r>
              <a:rPr lang="en-US" sz="2800" dirty="0"/>
              <a:t>A Smart Coupon and Discount                   Management System</a:t>
            </a:r>
          </a:p>
          <a:p>
            <a:pPr marL="12700">
              <a:lnSpc>
                <a:spcPct val="100000"/>
              </a:lnSpc>
              <a:spcBef>
                <a:spcPts val="110"/>
              </a:spcBef>
            </a:pPr>
            <a:endParaRPr sz="2800" dirty="0">
              <a:latin typeface="Arial"/>
              <a:cs typeface="Arial"/>
            </a:endParaRPr>
          </a:p>
        </p:txBody>
      </p:sp>
      <p:pic>
        <p:nvPicPr>
          <p:cNvPr id="3" name="object 3"/>
          <p:cNvPicPr/>
          <p:nvPr/>
        </p:nvPicPr>
        <p:blipFill>
          <a:blip r:embed="rId2" cstate="print"/>
          <a:stretch>
            <a:fillRect/>
          </a:stretch>
        </p:blipFill>
        <p:spPr>
          <a:xfrm>
            <a:off x="402336" y="6397752"/>
            <a:ext cx="1324228" cy="424992"/>
          </a:xfrm>
          <a:prstGeom prst="rect">
            <a:avLst/>
          </a:prstGeom>
        </p:spPr>
      </p:pic>
      <p:grpSp>
        <p:nvGrpSpPr>
          <p:cNvPr id="4" name="object 4"/>
          <p:cNvGrpSpPr/>
          <p:nvPr/>
        </p:nvGrpSpPr>
        <p:grpSpPr>
          <a:xfrm>
            <a:off x="286511" y="128015"/>
            <a:ext cx="8638540" cy="1713230"/>
            <a:chOff x="286511" y="128015"/>
            <a:chExt cx="8638540" cy="1713230"/>
          </a:xfrm>
        </p:grpSpPr>
        <p:pic>
          <p:nvPicPr>
            <p:cNvPr id="5" name="object 5"/>
            <p:cNvPicPr/>
            <p:nvPr/>
          </p:nvPicPr>
          <p:blipFill>
            <a:blip r:embed="rId3" cstate="print"/>
            <a:stretch>
              <a:fillRect/>
            </a:stretch>
          </p:blipFill>
          <p:spPr>
            <a:xfrm>
              <a:off x="286511" y="137159"/>
              <a:ext cx="8634984" cy="1694688"/>
            </a:xfrm>
            <a:prstGeom prst="rect">
              <a:avLst/>
            </a:prstGeom>
          </p:spPr>
        </p:pic>
        <p:sp>
          <p:nvSpPr>
            <p:cNvPr id="6" name="object 6"/>
            <p:cNvSpPr/>
            <p:nvPr/>
          </p:nvSpPr>
          <p:spPr>
            <a:xfrm>
              <a:off x="300227" y="132587"/>
              <a:ext cx="8620125" cy="1704339"/>
            </a:xfrm>
            <a:custGeom>
              <a:avLst/>
              <a:gdLst/>
              <a:ahLst/>
              <a:cxnLst/>
              <a:rect l="l" t="t" r="r" b="b"/>
              <a:pathLst>
                <a:path w="8620125" h="1704339">
                  <a:moveTo>
                    <a:pt x="0" y="1703831"/>
                  </a:moveTo>
                  <a:lnTo>
                    <a:pt x="8619744" y="1703831"/>
                  </a:lnTo>
                  <a:lnTo>
                    <a:pt x="8619744" y="0"/>
                  </a:lnTo>
                  <a:lnTo>
                    <a:pt x="0" y="0"/>
                  </a:lnTo>
                  <a:lnTo>
                    <a:pt x="0" y="1703831"/>
                  </a:lnTo>
                  <a:close/>
                </a:path>
              </a:pathLst>
            </a:custGeom>
            <a:ln w="9144">
              <a:solidFill>
                <a:srgbClr val="001F5F"/>
              </a:solidFill>
            </a:ln>
          </p:spPr>
          <p:txBody>
            <a:bodyPr wrap="square" lIns="0" tIns="0" rIns="0" bIns="0" rtlCol="0"/>
            <a:lstStyle/>
            <a:p>
              <a:endParaRPr/>
            </a:p>
          </p:txBody>
        </p:sp>
      </p:grpSp>
      <p:sp>
        <p:nvSpPr>
          <p:cNvPr id="7" name="object 7"/>
          <p:cNvSpPr txBox="1"/>
          <p:nvPr/>
        </p:nvSpPr>
        <p:spPr>
          <a:xfrm>
            <a:off x="959002" y="2052319"/>
            <a:ext cx="7373620" cy="329565"/>
          </a:xfrm>
          <a:prstGeom prst="rect">
            <a:avLst/>
          </a:prstGeom>
        </p:spPr>
        <p:txBody>
          <a:bodyPr vert="horz" wrap="square" lIns="0" tIns="11430" rIns="0" bIns="0" rtlCol="0">
            <a:spAutoFit/>
          </a:bodyPr>
          <a:lstStyle/>
          <a:p>
            <a:pPr marL="12700">
              <a:lnSpc>
                <a:spcPct val="100000"/>
              </a:lnSpc>
              <a:spcBef>
                <a:spcPts val="90"/>
              </a:spcBef>
            </a:pPr>
            <a:r>
              <a:rPr sz="2000" b="1" spc="-20" dirty="0">
                <a:latin typeface="Arial"/>
                <a:cs typeface="Arial"/>
              </a:rPr>
              <a:t>DEPARTMENT </a:t>
            </a:r>
            <a:r>
              <a:rPr sz="2000" b="1" dirty="0">
                <a:latin typeface="Arial"/>
                <a:cs typeface="Arial"/>
              </a:rPr>
              <a:t>OF</a:t>
            </a:r>
            <a:r>
              <a:rPr sz="2000" b="1" spc="-100" dirty="0">
                <a:latin typeface="Arial"/>
                <a:cs typeface="Arial"/>
              </a:rPr>
              <a:t> </a:t>
            </a:r>
            <a:r>
              <a:rPr sz="2000" b="1" dirty="0">
                <a:latin typeface="Arial"/>
                <a:cs typeface="Arial"/>
              </a:rPr>
              <a:t>COMPUTER</a:t>
            </a:r>
            <a:r>
              <a:rPr sz="2000" b="1" spc="-80" dirty="0">
                <a:latin typeface="Arial"/>
                <a:cs typeface="Arial"/>
              </a:rPr>
              <a:t> </a:t>
            </a:r>
            <a:r>
              <a:rPr sz="2000" b="1" dirty="0">
                <a:latin typeface="Arial"/>
                <a:cs typeface="Arial"/>
              </a:rPr>
              <a:t>SCIENCE</a:t>
            </a:r>
            <a:r>
              <a:rPr sz="2000" b="1" spc="-85" dirty="0">
                <a:latin typeface="Arial"/>
                <a:cs typeface="Arial"/>
              </a:rPr>
              <a:t> </a:t>
            </a:r>
            <a:r>
              <a:rPr sz="2000" b="1" dirty="0">
                <a:latin typeface="Arial"/>
                <a:cs typeface="Arial"/>
              </a:rPr>
              <a:t>AND </a:t>
            </a:r>
            <a:r>
              <a:rPr sz="2000" b="1" spc="-10" dirty="0">
                <a:latin typeface="Arial"/>
                <a:cs typeface="Arial"/>
              </a:rPr>
              <a:t>ENGINEERING</a:t>
            </a:r>
            <a:endParaRPr sz="20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88900">
              <a:lnSpc>
                <a:spcPts val="1240"/>
              </a:lnSpc>
            </a:pPr>
            <a:fld id="{81D60167-4931-47E6-BA6A-407CBD079E47}" type="slidenum">
              <a:rPr spc="-50" dirty="0"/>
              <a:t>1</a:t>
            </a:fld>
            <a:endParaRPr spc="-50" dirty="0"/>
          </a:p>
        </p:txBody>
      </p:sp>
      <p:sp>
        <p:nvSpPr>
          <p:cNvPr id="8" name="object 8"/>
          <p:cNvSpPr txBox="1"/>
          <p:nvPr/>
        </p:nvSpPr>
        <p:spPr>
          <a:xfrm>
            <a:off x="536244" y="4841639"/>
            <a:ext cx="3164840" cy="1138773"/>
          </a:xfrm>
          <a:prstGeom prst="rect">
            <a:avLst/>
          </a:prstGeom>
        </p:spPr>
        <p:txBody>
          <a:bodyPr vert="horz" wrap="square" lIns="0" tIns="88900" rIns="0" bIns="0" rtlCol="0">
            <a:spAutoFit/>
          </a:bodyPr>
          <a:lstStyle/>
          <a:p>
            <a:pPr marL="12700">
              <a:lnSpc>
                <a:spcPct val="100000"/>
              </a:lnSpc>
              <a:spcBef>
                <a:spcPts val="700"/>
              </a:spcBef>
            </a:pPr>
            <a:r>
              <a:rPr sz="2400" b="1" spc="-10" dirty="0">
                <a:latin typeface="Calibri"/>
                <a:cs typeface="Calibri"/>
              </a:rPr>
              <a:t>PROJECT</a:t>
            </a:r>
            <a:r>
              <a:rPr sz="2400" b="1" spc="-85" dirty="0">
                <a:latin typeface="Calibri"/>
                <a:cs typeface="Calibri"/>
              </a:rPr>
              <a:t> </a:t>
            </a:r>
            <a:r>
              <a:rPr sz="2400" b="1" spc="-10" dirty="0">
                <a:latin typeface="Calibri"/>
                <a:cs typeface="Calibri"/>
              </a:rPr>
              <a:t>STUDENT</a:t>
            </a:r>
            <a:endParaRPr sz="2400" dirty="0">
              <a:latin typeface="Calibri"/>
              <a:cs typeface="Calibri"/>
            </a:endParaRPr>
          </a:p>
          <a:p>
            <a:pPr marL="12700">
              <a:lnSpc>
                <a:spcPct val="100000"/>
              </a:lnSpc>
              <a:spcBef>
                <a:spcPts val="500"/>
              </a:spcBef>
            </a:pPr>
            <a:r>
              <a:rPr lang="en-US" sz="2000" b="1" dirty="0">
                <a:latin typeface="Calibri"/>
                <a:cs typeface="Calibri"/>
              </a:rPr>
              <a:t>O KARTHIK SURYA MOULI</a:t>
            </a:r>
            <a:r>
              <a:rPr sz="2000" b="1" dirty="0">
                <a:latin typeface="Calibri"/>
                <a:cs typeface="Calibri"/>
              </a:rPr>
              <a:t>,</a:t>
            </a:r>
            <a:r>
              <a:rPr sz="2000" b="1" spc="320" dirty="0">
                <a:latin typeface="Calibri"/>
                <a:cs typeface="Calibri"/>
              </a:rPr>
              <a:t> </a:t>
            </a:r>
            <a:r>
              <a:rPr sz="2000" b="1" spc="-10" dirty="0">
                <a:latin typeface="Calibri"/>
                <a:cs typeface="Calibri"/>
              </a:rPr>
              <a:t>43</a:t>
            </a:r>
            <a:r>
              <a:rPr lang="en-US" sz="2000" b="1" spc="-10" dirty="0">
                <a:latin typeface="Calibri"/>
                <a:cs typeface="Calibri"/>
              </a:rPr>
              <a:t>612038</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162175">
              <a:lnSpc>
                <a:spcPct val="100000"/>
              </a:lnSpc>
              <a:spcBef>
                <a:spcPts val="90"/>
              </a:spcBef>
            </a:pPr>
            <a:r>
              <a:rPr spc="-10" dirty="0"/>
              <a:t>Modules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10</a:t>
            </a:fld>
            <a:endParaRPr spc="-25" dirty="0"/>
          </a:p>
        </p:txBody>
      </p:sp>
      <p:sp>
        <p:nvSpPr>
          <p:cNvPr id="8" name="TextBox 7">
            <a:extLst>
              <a:ext uri="{FF2B5EF4-FFF2-40B4-BE49-F238E27FC236}">
                <a16:creationId xmlns:a16="http://schemas.microsoft.com/office/drawing/2014/main" id="{A34C0FB6-4E0C-4BB2-DA81-F6A32CFED252}"/>
              </a:ext>
            </a:extLst>
          </p:cNvPr>
          <p:cNvSpPr txBox="1"/>
          <p:nvPr/>
        </p:nvSpPr>
        <p:spPr>
          <a:xfrm>
            <a:off x="762000" y="1676400"/>
            <a:ext cx="6809992" cy="4334520"/>
          </a:xfrm>
          <a:prstGeom prst="rect">
            <a:avLst/>
          </a:prstGeom>
          <a:noFill/>
        </p:spPr>
        <p:txBody>
          <a:bodyPr wrap="square">
            <a:spAutoFit/>
          </a:bodyPr>
          <a:lstStyle/>
          <a:p>
            <a:pPr>
              <a:lnSpc>
                <a:spcPct val="150000"/>
              </a:lnSpc>
            </a:pPr>
            <a:r>
              <a:rPr lang="en-IN" sz="2800" dirty="0"/>
              <a:t>1. Login Module</a:t>
            </a:r>
          </a:p>
          <a:p>
            <a:pPr>
              <a:lnSpc>
                <a:spcPct val="150000"/>
              </a:lnSpc>
            </a:pPr>
            <a:r>
              <a:rPr lang="en-IN" sz="2800" dirty="0"/>
              <a:t>2. Registration Module</a:t>
            </a:r>
          </a:p>
          <a:p>
            <a:pPr>
              <a:lnSpc>
                <a:spcPct val="150000"/>
              </a:lnSpc>
            </a:pPr>
            <a:r>
              <a:rPr lang="en-IN" sz="2800" dirty="0"/>
              <a:t>3. Coupon Management Module</a:t>
            </a:r>
          </a:p>
          <a:p>
            <a:pPr>
              <a:lnSpc>
                <a:spcPct val="150000"/>
              </a:lnSpc>
            </a:pPr>
            <a:r>
              <a:rPr lang="en-IN" sz="2800" dirty="0"/>
              <a:t>4. Filter &amp; Search Module</a:t>
            </a:r>
          </a:p>
          <a:p>
            <a:pPr>
              <a:lnSpc>
                <a:spcPct val="150000"/>
              </a:lnSpc>
            </a:pPr>
            <a:r>
              <a:rPr lang="en-IN" sz="2800" dirty="0"/>
              <a:t>5. Statistics Module</a:t>
            </a:r>
          </a:p>
          <a:p>
            <a:pPr>
              <a:lnSpc>
                <a:spcPct val="150000"/>
              </a:lnSpc>
            </a:pPr>
            <a:r>
              <a:rPr lang="en-IN" sz="2800" dirty="0"/>
              <a:t>6. Notification Module</a:t>
            </a:r>
          </a:p>
          <a:p>
            <a:pPr marL="0" indent="0">
              <a:lnSpc>
                <a:spcPct val="150000"/>
              </a:lnSpc>
              <a:buNone/>
              <a:defRPr sz="2000"/>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908685">
              <a:lnSpc>
                <a:spcPct val="100000"/>
              </a:lnSpc>
              <a:spcBef>
                <a:spcPts val="90"/>
              </a:spcBef>
            </a:pPr>
            <a:r>
              <a:rPr dirty="0"/>
              <a:t>Module</a:t>
            </a:r>
            <a:r>
              <a:rPr spc="-105"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11</a:t>
            </a:fld>
            <a:endParaRPr spc="-25" dirty="0"/>
          </a:p>
        </p:txBody>
      </p:sp>
      <p:sp>
        <p:nvSpPr>
          <p:cNvPr id="3" name="object 3"/>
          <p:cNvSpPr txBox="1"/>
          <p:nvPr/>
        </p:nvSpPr>
        <p:spPr>
          <a:xfrm>
            <a:off x="536244" y="1372524"/>
            <a:ext cx="7878445" cy="4808368"/>
          </a:xfrm>
          <a:prstGeom prst="rect">
            <a:avLst/>
          </a:prstGeom>
        </p:spPr>
        <p:txBody>
          <a:bodyPr vert="horz" wrap="square" lIns="0" tIns="12065" rIns="0" bIns="0" rtlCol="0">
            <a:spAutoFit/>
          </a:bodyPr>
          <a:lstStyle/>
          <a:p>
            <a:r>
              <a:rPr lang="en-US" sz="2800" dirty="0"/>
              <a:t>• Login &amp; Registration Module: Handles user authentication and access control.</a:t>
            </a:r>
          </a:p>
          <a:p>
            <a:r>
              <a:rPr lang="en-US" sz="2800" dirty="0"/>
              <a:t>• Coupon Management Module: Allows users to add, edit, or delete coupons.</a:t>
            </a:r>
          </a:p>
          <a:p>
            <a:r>
              <a:rPr lang="en-US" sz="2800" dirty="0"/>
              <a:t>• Filter &amp; Search Module: Helps users quickly locate coupons by name, category, or status.</a:t>
            </a:r>
          </a:p>
          <a:p>
            <a:r>
              <a:rPr lang="en-US" sz="2800" dirty="0"/>
              <a:t>• Statistics Module: Displays counts of total, active, used, and expired coupons.</a:t>
            </a:r>
          </a:p>
          <a:p>
            <a:r>
              <a:rPr lang="en-US" sz="2800" dirty="0"/>
              <a:t>• Notification Module: Alerts users when a coupon is near expiry.</a:t>
            </a:r>
          </a:p>
          <a:p>
            <a:pPr marL="12700">
              <a:lnSpc>
                <a:spcPts val="3650"/>
              </a:lnSpc>
              <a:spcBef>
                <a:spcPts val="95"/>
              </a:spcBef>
              <a:tabLst>
                <a:tab pos="356870" algn="l"/>
              </a:tabLst>
            </a:pPr>
            <a:endParaRPr sz="32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dirty="0"/>
              <a:t>Sample</a:t>
            </a:r>
            <a:r>
              <a:rPr spc="-90" dirty="0"/>
              <a:t> </a:t>
            </a:r>
            <a:r>
              <a:rPr spc="-10" dirty="0"/>
              <a:t>Output(Screenshot)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12</a:t>
            </a:fld>
            <a:endParaRPr spc="-25" dirty="0"/>
          </a:p>
        </p:txBody>
      </p:sp>
      <p:pic>
        <p:nvPicPr>
          <p:cNvPr id="9" name="Picture 8">
            <a:extLst>
              <a:ext uri="{FF2B5EF4-FFF2-40B4-BE49-F238E27FC236}">
                <a16:creationId xmlns:a16="http://schemas.microsoft.com/office/drawing/2014/main" id="{DDFDBF70-C9DE-EAC4-978F-3044EF965032}"/>
              </a:ext>
            </a:extLst>
          </p:cNvPr>
          <p:cNvPicPr>
            <a:picLocks noChangeAspect="1"/>
          </p:cNvPicPr>
          <p:nvPr/>
        </p:nvPicPr>
        <p:blipFill>
          <a:blip r:embed="rId2"/>
          <a:stretch>
            <a:fillRect/>
          </a:stretch>
        </p:blipFill>
        <p:spPr>
          <a:xfrm>
            <a:off x="685800" y="1524000"/>
            <a:ext cx="7571992" cy="46496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766C-B770-748A-C5D7-4775EA8CD16A}"/>
              </a:ext>
            </a:extLst>
          </p:cNvPr>
          <p:cNvSpPr>
            <a:spLocks noGrp="1"/>
          </p:cNvSpPr>
          <p:nvPr>
            <p:ph type="title"/>
          </p:nvPr>
        </p:nvSpPr>
        <p:spPr/>
        <p:txBody>
          <a:bodyPr/>
          <a:lstStyle/>
          <a:p>
            <a:r>
              <a:rPr lang="en-IN" dirty="0"/>
              <a:t>Sample</a:t>
            </a:r>
            <a:r>
              <a:rPr lang="en-IN" spc="-90" dirty="0"/>
              <a:t> </a:t>
            </a:r>
            <a:r>
              <a:rPr lang="en-IN" spc="-10" dirty="0"/>
              <a:t>Output(Screenshot)</a:t>
            </a:r>
            <a:endParaRPr lang="en-IN" dirty="0"/>
          </a:p>
        </p:txBody>
      </p:sp>
      <p:pic>
        <p:nvPicPr>
          <p:cNvPr id="7" name="Picture 6">
            <a:extLst>
              <a:ext uri="{FF2B5EF4-FFF2-40B4-BE49-F238E27FC236}">
                <a16:creationId xmlns:a16="http://schemas.microsoft.com/office/drawing/2014/main" id="{6AC8C3D0-1AE7-DE26-5D60-B78E0D863EB2}"/>
              </a:ext>
            </a:extLst>
          </p:cNvPr>
          <p:cNvPicPr>
            <a:picLocks noChangeAspect="1"/>
          </p:cNvPicPr>
          <p:nvPr/>
        </p:nvPicPr>
        <p:blipFill>
          <a:blip r:embed="rId2"/>
          <a:stretch>
            <a:fillRect/>
          </a:stretch>
        </p:blipFill>
        <p:spPr>
          <a:xfrm>
            <a:off x="685800" y="1905000"/>
            <a:ext cx="3792474" cy="3733800"/>
          </a:xfrm>
          <a:prstGeom prst="rect">
            <a:avLst/>
          </a:prstGeom>
        </p:spPr>
      </p:pic>
      <p:pic>
        <p:nvPicPr>
          <p:cNvPr id="9" name="Picture 8">
            <a:extLst>
              <a:ext uri="{FF2B5EF4-FFF2-40B4-BE49-F238E27FC236}">
                <a16:creationId xmlns:a16="http://schemas.microsoft.com/office/drawing/2014/main" id="{09084330-E98D-BE93-BF0E-94C9CD3B4572}"/>
              </a:ext>
            </a:extLst>
          </p:cNvPr>
          <p:cNvPicPr>
            <a:picLocks noChangeAspect="1"/>
          </p:cNvPicPr>
          <p:nvPr/>
        </p:nvPicPr>
        <p:blipFill>
          <a:blip r:embed="rId3"/>
          <a:stretch>
            <a:fillRect/>
          </a:stretch>
        </p:blipFill>
        <p:spPr>
          <a:xfrm>
            <a:off x="4724400" y="1981200"/>
            <a:ext cx="3636757" cy="3657600"/>
          </a:xfrm>
          <a:prstGeom prst="rect">
            <a:avLst/>
          </a:prstGeom>
        </p:spPr>
      </p:pic>
    </p:spTree>
    <p:extLst>
      <p:ext uri="{BB962C8B-B14F-4D97-AF65-F5344CB8AC3E}">
        <p14:creationId xmlns:p14="http://schemas.microsoft.com/office/powerpoint/2010/main" val="354321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911985">
              <a:lnSpc>
                <a:spcPct val="100000"/>
              </a:lnSpc>
              <a:spcBef>
                <a:spcPts val="90"/>
              </a:spcBef>
            </a:pPr>
            <a:r>
              <a:rPr spc="-10" dirty="0"/>
              <a:t>Conclusion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14</a:t>
            </a:fld>
            <a:endParaRPr spc="-25" dirty="0"/>
          </a:p>
        </p:txBody>
      </p:sp>
      <p:sp>
        <p:nvSpPr>
          <p:cNvPr id="3" name="object 3"/>
          <p:cNvSpPr txBox="1"/>
          <p:nvPr/>
        </p:nvSpPr>
        <p:spPr>
          <a:xfrm>
            <a:off x="536244" y="1560652"/>
            <a:ext cx="8009255" cy="3748462"/>
          </a:xfrm>
          <a:prstGeom prst="rect">
            <a:avLst/>
          </a:prstGeom>
        </p:spPr>
        <p:txBody>
          <a:bodyPr vert="horz" wrap="square" lIns="0" tIns="60325" rIns="0" bIns="0" rtlCol="0">
            <a:spAutoFit/>
          </a:bodyPr>
          <a:lstStyle/>
          <a:p>
            <a:pPr algn="just">
              <a:lnSpc>
                <a:spcPct val="150000"/>
              </a:lnSpc>
              <a:defRPr sz="2000"/>
            </a:pPr>
            <a:r>
              <a:rPr lang="en-US" sz="2400" dirty="0"/>
              <a:t>COUPEX provides a simple yet powerful solution for managing coupons efficiently. It helps users save time and money by organizing their offers digitally. Future enhancements may include cloud synchronization, AI-based offer suggestions, and mobile app integration for broader accessibility.</a:t>
            </a:r>
          </a:p>
          <a:p>
            <a:pPr algn="just">
              <a:lnSpc>
                <a:spcPct val="160000"/>
              </a:lnSpc>
              <a:defRPr sz="2000"/>
            </a:pPr>
            <a:endParaRPr 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3D811-3E13-B9B3-A197-A34B510965DD}"/>
              </a:ext>
            </a:extLst>
          </p:cNvPr>
          <p:cNvSpPr txBox="1"/>
          <p:nvPr/>
        </p:nvSpPr>
        <p:spPr>
          <a:xfrm>
            <a:off x="1905000" y="2828835"/>
            <a:ext cx="5562600" cy="1200329"/>
          </a:xfrm>
          <a:prstGeom prst="rect">
            <a:avLst/>
          </a:prstGeom>
          <a:noFill/>
        </p:spPr>
        <p:txBody>
          <a:bodyPr wrap="square" rtlCol="0">
            <a:spAutoFit/>
          </a:bodyPr>
          <a:lstStyle/>
          <a:p>
            <a:r>
              <a:rPr lang="en-US" sz="7200" dirty="0"/>
              <a:t>THANK YOU</a:t>
            </a:r>
            <a:endParaRPr lang="en-IN" sz="7200" dirty="0"/>
          </a:p>
        </p:txBody>
      </p:sp>
    </p:spTree>
    <p:extLst>
      <p:ext uri="{BB962C8B-B14F-4D97-AF65-F5344CB8AC3E}">
        <p14:creationId xmlns:p14="http://schemas.microsoft.com/office/powerpoint/2010/main" val="229869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8290" y="482549"/>
            <a:ext cx="1633855" cy="574675"/>
          </a:xfrm>
          <a:prstGeom prst="rect">
            <a:avLst/>
          </a:prstGeom>
        </p:spPr>
        <p:txBody>
          <a:bodyPr vert="horz" wrap="square" lIns="0" tIns="12700" rIns="0" bIns="0" rtlCol="0">
            <a:spAutoFit/>
          </a:bodyPr>
          <a:lstStyle/>
          <a:p>
            <a:pPr marL="12700">
              <a:lnSpc>
                <a:spcPct val="100000"/>
              </a:lnSpc>
              <a:spcBef>
                <a:spcPts val="100"/>
              </a:spcBef>
            </a:pPr>
            <a:r>
              <a:rPr sz="3600" spc="-10" dirty="0"/>
              <a:t>AGENDA</a:t>
            </a:r>
            <a:endParaRPr sz="36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8900">
              <a:lnSpc>
                <a:spcPts val="1240"/>
              </a:lnSpc>
            </a:pPr>
            <a:fld id="{81D60167-4931-47E6-BA6A-407CBD079E47}" type="slidenum">
              <a:rPr spc="-50" dirty="0"/>
              <a:t>2</a:t>
            </a:fld>
            <a:endParaRPr spc="-50" dirty="0"/>
          </a:p>
        </p:txBody>
      </p:sp>
      <p:sp>
        <p:nvSpPr>
          <p:cNvPr id="3" name="object 3"/>
          <p:cNvSpPr txBox="1"/>
          <p:nvPr/>
        </p:nvSpPr>
        <p:spPr>
          <a:xfrm>
            <a:off x="536244" y="1546047"/>
            <a:ext cx="3947795" cy="4218305"/>
          </a:xfrm>
          <a:prstGeom prst="rect">
            <a:avLst/>
          </a:prstGeom>
        </p:spPr>
        <p:txBody>
          <a:bodyPr vert="horz" wrap="square" lIns="0" tIns="12065" rIns="0" bIns="0" rtlCol="0">
            <a:spAutoFit/>
          </a:bodyPr>
          <a:lstStyle/>
          <a:p>
            <a:pPr marL="356870" indent="-344170">
              <a:lnSpc>
                <a:spcPct val="100000"/>
              </a:lnSpc>
              <a:spcBef>
                <a:spcPts val="95"/>
              </a:spcBef>
              <a:buFont typeface="Arial MT"/>
              <a:buChar char="•"/>
              <a:tabLst>
                <a:tab pos="356870" algn="l"/>
              </a:tabLst>
            </a:pPr>
            <a:r>
              <a:rPr sz="2500" spc="-10" dirty="0">
                <a:latin typeface="Calibri"/>
                <a:cs typeface="Calibri"/>
              </a:rPr>
              <a:t>Abstract</a:t>
            </a:r>
            <a:endParaRPr sz="2500">
              <a:latin typeface="Calibri"/>
              <a:cs typeface="Calibri"/>
            </a:endParaRPr>
          </a:p>
          <a:p>
            <a:pPr marL="356870" indent="-344170">
              <a:lnSpc>
                <a:spcPct val="100000"/>
              </a:lnSpc>
              <a:spcBef>
                <a:spcPts val="5"/>
              </a:spcBef>
              <a:buFont typeface="Arial MT"/>
              <a:buChar char="•"/>
              <a:tabLst>
                <a:tab pos="356870" algn="l"/>
              </a:tabLst>
            </a:pPr>
            <a:r>
              <a:rPr sz="2500" dirty="0">
                <a:latin typeface="Calibri"/>
                <a:cs typeface="Calibri"/>
              </a:rPr>
              <a:t>Existing</a:t>
            </a:r>
            <a:r>
              <a:rPr sz="2500" spc="-120" dirty="0">
                <a:latin typeface="Calibri"/>
                <a:cs typeface="Calibri"/>
              </a:rPr>
              <a:t> </a:t>
            </a:r>
            <a:r>
              <a:rPr sz="2500" spc="-10" dirty="0">
                <a:latin typeface="Calibri"/>
                <a:cs typeface="Calibri"/>
              </a:rPr>
              <a:t>System</a:t>
            </a:r>
            <a:endParaRPr sz="2500">
              <a:latin typeface="Calibri"/>
              <a:cs typeface="Calibri"/>
            </a:endParaRPr>
          </a:p>
          <a:p>
            <a:pPr marL="356870" indent="-344170">
              <a:lnSpc>
                <a:spcPct val="100000"/>
              </a:lnSpc>
              <a:buFont typeface="Arial MT"/>
              <a:buChar char="•"/>
              <a:tabLst>
                <a:tab pos="356870" algn="l"/>
              </a:tabLst>
            </a:pPr>
            <a:r>
              <a:rPr sz="2500" dirty="0">
                <a:latin typeface="Calibri"/>
                <a:cs typeface="Calibri"/>
              </a:rPr>
              <a:t>Proposed</a:t>
            </a:r>
            <a:r>
              <a:rPr sz="2500" spc="-125" dirty="0">
                <a:latin typeface="Calibri"/>
                <a:cs typeface="Calibri"/>
              </a:rPr>
              <a:t> </a:t>
            </a:r>
            <a:r>
              <a:rPr sz="2500" spc="-10" dirty="0">
                <a:latin typeface="Calibri"/>
                <a:cs typeface="Calibri"/>
              </a:rPr>
              <a:t>System</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Advantages</a:t>
            </a:r>
            <a:endParaRPr sz="2500">
              <a:latin typeface="Calibri"/>
              <a:cs typeface="Calibri"/>
            </a:endParaRPr>
          </a:p>
          <a:p>
            <a:pPr marL="356870" indent="-344170">
              <a:lnSpc>
                <a:spcPct val="100000"/>
              </a:lnSpc>
              <a:spcBef>
                <a:spcPts val="5"/>
              </a:spcBef>
              <a:buFont typeface="Arial MT"/>
              <a:buChar char="•"/>
              <a:tabLst>
                <a:tab pos="356870" algn="l"/>
              </a:tabLst>
            </a:pPr>
            <a:r>
              <a:rPr sz="2500" spc="-10" dirty="0">
                <a:latin typeface="Calibri"/>
                <a:cs typeface="Calibri"/>
              </a:rPr>
              <a:t>Disadvantages</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Hardware</a:t>
            </a:r>
            <a:r>
              <a:rPr sz="2500" spc="-90" dirty="0">
                <a:latin typeface="Calibri"/>
                <a:cs typeface="Calibri"/>
              </a:rPr>
              <a:t> </a:t>
            </a:r>
            <a:r>
              <a:rPr sz="2500" spc="-10" dirty="0">
                <a:latin typeface="Calibri"/>
                <a:cs typeface="Calibri"/>
              </a:rPr>
              <a:t>Requirements</a:t>
            </a:r>
            <a:endParaRPr sz="2500">
              <a:latin typeface="Calibri"/>
              <a:cs typeface="Calibri"/>
            </a:endParaRPr>
          </a:p>
          <a:p>
            <a:pPr marL="356870" indent="-344170">
              <a:lnSpc>
                <a:spcPct val="100000"/>
              </a:lnSpc>
              <a:buFont typeface="Arial MT"/>
              <a:buChar char="•"/>
              <a:tabLst>
                <a:tab pos="356870" algn="l"/>
              </a:tabLst>
            </a:pPr>
            <a:r>
              <a:rPr sz="2500" dirty="0">
                <a:latin typeface="Calibri"/>
                <a:cs typeface="Calibri"/>
              </a:rPr>
              <a:t>Software</a:t>
            </a:r>
            <a:r>
              <a:rPr sz="2500" spc="-130" dirty="0">
                <a:latin typeface="Calibri"/>
                <a:cs typeface="Calibri"/>
              </a:rPr>
              <a:t> </a:t>
            </a:r>
            <a:r>
              <a:rPr sz="2500" spc="-10" dirty="0">
                <a:latin typeface="Calibri"/>
                <a:cs typeface="Calibri"/>
              </a:rPr>
              <a:t>Requirements</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Modules</a:t>
            </a:r>
            <a:endParaRPr sz="2500">
              <a:latin typeface="Calibri"/>
              <a:cs typeface="Calibri"/>
            </a:endParaRPr>
          </a:p>
          <a:p>
            <a:pPr marL="356870" indent="-344170">
              <a:lnSpc>
                <a:spcPct val="100000"/>
              </a:lnSpc>
              <a:spcBef>
                <a:spcPts val="5"/>
              </a:spcBef>
              <a:buFont typeface="Arial MT"/>
              <a:buChar char="•"/>
              <a:tabLst>
                <a:tab pos="356870" algn="l"/>
              </a:tabLst>
            </a:pPr>
            <a:r>
              <a:rPr sz="2500" dirty="0">
                <a:latin typeface="Calibri"/>
                <a:cs typeface="Calibri"/>
              </a:rPr>
              <a:t>Module</a:t>
            </a:r>
            <a:r>
              <a:rPr sz="2500" spc="-25" dirty="0">
                <a:latin typeface="Calibri"/>
                <a:cs typeface="Calibri"/>
              </a:rPr>
              <a:t> </a:t>
            </a:r>
            <a:r>
              <a:rPr sz="2500" spc="-10" dirty="0">
                <a:latin typeface="Calibri"/>
                <a:cs typeface="Calibri"/>
              </a:rPr>
              <a:t>Description</a:t>
            </a:r>
            <a:endParaRPr sz="2500">
              <a:latin typeface="Calibri"/>
              <a:cs typeface="Calibri"/>
            </a:endParaRPr>
          </a:p>
          <a:p>
            <a:pPr marL="356870" indent="-344170">
              <a:lnSpc>
                <a:spcPct val="100000"/>
              </a:lnSpc>
              <a:buFont typeface="Arial MT"/>
              <a:buChar char="•"/>
              <a:tabLst>
                <a:tab pos="356870" algn="l"/>
              </a:tabLst>
            </a:pPr>
            <a:r>
              <a:rPr sz="2500" dirty="0">
                <a:latin typeface="Calibri"/>
                <a:cs typeface="Calibri"/>
              </a:rPr>
              <a:t>Sample</a:t>
            </a:r>
            <a:r>
              <a:rPr sz="2500" spc="-65" dirty="0">
                <a:latin typeface="Calibri"/>
                <a:cs typeface="Calibri"/>
              </a:rPr>
              <a:t> </a:t>
            </a:r>
            <a:r>
              <a:rPr sz="2500" spc="-10" dirty="0">
                <a:latin typeface="Calibri"/>
                <a:cs typeface="Calibri"/>
              </a:rPr>
              <a:t>Output(Screenshot)</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Conclusion</a:t>
            </a:r>
            <a:endParaRPr sz="25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1819" y="482549"/>
            <a:ext cx="1569720" cy="574675"/>
          </a:xfrm>
          <a:prstGeom prst="rect">
            <a:avLst/>
          </a:prstGeom>
        </p:spPr>
        <p:txBody>
          <a:bodyPr vert="horz" wrap="square" lIns="0" tIns="12700" rIns="0" bIns="0" rtlCol="0">
            <a:spAutoFit/>
          </a:bodyPr>
          <a:lstStyle/>
          <a:p>
            <a:pPr marL="12700">
              <a:lnSpc>
                <a:spcPct val="100000"/>
              </a:lnSpc>
              <a:spcBef>
                <a:spcPts val="100"/>
              </a:spcBef>
            </a:pPr>
            <a:r>
              <a:rPr sz="3600" spc="-10" dirty="0"/>
              <a:t>Abstract</a:t>
            </a:r>
            <a:endParaRPr sz="3600"/>
          </a:p>
        </p:txBody>
      </p:sp>
      <p:sp>
        <p:nvSpPr>
          <p:cNvPr id="3" name="object 3"/>
          <p:cNvSpPr txBox="1"/>
          <p:nvPr/>
        </p:nvSpPr>
        <p:spPr>
          <a:xfrm>
            <a:off x="8509507" y="6428638"/>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3</a:t>
            </a:r>
            <a:endParaRPr sz="1200">
              <a:latin typeface="Calibri"/>
              <a:cs typeface="Calibri"/>
            </a:endParaRPr>
          </a:p>
        </p:txBody>
      </p:sp>
      <p:sp>
        <p:nvSpPr>
          <p:cNvPr id="4" name="object 4"/>
          <p:cNvSpPr txBox="1">
            <a:spLocks noGrp="1"/>
          </p:cNvSpPr>
          <p:nvPr>
            <p:ph type="body" idx="1"/>
          </p:nvPr>
        </p:nvSpPr>
        <p:spPr>
          <a:xfrm>
            <a:off x="555942" y="1600200"/>
            <a:ext cx="8032115" cy="2781273"/>
          </a:xfrm>
          <a:prstGeom prst="rect">
            <a:avLst/>
          </a:prstGeom>
        </p:spPr>
        <p:txBody>
          <a:bodyPr vert="horz" wrap="square" lIns="0" tIns="58419" rIns="0" bIns="0" rtlCol="0">
            <a:spAutoFit/>
          </a:bodyPr>
          <a:lstStyle/>
          <a:p>
            <a:pPr algn="just">
              <a:lnSpc>
                <a:spcPct val="150000"/>
              </a:lnSpc>
              <a:defRPr sz="2000"/>
            </a:pPr>
            <a:r>
              <a:rPr lang="en-US" dirty="0"/>
              <a:t>COUPEX is a web-based application designed to help users organize, manage, and track their discount coupons efficiently. It eliminates the hassle of manual tracking by offering a digital platform to add, edit, delete, and filter coupons based on category, expiry date, and usage status. The system ensures users never miss out on discounts or let valuable offers expire.</a:t>
            </a:r>
          </a:p>
          <a:p>
            <a:pPr algn="just">
              <a:lnSpc>
                <a:spcPct val="150000"/>
              </a:lnSpc>
              <a:defRPr sz="2000"/>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419226"/>
            <a:ext cx="3496310" cy="695325"/>
          </a:xfrm>
          <a:prstGeom prst="rect">
            <a:avLst/>
          </a:prstGeom>
        </p:spPr>
        <p:txBody>
          <a:bodyPr vert="horz" wrap="square" lIns="0" tIns="11430" rIns="0" bIns="0" rtlCol="0">
            <a:spAutoFit/>
          </a:bodyPr>
          <a:lstStyle/>
          <a:p>
            <a:pPr marL="12700">
              <a:lnSpc>
                <a:spcPct val="100000"/>
              </a:lnSpc>
              <a:spcBef>
                <a:spcPts val="90"/>
              </a:spcBef>
            </a:pPr>
            <a:r>
              <a:rPr dirty="0"/>
              <a:t>Existing</a:t>
            </a:r>
            <a:r>
              <a:rPr spc="-16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4</a:t>
            </a:fld>
            <a:endParaRPr spc="-25" dirty="0"/>
          </a:p>
        </p:txBody>
      </p:sp>
      <p:sp>
        <p:nvSpPr>
          <p:cNvPr id="3" name="object 3"/>
          <p:cNvSpPr txBox="1"/>
          <p:nvPr/>
        </p:nvSpPr>
        <p:spPr>
          <a:xfrm>
            <a:off x="651280" y="1394988"/>
            <a:ext cx="7841439" cy="2252155"/>
          </a:xfrm>
          <a:prstGeom prst="rect">
            <a:avLst/>
          </a:prstGeom>
        </p:spPr>
        <p:txBody>
          <a:bodyPr vert="horz" wrap="square" lIns="0" tIns="12065" rIns="0" bIns="0" rtlCol="0">
            <a:spAutoFit/>
          </a:bodyPr>
          <a:lstStyle/>
          <a:p>
            <a:pPr algn="just">
              <a:lnSpc>
                <a:spcPct val="150000"/>
              </a:lnSpc>
              <a:defRPr sz="2000"/>
            </a:pPr>
            <a:r>
              <a:rPr lang="en-US" dirty="0"/>
              <a:t>In the existing system, users manually record coupons or rely on memory to track expiry dates. This often leads to expired coupons, missed offers, and poor organization. There is also no centralized digital repository for managing multiple coupons from different stores.</a:t>
            </a:r>
          </a:p>
          <a:p>
            <a:pPr algn="just">
              <a:lnSpc>
                <a:spcPct val="150000"/>
              </a:lnSpc>
              <a:defRPr sz="2000"/>
            </a:pPr>
            <a:endParaRPr lang="en-US" sz="1900" dirty="0">
              <a:latin typeface="+mn-lt"/>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7957" y="419226"/>
            <a:ext cx="3914140" cy="695325"/>
          </a:xfrm>
          <a:prstGeom prst="rect">
            <a:avLst/>
          </a:prstGeom>
        </p:spPr>
        <p:txBody>
          <a:bodyPr vert="horz" wrap="square" lIns="0" tIns="11430" rIns="0" bIns="0" rtlCol="0">
            <a:spAutoFit/>
          </a:bodyPr>
          <a:lstStyle/>
          <a:p>
            <a:pPr marL="12700">
              <a:lnSpc>
                <a:spcPct val="100000"/>
              </a:lnSpc>
              <a:spcBef>
                <a:spcPts val="90"/>
              </a:spcBef>
            </a:pPr>
            <a:r>
              <a:rPr dirty="0"/>
              <a:t>Proposed</a:t>
            </a:r>
            <a:r>
              <a:rPr spc="-229"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5</a:t>
            </a:fld>
            <a:endParaRPr spc="-25" dirty="0"/>
          </a:p>
        </p:txBody>
      </p:sp>
      <p:sp>
        <p:nvSpPr>
          <p:cNvPr id="3" name="object 3"/>
          <p:cNvSpPr txBox="1"/>
          <p:nvPr/>
        </p:nvSpPr>
        <p:spPr>
          <a:xfrm>
            <a:off x="515462" y="1236717"/>
            <a:ext cx="8064500" cy="2613921"/>
          </a:xfrm>
          <a:prstGeom prst="rect">
            <a:avLst/>
          </a:prstGeom>
        </p:spPr>
        <p:txBody>
          <a:bodyPr vert="horz" wrap="square" lIns="0" tIns="60325" rIns="0" bIns="0" rtlCol="0">
            <a:spAutoFit/>
          </a:bodyPr>
          <a:lstStyle/>
          <a:p>
            <a:pPr algn="just">
              <a:lnSpc>
                <a:spcPct val="170000"/>
              </a:lnSpc>
              <a:defRPr sz="2000"/>
            </a:pPr>
            <a:r>
              <a:rPr lang="en-US" dirty="0"/>
              <a:t>The proposed COUPEX system provides a centralized web platform for managing coupons efficiently. It allows users to add, edit, delete, and search coupons easily. Notifications and filtering features help users stay informed about expiring offers and organize coupons effectively.</a:t>
            </a:r>
          </a:p>
          <a:p>
            <a:pPr algn="just">
              <a:lnSpc>
                <a:spcPct val="170000"/>
              </a:lnSpc>
              <a:defRPr sz="2000"/>
            </a:pPr>
            <a:endParaRPr 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845310">
              <a:lnSpc>
                <a:spcPct val="100000"/>
              </a:lnSpc>
              <a:spcBef>
                <a:spcPts val="90"/>
              </a:spcBef>
            </a:pPr>
            <a:r>
              <a:rPr spc="-30" dirty="0"/>
              <a:t>Advantages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6</a:t>
            </a:fld>
            <a:endParaRPr spc="-25" dirty="0"/>
          </a:p>
        </p:txBody>
      </p:sp>
      <p:sp>
        <p:nvSpPr>
          <p:cNvPr id="3" name="object 3"/>
          <p:cNvSpPr txBox="1"/>
          <p:nvPr/>
        </p:nvSpPr>
        <p:spPr>
          <a:xfrm>
            <a:off x="536244" y="1527428"/>
            <a:ext cx="7947025" cy="3830600"/>
          </a:xfrm>
          <a:prstGeom prst="rect">
            <a:avLst/>
          </a:prstGeom>
        </p:spPr>
        <p:txBody>
          <a:bodyPr vert="horz" wrap="square" lIns="0" tIns="100965" rIns="0" bIns="0" rtlCol="0">
            <a:spAutoFit/>
          </a:bodyPr>
          <a:lstStyle/>
          <a:p>
            <a:pPr>
              <a:lnSpc>
                <a:spcPct val="150000"/>
              </a:lnSpc>
            </a:pPr>
            <a:r>
              <a:rPr lang="en-US" sz="2400" dirty="0"/>
              <a:t>• Easy to use and accessible on any browser</a:t>
            </a:r>
          </a:p>
          <a:p>
            <a:pPr>
              <a:lnSpc>
                <a:spcPct val="150000"/>
              </a:lnSpc>
            </a:pPr>
            <a:r>
              <a:rPr lang="en-US" sz="2400" dirty="0"/>
              <a:t>• Eliminates manual coupon tracking</a:t>
            </a:r>
          </a:p>
          <a:p>
            <a:pPr>
              <a:lnSpc>
                <a:spcPct val="150000"/>
              </a:lnSpc>
            </a:pPr>
            <a:r>
              <a:rPr lang="en-US" sz="2400" dirty="0"/>
              <a:t>• Provides expiry reminders and categorization</a:t>
            </a:r>
          </a:p>
          <a:p>
            <a:pPr>
              <a:lnSpc>
                <a:spcPct val="150000"/>
              </a:lnSpc>
            </a:pPr>
            <a:r>
              <a:rPr lang="en-US" sz="2400" dirty="0"/>
              <a:t>• Improves organization and usability</a:t>
            </a:r>
          </a:p>
          <a:p>
            <a:pPr>
              <a:lnSpc>
                <a:spcPct val="150000"/>
              </a:lnSpc>
            </a:pPr>
            <a:r>
              <a:rPr lang="en-US" sz="2400" dirty="0"/>
              <a:t>• Secure local storage of user data</a:t>
            </a:r>
          </a:p>
          <a:p>
            <a:pPr>
              <a:lnSpc>
                <a:spcPct val="150000"/>
              </a:lnSpc>
            </a:pPr>
            <a:r>
              <a:rPr lang="en-US" sz="2400" dirty="0"/>
              <a:t>• Reduces the chance of missing offers</a:t>
            </a:r>
          </a:p>
          <a:p>
            <a:pPr marL="0" indent="0">
              <a:lnSpc>
                <a:spcPct val="150000"/>
              </a:lnSpc>
              <a:buNone/>
              <a:defRPr sz="2000"/>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524635">
              <a:lnSpc>
                <a:spcPct val="100000"/>
              </a:lnSpc>
              <a:spcBef>
                <a:spcPts val="90"/>
              </a:spcBef>
            </a:pPr>
            <a:r>
              <a:rPr spc="-25" dirty="0"/>
              <a:t>Disadvantages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7</a:t>
            </a:fld>
            <a:endParaRPr spc="-25" dirty="0"/>
          </a:p>
        </p:txBody>
      </p:sp>
      <p:sp>
        <p:nvSpPr>
          <p:cNvPr id="3" name="object 3"/>
          <p:cNvSpPr txBox="1"/>
          <p:nvPr/>
        </p:nvSpPr>
        <p:spPr>
          <a:xfrm>
            <a:off x="536244" y="1510650"/>
            <a:ext cx="7690484" cy="2974981"/>
          </a:xfrm>
          <a:prstGeom prst="rect">
            <a:avLst/>
          </a:prstGeom>
        </p:spPr>
        <p:txBody>
          <a:bodyPr vert="horz" wrap="square" lIns="0" tIns="110489" rIns="0" bIns="0" rtlCol="0">
            <a:spAutoFit/>
          </a:bodyPr>
          <a:lstStyle/>
          <a:p>
            <a:pPr>
              <a:lnSpc>
                <a:spcPct val="150000"/>
              </a:lnSpc>
            </a:pPr>
            <a:r>
              <a:rPr lang="en-US" sz="2400" dirty="0"/>
              <a:t>• Limited to local storage (no cloud backup)</a:t>
            </a:r>
          </a:p>
          <a:p>
            <a:pPr>
              <a:lnSpc>
                <a:spcPct val="150000"/>
              </a:lnSpc>
            </a:pPr>
            <a:r>
              <a:rPr lang="en-US" sz="2400" dirty="0"/>
              <a:t>• Requires browser access</a:t>
            </a:r>
          </a:p>
          <a:p>
            <a:pPr>
              <a:lnSpc>
                <a:spcPct val="150000"/>
              </a:lnSpc>
            </a:pPr>
            <a:r>
              <a:rPr lang="en-US" sz="2400" dirty="0"/>
              <a:t>• Notifications depend on user permissions</a:t>
            </a:r>
          </a:p>
          <a:p>
            <a:pPr>
              <a:lnSpc>
                <a:spcPct val="150000"/>
              </a:lnSpc>
            </a:pPr>
            <a:r>
              <a:rPr lang="en-US" sz="2400" dirty="0"/>
              <a:t>• No automatic coupon import from external sites</a:t>
            </a:r>
          </a:p>
          <a:p>
            <a:pPr marL="0" indent="0">
              <a:lnSpc>
                <a:spcPct val="150000"/>
              </a:lnSpc>
              <a:buNone/>
              <a:defRPr sz="2000"/>
            </a:pP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393700">
              <a:lnSpc>
                <a:spcPct val="100000"/>
              </a:lnSpc>
              <a:spcBef>
                <a:spcPts val="90"/>
              </a:spcBef>
            </a:pPr>
            <a:r>
              <a:rPr spc="-10" dirty="0"/>
              <a:t>Hardware</a:t>
            </a:r>
            <a:r>
              <a:rPr spc="-21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8</a:t>
            </a:fld>
            <a:endParaRPr spc="-25" dirty="0"/>
          </a:p>
        </p:txBody>
      </p:sp>
      <p:sp>
        <p:nvSpPr>
          <p:cNvPr id="3" name="object 3"/>
          <p:cNvSpPr txBox="1">
            <a:spLocks noGrp="1"/>
          </p:cNvSpPr>
          <p:nvPr>
            <p:ph type="body" idx="1"/>
          </p:nvPr>
        </p:nvSpPr>
        <p:spPr>
          <a:xfrm>
            <a:off x="536244" y="1563700"/>
            <a:ext cx="8032115" cy="3952364"/>
          </a:xfrm>
          <a:prstGeom prst="rect">
            <a:avLst/>
          </a:prstGeom>
        </p:spPr>
        <p:txBody>
          <a:bodyPr vert="horz" wrap="square" lIns="0" tIns="57785" rIns="0" bIns="0" rtlCol="0">
            <a:spAutoFit/>
          </a:bodyPr>
          <a:lstStyle/>
          <a:p>
            <a:pPr>
              <a:lnSpc>
                <a:spcPct val="150000"/>
              </a:lnSpc>
            </a:pPr>
            <a:r>
              <a:rPr lang="en-US" sz="2800" dirty="0"/>
              <a:t>• Processor: Intel Core i3 or higher</a:t>
            </a:r>
          </a:p>
          <a:p>
            <a:pPr>
              <a:lnSpc>
                <a:spcPct val="150000"/>
              </a:lnSpc>
            </a:pPr>
            <a:r>
              <a:rPr lang="en-US" sz="2800" dirty="0"/>
              <a:t>• RAM: 4 GB or more</a:t>
            </a:r>
          </a:p>
          <a:p>
            <a:pPr>
              <a:lnSpc>
                <a:spcPct val="150000"/>
              </a:lnSpc>
            </a:pPr>
            <a:r>
              <a:rPr lang="en-US" sz="2800" dirty="0"/>
              <a:t>• Hard Disk: Minimum 100 MB free space</a:t>
            </a:r>
          </a:p>
          <a:p>
            <a:pPr>
              <a:lnSpc>
                <a:spcPct val="150000"/>
              </a:lnSpc>
            </a:pPr>
            <a:r>
              <a:rPr lang="en-US" sz="2800" dirty="0"/>
              <a:t>• Display: 1024x768 resolution or higher</a:t>
            </a:r>
          </a:p>
          <a:p>
            <a:pPr>
              <a:lnSpc>
                <a:spcPct val="150000"/>
              </a:lnSpc>
            </a:pPr>
            <a:r>
              <a:rPr lang="en-US" sz="2800" dirty="0"/>
              <a:t>• Input Devices: Keyboard and Mouse</a:t>
            </a:r>
          </a:p>
          <a:p>
            <a:pPr>
              <a:lnSpc>
                <a:spcPct val="150000"/>
              </a:lnSpc>
              <a:defRPr sz="2000"/>
            </a:pP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488315">
              <a:lnSpc>
                <a:spcPct val="100000"/>
              </a:lnSpc>
              <a:spcBef>
                <a:spcPts val="90"/>
              </a:spcBef>
            </a:pPr>
            <a:r>
              <a:rPr spc="-10" dirty="0"/>
              <a:t>Software</a:t>
            </a:r>
            <a:r>
              <a:rPr spc="-175"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9</a:t>
            </a:fld>
            <a:endParaRPr spc="-25" dirty="0"/>
          </a:p>
        </p:txBody>
      </p:sp>
      <p:sp>
        <p:nvSpPr>
          <p:cNvPr id="3" name="object 3"/>
          <p:cNvSpPr txBox="1">
            <a:spLocks noGrp="1"/>
          </p:cNvSpPr>
          <p:nvPr>
            <p:ph type="body" idx="1"/>
          </p:nvPr>
        </p:nvSpPr>
        <p:spPr>
          <a:xfrm>
            <a:off x="536244" y="1563700"/>
            <a:ext cx="8032115" cy="3906069"/>
          </a:xfrm>
          <a:prstGeom prst="rect">
            <a:avLst/>
          </a:prstGeom>
        </p:spPr>
        <p:txBody>
          <a:bodyPr vert="horz" wrap="square" lIns="0" tIns="93980" rIns="0" bIns="0" rtlCol="0">
            <a:spAutoFit/>
          </a:bodyPr>
          <a:lstStyle/>
          <a:p>
            <a:pPr>
              <a:lnSpc>
                <a:spcPct val="150000"/>
              </a:lnSpc>
            </a:pPr>
            <a:r>
              <a:rPr lang="en-IN" sz="2800" dirty="0"/>
              <a:t>• Operating System: Windows / macOS / Linux</a:t>
            </a:r>
          </a:p>
          <a:p>
            <a:pPr>
              <a:lnSpc>
                <a:spcPct val="150000"/>
              </a:lnSpc>
            </a:pPr>
            <a:r>
              <a:rPr lang="en-IN" sz="2800" dirty="0"/>
              <a:t>• Browser: Chrome, Firefox, or Edge (latest version)</a:t>
            </a:r>
          </a:p>
          <a:p>
            <a:pPr>
              <a:lnSpc>
                <a:spcPct val="150000"/>
              </a:lnSpc>
            </a:pPr>
            <a:r>
              <a:rPr lang="en-IN" sz="2800" dirty="0"/>
              <a:t>• Frontend: HTML, CSS, JavaScript</a:t>
            </a:r>
          </a:p>
          <a:p>
            <a:pPr>
              <a:lnSpc>
                <a:spcPct val="150000"/>
              </a:lnSpc>
            </a:pPr>
            <a:r>
              <a:rPr lang="en-IN" sz="2800" dirty="0"/>
              <a:t>• Backend: </a:t>
            </a:r>
            <a:r>
              <a:rPr lang="en-IN" sz="2800" dirty="0" err="1"/>
              <a:t>LocalStorage</a:t>
            </a:r>
            <a:r>
              <a:rPr lang="en-IN" sz="2800" dirty="0"/>
              <a:t> (Browser Based)</a:t>
            </a:r>
          </a:p>
          <a:p>
            <a:pPr>
              <a:lnSpc>
                <a:spcPct val="150000"/>
              </a:lnSpc>
            </a:pPr>
            <a:r>
              <a:rPr lang="en-IN" sz="2800" dirty="0"/>
              <a:t>• Code Editor: VS Code or similar</a:t>
            </a:r>
          </a:p>
          <a:p>
            <a:pPr>
              <a:lnSpc>
                <a:spcPct val="150000"/>
              </a:lnSpc>
              <a:defRPr sz="2000"/>
            </a:pP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640</Words>
  <Application>Microsoft Office PowerPoint</Application>
  <PresentationFormat>On-screen Show (4:3)</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MT</vt:lpstr>
      <vt:lpstr>Calibri</vt:lpstr>
      <vt:lpstr>Office Theme</vt:lpstr>
      <vt:lpstr>PowerPoint Presentation</vt:lpstr>
      <vt:lpstr>AGENDA</vt:lpstr>
      <vt:lpstr>Abstract</vt:lpstr>
      <vt:lpstr>Existing System</vt:lpstr>
      <vt:lpstr>Proposed System</vt:lpstr>
      <vt:lpstr>Advantages</vt:lpstr>
      <vt:lpstr>Disadvantages</vt:lpstr>
      <vt:lpstr>Hardware Requirements</vt:lpstr>
      <vt:lpstr>Software Requirements</vt:lpstr>
      <vt:lpstr>Modules</vt:lpstr>
      <vt:lpstr>Module Description</vt:lpstr>
      <vt:lpstr>Sample Output(Screenshot)</vt:lpstr>
      <vt:lpstr>Sample Output(Screenshot)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david kumar</cp:lastModifiedBy>
  <cp:revision>2</cp:revision>
  <dcterms:created xsi:type="dcterms:W3CDTF">2025-10-28T12:57:10Z</dcterms:created>
  <dcterms:modified xsi:type="dcterms:W3CDTF">2025-10-28T17:43:36Z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2025-10-28T00:00:00Z</vt:filetime>
  </property>
  <property fmtid="{D5CDD505-2E9C-101B-9397-08002B2CF9AE}" pid="3" name="Creator">
    <vt:lpwstr>Microsoft® PowerPoint® 2016</vt:lpwstr>
  </property>
  <property fmtid="{D5CDD505-2E9C-101B-9397-08002B2CF9AE}" pid="4" name="LastSaved">
    <vt:filetime>2025-10-28T00:00:00Z</vt:filetime>
  </property>
  <property fmtid="{D5CDD505-2E9C-101B-9397-08002B2CF9AE}" pid="5" name="Producer">
    <vt:lpwstr>www.ilovepdf.com</vt:lpwstr>
  </property>
</Properties>
</file>