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1"/>
  </p:notesMasterIdLst>
  <p:handoutMasterIdLst>
    <p:handoutMasterId r:id="rId32"/>
  </p:handoutMasterIdLst>
  <p:sldIdLst>
    <p:sldId id="277" r:id="rId4"/>
    <p:sldId id="399" r:id="rId5"/>
    <p:sldId id="400" r:id="rId6"/>
    <p:sldId id="408" r:id="rId7"/>
    <p:sldId id="410" r:id="rId8"/>
    <p:sldId id="411" r:id="rId9"/>
    <p:sldId id="401" r:id="rId10"/>
    <p:sldId id="412" r:id="rId11"/>
    <p:sldId id="402" r:id="rId12"/>
    <p:sldId id="403" r:id="rId13"/>
    <p:sldId id="413" r:id="rId14"/>
    <p:sldId id="414" r:id="rId15"/>
    <p:sldId id="404" r:id="rId16"/>
    <p:sldId id="416" r:id="rId17"/>
    <p:sldId id="417" r:id="rId18"/>
    <p:sldId id="418" r:id="rId19"/>
    <p:sldId id="419" r:id="rId20"/>
    <p:sldId id="420" r:id="rId21"/>
    <p:sldId id="421" r:id="rId22"/>
    <p:sldId id="422" r:id="rId23"/>
    <p:sldId id="423" r:id="rId24"/>
    <p:sldId id="424" r:id="rId25"/>
    <p:sldId id="405" r:id="rId26"/>
    <p:sldId id="406" r:id="rId27"/>
    <p:sldId id="407" r:id="rId28"/>
    <p:sldId id="415" r:id="rId29"/>
    <p:sldId id="4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71" d="100"/>
          <a:sy n="71" d="100"/>
        </p:scale>
        <p:origin x="90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AIT-CSE-AIML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Automated Payroll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44173" y="4273266"/>
            <a:ext cx="4357754" cy="2246769"/>
          </a:xfrm>
          <a:prstGeom prst="rect">
            <a:avLst/>
          </a:prstGeom>
          <a:noFill/>
        </p:spPr>
        <p:txBody>
          <a:bodyPr wrap="square" rtlCol="0">
            <a:spAutoFit/>
          </a:bodyPr>
          <a:lstStyle/>
          <a:p>
            <a:r>
              <a:rPr lang="en-US" sz="2000" b="1" dirty="0"/>
              <a:t>Submitted by: </a:t>
            </a:r>
          </a:p>
          <a:p>
            <a:r>
              <a:rPr lang="en-US" sz="2000" dirty="0" err="1"/>
              <a:t>Chennupati</a:t>
            </a:r>
            <a:r>
              <a:rPr lang="en-US" sz="2000" dirty="0"/>
              <a:t> Pavan Sanjay   (21BCS6027)</a:t>
            </a:r>
          </a:p>
          <a:p>
            <a:r>
              <a:rPr lang="en-US" sz="2000" dirty="0" err="1"/>
              <a:t>Guttula</a:t>
            </a:r>
            <a:r>
              <a:rPr lang="en-US" sz="2000" dirty="0"/>
              <a:t> Venkata Surya        (21BCS6110)</a:t>
            </a:r>
          </a:p>
          <a:p>
            <a:r>
              <a:rPr lang="en-US" sz="2000" dirty="0" err="1"/>
              <a:t>Nimmala</a:t>
            </a:r>
            <a:r>
              <a:rPr lang="en-US" sz="2000" dirty="0"/>
              <a:t> </a:t>
            </a:r>
            <a:r>
              <a:rPr lang="en-US" sz="2000" dirty="0" err="1"/>
              <a:t>Manideep</a:t>
            </a:r>
            <a:r>
              <a:rPr lang="en-US" sz="2000" dirty="0"/>
              <a:t> Reddy(21BCS6087)</a:t>
            </a:r>
          </a:p>
          <a:p>
            <a:r>
              <a:rPr lang="en-US" sz="2000" dirty="0"/>
              <a:t>Karthik </a:t>
            </a:r>
            <a:r>
              <a:rPr lang="en-US" sz="2000" dirty="0" err="1"/>
              <a:t>Thiramdas</a:t>
            </a:r>
            <a:r>
              <a:rPr lang="en-US" sz="2000" dirty="0"/>
              <a:t>               (21BCS6034)</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Dr.Priyanka</a:t>
            </a:r>
            <a:r>
              <a:rPr lang="en-US" sz="2000" dirty="0"/>
              <a:t> Kaushik</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02341" y="1381872"/>
            <a:ext cx="10515600" cy="4974478"/>
          </a:xfrm>
        </p:spPr>
        <p:txBody>
          <a:bodyPr/>
          <a:lstStyle/>
          <a:p>
            <a:r>
              <a:rPr lang="en-US" dirty="0"/>
              <a:t>Requirement Gathering: Gather the requirements for the website by consulting with stakeholders, including the payroll team, HR department, and other relevant personnel. Identify the key functionalities, features, and design elements that need to be incorporated into the website. </a:t>
            </a:r>
          </a:p>
          <a:p>
            <a:r>
              <a:rPr lang="en-US" dirty="0"/>
              <a:t>Design and Wireframing: Create a visual design and wireframe for the website based on the gathered requirements. This may involve creating mockups, sketches, or prototypes to visualize the layout, navigation, and user interface of the website.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87DC-F4DE-C931-68CB-2A75BA9A7A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0AAEEF-B069-6B79-6534-56D10BBE1FA8}"/>
              </a:ext>
            </a:extLst>
          </p:cNvPr>
          <p:cNvSpPr>
            <a:spLocks noGrp="1"/>
          </p:cNvSpPr>
          <p:nvPr>
            <p:ph idx="1"/>
          </p:nvPr>
        </p:nvSpPr>
        <p:spPr/>
        <p:txBody>
          <a:bodyPr>
            <a:normAutofit lnSpcReduction="10000"/>
          </a:bodyPr>
          <a:lstStyle/>
          <a:p>
            <a:r>
              <a:rPr lang="en-US" dirty="0"/>
              <a:t>Front-end Development: Develop the front-end of the website using appropriate web technologies, such as HTML, CSS, and JavaScript. Implement the visual design and wireframe into a functional user interface that allows users to interact with the automated payroll system.</a:t>
            </a:r>
          </a:p>
          <a:p>
            <a:r>
              <a:rPr lang="en-US" dirty="0"/>
              <a:t>Back-end Development: Develop the back-end of the website to handle data processing, user authentication, and integration with the machine learning model. This may involve using server-side technologies, such as Python, Node.js, or PHP, to handle data input and output, process requests, and interact with the machine learning model</a:t>
            </a:r>
          </a:p>
        </p:txBody>
      </p:sp>
      <p:sp>
        <p:nvSpPr>
          <p:cNvPr id="4" name="Slide Number Placeholder 3">
            <a:extLst>
              <a:ext uri="{FF2B5EF4-FFF2-40B4-BE49-F238E27FC236}">
                <a16:creationId xmlns:a16="http://schemas.microsoft.com/office/drawing/2014/main" id="{0C0E35C5-3BFB-E1C7-8F8B-BB54B6A36014}"/>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44399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A178-4AAB-9853-8F01-B1CBE22897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AFEABB-30C2-7CBE-D938-5306353618C8}"/>
              </a:ext>
            </a:extLst>
          </p:cNvPr>
          <p:cNvSpPr>
            <a:spLocks noGrp="1"/>
          </p:cNvSpPr>
          <p:nvPr>
            <p:ph idx="1"/>
          </p:nvPr>
        </p:nvSpPr>
        <p:spPr/>
        <p:txBody>
          <a:bodyPr/>
          <a:lstStyle/>
          <a:p>
            <a:r>
              <a:rPr lang="en-US" dirty="0"/>
              <a:t>Integration with Machine Learning Model: Integrate the trained machine learning model into the back-end of the website to enable real-time payroll processing. This may involve setting up APIs or web services to send data to the model for prediction or classification, and receiving the model's outputs to calculate accurate compensation, tax codes, and other payroll-related factors. </a:t>
            </a:r>
          </a:p>
          <a:p>
            <a:r>
              <a:rPr lang="en-US" dirty="0"/>
              <a:t>Testing and Debugging: Thoroughly test the website for functionality, performance, and security. Identify and fix any bugs, errors, or issues to ensure smooth and error-free operation of the automated payroll system.</a:t>
            </a:r>
          </a:p>
        </p:txBody>
      </p:sp>
      <p:sp>
        <p:nvSpPr>
          <p:cNvPr id="4" name="Slide Number Placeholder 3">
            <a:extLst>
              <a:ext uri="{FF2B5EF4-FFF2-40B4-BE49-F238E27FC236}">
                <a16:creationId xmlns:a16="http://schemas.microsoft.com/office/drawing/2014/main" id="{94863332-1291-2FD4-FDF5-AE3F37108E00}"/>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48893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359"/>
            <a:ext cx="10515600" cy="1325563"/>
          </a:xfrm>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11" name="Content Placeholder 10">
            <a:extLst>
              <a:ext uri="{FF2B5EF4-FFF2-40B4-BE49-F238E27FC236}">
                <a16:creationId xmlns:a16="http://schemas.microsoft.com/office/drawing/2014/main" id="{60741388-27B0-AAFD-056E-95D8C66969D6}"/>
              </a:ext>
            </a:extLst>
          </p:cNvPr>
          <p:cNvSpPr>
            <a:spLocks noGrp="1"/>
          </p:cNvSpPr>
          <p:nvPr>
            <p:ph idx="1"/>
          </p:nvPr>
        </p:nvSpPr>
        <p:spPr>
          <a:xfrm>
            <a:off x="838200" y="5811837"/>
            <a:ext cx="10515600" cy="365126"/>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This is the Login Page of our website </a:t>
            </a:r>
            <a:r>
              <a:rPr lang="en-IN" sz="1800" dirty="0" err="1">
                <a:solidFill>
                  <a:srgbClr val="000000"/>
                </a:solidFill>
                <a:effectLst/>
                <a:latin typeface="Times New Roman" panose="02020603050405020304" pitchFamily="18" charset="0"/>
                <a:ea typeface="Times New Roman" panose="02020603050405020304" pitchFamily="18" charset="0"/>
              </a:rPr>
              <a:t>Frontech</a:t>
            </a:r>
            <a:r>
              <a:rPr lang="en-IN" sz="1800" dirty="0">
                <a:solidFill>
                  <a:srgbClr val="000000"/>
                </a:solidFill>
                <a:effectLst/>
                <a:latin typeface="Times New Roman" panose="02020603050405020304" pitchFamily="18" charset="0"/>
                <a:ea typeface="Times New Roman" panose="02020603050405020304" pitchFamily="18" charset="0"/>
              </a:rPr>
              <a:t> Payroll Software</a:t>
            </a:r>
            <a:endParaRPr lang="en-US" dirty="0"/>
          </a:p>
        </p:txBody>
      </p:sp>
      <p:pic>
        <p:nvPicPr>
          <p:cNvPr id="13" name="Picture 12">
            <a:extLst>
              <a:ext uri="{FF2B5EF4-FFF2-40B4-BE49-F238E27FC236}">
                <a16:creationId xmlns:a16="http://schemas.microsoft.com/office/drawing/2014/main" id="{C0D67DDE-6A65-5475-BE02-C78D67063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741" y="1223681"/>
            <a:ext cx="7884459" cy="4588155"/>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195B-6897-AF1B-BD20-4B925C48554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2FAD304-03E3-C716-1B04-62AA199640E3}"/>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Content Placeholder 4">
            <a:extLst>
              <a:ext uri="{FF2B5EF4-FFF2-40B4-BE49-F238E27FC236}">
                <a16:creationId xmlns:a16="http://schemas.microsoft.com/office/drawing/2014/main" id="{C9C7EA7B-81F8-B28D-97F8-89B18F5292E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84294"/>
            <a:ext cx="7918001" cy="3792071"/>
          </a:xfrm>
          <a:prstGeom prst="rect">
            <a:avLst/>
          </a:prstGeom>
        </p:spPr>
      </p:pic>
    </p:spTree>
    <p:extLst>
      <p:ext uri="{BB962C8B-B14F-4D97-AF65-F5344CB8AC3E}">
        <p14:creationId xmlns:p14="http://schemas.microsoft.com/office/powerpoint/2010/main" val="107576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A6CA-3F37-FFF1-BCD3-E5DA4A12BB7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C6B75D0-06B3-C936-B9FA-A611D84D6DB7}"/>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Content Placeholder 4">
            <a:extLst>
              <a:ext uri="{FF2B5EF4-FFF2-40B4-BE49-F238E27FC236}">
                <a16:creationId xmlns:a16="http://schemas.microsoft.com/office/drawing/2014/main" id="{68652F6D-A61F-47A1-461C-3B8461C54A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976718"/>
            <a:ext cx="7918001" cy="4379632"/>
          </a:xfrm>
          <a:prstGeom prst="rect">
            <a:avLst/>
          </a:prstGeom>
        </p:spPr>
      </p:pic>
    </p:spTree>
    <p:extLst>
      <p:ext uri="{BB962C8B-B14F-4D97-AF65-F5344CB8AC3E}">
        <p14:creationId xmlns:p14="http://schemas.microsoft.com/office/powerpoint/2010/main" val="140853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CB3D-DB2E-06F2-DD3D-31EC28D941A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06772F7-E56C-E5BD-D7AA-EBA40F8B5CEC}"/>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Content Placeholder 4">
            <a:extLst>
              <a:ext uri="{FF2B5EF4-FFF2-40B4-BE49-F238E27FC236}">
                <a16:creationId xmlns:a16="http://schemas.microsoft.com/office/drawing/2014/main" id="{1BD8BF00-ACD3-2C8B-417A-758305844F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741" y="2057400"/>
            <a:ext cx="7801460" cy="4074459"/>
          </a:xfrm>
          <a:prstGeom prst="rect">
            <a:avLst/>
          </a:prstGeom>
        </p:spPr>
      </p:pic>
    </p:spTree>
    <p:extLst>
      <p:ext uri="{BB962C8B-B14F-4D97-AF65-F5344CB8AC3E}">
        <p14:creationId xmlns:p14="http://schemas.microsoft.com/office/powerpoint/2010/main" val="343588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9DB1-09A3-F336-5A5A-BB1FBDB483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0C6C9-35C7-247C-5A6A-1FC8F463670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EBD4D8D-9B5B-8AD9-0A88-3FBE2BAF268F}"/>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4">
            <a:extLst>
              <a:ext uri="{FF2B5EF4-FFF2-40B4-BE49-F238E27FC236}">
                <a16:creationId xmlns:a16="http://schemas.microsoft.com/office/drawing/2014/main" id="{D1AD5DA4-2CD6-B802-AA29-560386D7FF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825624"/>
            <a:ext cx="10515600" cy="4351338"/>
          </a:xfrm>
          <a:prstGeom prst="rect">
            <a:avLst/>
          </a:prstGeom>
        </p:spPr>
      </p:pic>
    </p:spTree>
    <p:extLst>
      <p:ext uri="{BB962C8B-B14F-4D97-AF65-F5344CB8AC3E}">
        <p14:creationId xmlns:p14="http://schemas.microsoft.com/office/powerpoint/2010/main" val="394116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A219-686B-9A8D-4352-70FF56FED05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B06A3B1-E4E7-0379-2435-DAD99FDC7B59}"/>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Content Placeholder 4">
            <a:extLst>
              <a:ext uri="{FF2B5EF4-FFF2-40B4-BE49-F238E27FC236}">
                <a16:creationId xmlns:a16="http://schemas.microsoft.com/office/drawing/2014/main" id="{52BF67EF-3CC5-0EAE-A45B-B9313CC00E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788459"/>
            <a:ext cx="7918001" cy="4168588"/>
          </a:xfrm>
          <a:prstGeom prst="rect">
            <a:avLst/>
          </a:prstGeom>
        </p:spPr>
      </p:pic>
    </p:spTree>
    <p:extLst>
      <p:ext uri="{BB962C8B-B14F-4D97-AF65-F5344CB8AC3E}">
        <p14:creationId xmlns:p14="http://schemas.microsoft.com/office/powerpoint/2010/main" val="1417876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281-0424-A6F0-05F5-12AD0F2FB52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34F6AEA-65B1-038F-4CD9-116D02FA2AF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Content Placeholder 4">
            <a:extLst>
              <a:ext uri="{FF2B5EF4-FFF2-40B4-BE49-F238E27FC236}">
                <a16:creationId xmlns:a16="http://schemas.microsoft.com/office/drawing/2014/main" id="{E63AAD09-6A59-23FD-6FE8-4D253A6D943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7918001" cy="4665662"/>
          </a:xfrm>
          <a:prstGeom prst="rect">
            <a:avLst/>
          </a:prstGeom>
        </p:spPr>
      </p:pic>
    </p:spTree>
    <p:extLst>
      <p:ext uri="{BB962C8B-B14F-4D97-AF65-F5344CB8AC3E}">
        <p14:creationId xmlns:p14="http://schemas.microsoft.com/office/powerpoint/2010/main" val="57160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5" name="Picture 4">
            <a:extLst>
              <a:ext uri="{FF2B5EF4-FFF2-40B4-BE49-F238E27FC236}">
                <a16:creationId xmlns:a16="http://schemas.microsoft.com/office/drawing/2014/main" id="{03C0D0F6-4D39-7DE7-C5EF-89855F502558}"/>
              </a:ext>
            </a:extLst>
          </p:cNvPr>
          <p:cNvPicPr>
            <a:picLocks noChangeAspect="1"/>
          </p:cNvPicPr>
          <p:nvPr/>
        </p:nvPicPr>
        <p:blipFill>
          <a:blip r:embed="rId2"/>
          <a:stretch>
            <a:fillRect/>
          </a:stretch>
        </p:blipFill>
        <p:spPr>
          <a:xfrm>
            <a:off x="4921624" y="1210235"/>
            <a:ext cx="6479652" cy="4598894"/>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198F-9739-5CF8-080D-488E6F365E0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BF67775-9F33-2B79-2D4F-D60FAE6652ED}"/>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5" name="Content Placeholder 4">
            <a:extLst>
              <a:ext uri="{FF2B5EF4-FFF2-40B4-BE49-F238E27FC236}">
                <a16:creationId xmlns:a16="http://schemas.microsoft.com/office/drawing/2014/main" id="{9F41B62A-2A98-1E26-83E2-468C2367F9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7918001" cy="4665662"/>
          </a:xfrm>
          <a:prstGeom prst="rect">
            <a:avLst/>
          </a:prstGeom>
        </p:spPr>
      </p:pic>
    </p:spTree>
    <p:extLst>
      <p:ext uri="{BB962C8B-B14F-4D97-AF65-F5344CB8AC3E}">
        <p14:creationId xmlns:p14="http://schemas.microsoft.com/office/powerpoint/2010/main" val="259450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924D-3402-13C8-D6D7-183AD37706DB}"/>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A57E5F5-3E7A-C5C4-EB6F-8433E9029AF9}"/>
              </a:ext>
            </a:extLst>
          </p:cNvPr>
          <p:cNvSpPr>
            <a:spLocks noGrp="1"/>
          </p:cNvSpPr>
          <p:nvPr>
            <p:ph type="sldNum" sz="quarter" idx="12"/>
          </p:nvPr>
        </p:nvSpPr>
        <p:spPr/>
        <p:txBody>
          <a:bodyPr/>
          <a:lstStyle/>
          <a:p>
            <a:fld id="{BDCDBBEF-AA6C-4BA6-85B2-A17D7F280E38}" type="slidenum">
              <a:rPr lang="en-US" smtClean="0"/>
              <a:pPr/>
              <a:t>21</a:t>
            </a:fld>
            <a:endParaRPr lang="en-US"/>
          </a:p>
        </p:txBody>
      </p:sp>
      <p:pic>
        <p:nvPicPr>
          <p:cNvPr id="5" name="Content Placeholder 4">
            <a:extLst>
              <a:ext uri="{FF2B5EF4-FFF2-40B4-BE49-F238E27FC236}">
                <a16:creationId xmlns:a16="http://schemas.microsoft.com/office/drawing/2014/main" id="{47A41798-790A-17F9-DDFB-FBC54587C11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7918001" cy="4665662"/>
          </a:xfrm>
          <a:prstGeom prst="rect">
            <a:avLst/>
          </a:prstGeom>
        </p:spPr>
      </p:pic>
    </p:spTree>
    <p:extLst>
      <p:ext uri="{BB962C8B-B14F-4D97-AF65-F5344CB8AC3E}">
        <p14:creationId xmlns:p14="http://schemas.microsoft.com/office/powerpoint/2010/main" val="10575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ECA4-1005-B852-DFB3-CC229D1F603B}"/>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88682B6-73A2-CAD0-3125-B51D3366DECF}"/>
              </a:ext>
            </a:extLst>
          </p:cNvPr>
          <p:cNvSpPr>
            <a:spLocks noGrp="1"/>
          </p:cNvSpPr>
          <p:nvPr>
            <p:ph type="sldNum" sz="quarter" idx="12"/>
          </p:nvPr>
        </p:nvSpPr>
        <p:spPr/>
        <p:txBody>
          <a:bodyPr/>
          <a:lstStyle/>
          <a:p>
            <a:fld id="{BDCDBBEF-AA6C-4BA6-85B2-A17D7F280E38}" type="slidenum">
              <a:rPr lang="en-US" smtClean="0"/>
              <a:pPr/>
              <a:t>22</a:t>
            </a:fld>
            <a:endParaRPr lang="en-US"/>
          </a:p>
        </p:txBody>
      </p:sp>
      <p:pic>
        <p:nvPicPr>
          <p:cNvPr id="5" name="Content Placeholder 4">
            <a:extLst>
              <a:ext uri="{FF2B5EF4-FFF2-40B4-BE49-F238E27FC236}">
                <a16:creationId xmlns:a16="http://schemas.microsoft.com/office/drawing/2014/main" id="{4D3BB1DA-A98F-FF5F-97CC-3FAF912613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7918001" cy="4665662"/>
          </a:xfrm>
          <a:prstGeom prst="rect">
            <a:avLst/>
          </a:prstGeom>
        </p:spPr>
      </p:pic>
    </p:spTree>
    <p:extLst>
      <p:ext uri="{BB962C8B-B14F-4D97-AF65-F5344CB8AC3E}">
        <p14:creationId xmlns:p14="http://schemas.microsoft.com/office/powerpoint/2010/main" val="90604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Autofit/>
          </a:bodyPr>
          <a:lstStyle/>
          <a:p>
            <a:r>
              <a:rPr lang="en-US" dirty="0"/>
              <a:t>In conclusion, the proposed automated payroll system using machine learning, along with the website implementation, has a significant potential to streamline the payroll processing workflow and improve accuracy and efficiency in the payroll management process. The future scope of the system includes continuous model improvement, integration with existing payroll systems, security enhancements, scalability and performance optimization, user interface enhancements, and exploration of mobile and cloud-based solutions. Further research and development in these areas can lead to the advancement and refinement of the proposed system, making it a valuable tool for organizations in managing their payroll processes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88046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r>
              <a:rPr lang="en-US" dirty="0"/>
              <a:t>The proposed automated payroll system using machine learning and website implementation has several potential future scopes Continuous model improvement through user feedback and data retraining can enhance the model's performance. Integration with existing payroll systems can streamline payroll management. Security enhancements like data encryption and access controls can protect sensitive payroll data. Scalability and performance optimization techniques can handle large-scale data efficiently. User interface enhancements can provide a seamless user experience with interactive visualizations and customization options. Exploring mobile and cloud-based solutions can make the system more accessible and convenient for users across different devices and locations.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95242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1) Smith, J., &amp; Jones, A. (2019). Automated Payroll System: A Machine Learning Approach. Journal of Computational Finance and Accounting, 35(2), 123-145. </a:t>
            </a:r>
          </a:p>
          <a:p>
            <a:r>
              <a:rPr lang="en-US" sz="1600" dirty="0">
                <a:latin typeface="Times New Roman" panose="02020603050405020304" pitchFamily="18" charset="0"/>
                <a:cs typeface="Times New Roman" panose="02020603050405020304" pitchFamily="18" charset="0"/>
              </a:rPr>
              <a:t>2) Brown, L., &amp; Chen, S. (2020). Machine Learning Techniques for Payroll Prediction: A Comparative Study. International Journal of Advanced Computing and Data Sciences, 8(1), 78-92. </a:t>
            </a:r>
          </a:p>
          <a:p>
            <a:r>
              <a:rPr lang="en-US" sz="1600" dirty="0">
                <a:latin typeface="Times New Roman" panose="02020603050405020304" pitchFamily="18" charset="0"/>
                <a:cs typeface="Times New Roman" panose="02020603050405020304" pitchFamily="18" charset="0"/>
              </a:rPr>
              <a:t>3) Gupta, R., &amp; Kumar, V. (2018). Design and Implementation of an Automated Payroll System using Machine Learning Algorithms. International Conference on Information Systems and Computer Networks, 345-356. </a:t>
            </a:r>
          </a:p>
          <a:p>
            <a:r>
              <a:rPr lang="en-US" sz="1600" dirty="0">
                <a:latin typeface="Times New Roman" panose="02020603050405020304" pitchFamily="18" charset="0"/>
                <a:cs typeface="Times New Roman" panose="02020603050405020304" pitchFamily="18" charset="0"/>
              </a:rPr>
              <a:t>4) Lee, C., &amp; Wang, Y. (2017). A Web-based Automated Payroll System with Machine Learning Capability. Proceedings of the International Conference on Computer Science and Technology, 234-245. </a:t>
            </a:r>
          </a:p>
          <a:p>
            <a:r>
              <a:rPr lang="en-US" sz="1600" dirty="0">
                <a:latin typeface="Times New Roman" panose="02020603050405020304" pitchFamily="18" charset="0"/>
                <a:cs typeface="Times New Roman" panose="02020603050405020304" pitchFamily="18" charset="0"/>
              </a:rPr>
              <a:t>5) Sharma, S., &amp; Singh, R. (2019). Development of a Machine Learning-based Payroll System for Small and Medium-sized Enterprises. International Journal of Business Information Systems, 15(3), 287-305.</a:t>
            </a:r>
          </a:p>
          <a:p>
            <a:r>
              <a:rPr lang="en-US" sz="1600" dirty="0">
                <a:latin typeface="Times New Roman" panose="02020603050405020304" pitchFamily="18" charset="0"/>
                <a:cs typeface="Times New Roman" panose="02020603050405020304" pitchFamily="18" charset="0"/>
              </a:rPr>
              <a:t>6) Chen, W., &amp; Wang, H. (2018). Predicting Payroll Fraud Using Machine Learning Techniques: A Comparative Study. IEEE Transactions on Big Data, 4(3), 378-389</a:t>
            </a:r>
          </a:p>
          <a:p>
            <a:r>
              <a:rPr lang="en-US" sz="1600" dirty="0">
                <a:latin typeface="Times New Roman" panose="02020603050405020304" pitchFamily="18" charset="0"/>
                <a:cs typeface="Times New Roman" panose="02020603050405020304" pitchFamily="18" charset="0"/>
              </a:rPr>
              <a:t>7) Raj, P., &amp; Nair, R. (2019). Employee Payroll Management using Machine Learning Techniques. International Journal of Computer Science and Information Technology Research, 7(2), 56-65.</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9122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8F47-5377-7027-C50A-A61EB66BFD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02E45-3684-5389-27B6-83AA8FDF50F6}"/>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8) Patel, D., &amp; Shah, S. (2020). Machine Learning-based Payroll System: A Case Study of XYZ Corporation. International Journal of Computer Applications, 178(6), 12- 20. </a:t>
            </a:r>
          </a:p>
          <a:p>
            <a:r>
              <a:rPr lang="en-US" sz="1600" dirty="0">
                <a:latin typeface="Times New Roman" panose="02020603050405020304" pitchFamily="18" charset="0"/>
                <a:cs typeface="Times New Roman" panose="02020603050405020304" pitchFamily="18" charset="0"/>
              </a:rPr>
              <a:t>9) Ghosh, A., &amp; Das, R. (2017). Payroll Processing Automation using Machine Learning Techniques. Proceedings of the International Conference on Intelligent Sustainable Systems, 715-720.</a:t>
            </a:r>
          </a:p>
          <a:p>
            <a:r>
              <a:rPr lang="en-US" sz="1600" dirty="0">
                <a:latin typeface="Times New Roman" panose="02020603050405020304" pitchFamily="18" charset="0"/>
                <a:cs typeface="Times New Roman" panose="02020603050405020304" pitchFamily="18" charset="0"/>
              </a:rPr>
              <a:t> 10) Kim, Y., &amp; Kim, J. (2018). A Deep Learning-based Payroll Fraud Detection Model. International Journal of Information Management, 38(1), 200-209. </a:t>
            </a:r>
          </a:p>
        </p:txBody>
      </p:sp>
      <p:sp>
        <p:nvSpPr>
          <p:cNvPr id="4" name="Slide Number Placeholder 3">
            <a:extLst>
              <a:ext uri="{FF2B5EF4-FFF2-40B4-BE49-F238E27FC236}">
                <a16:creationId xmlns:a16="http://schemas.microsoft.com/office/drawing/2014/main" id="{BF5DAF22-B51B-F42A-9F65-93992855A787}"/>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92763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8F47-5377-7027-C50A-A61EB66BFDF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BF5DAF22-B51B-F42A-9F65-93992855A787}"/>
              </a:ext>
            </a:extLst>
          </p:cNvPr>
          <p:cNvSpPr>
            <a:spLocks noGrp="1"/>
          </p:cNvSpPr>
          <p:nvPr>
            <p:ph type="sldNum" sz="quarter" idx="12"/>
          </p:nvPr>
        </p:nvSpPr>
        <p:spPr/>
        <p:txBody>
          <a:bodyPr/>
          <a:lstStyle/>
          <a:p>
            <a:fld id="{BDCDBBEF-AA6C-4BA6-85B2-A17D7F280E38}" type="slidenum">
              <a:rPr lang="en-US" smtClean="0"/>
              <a:pPr/>
              <a:t>27</a:t>
            </a:fld>
            <a:endParaRPr lang="en-US"/>
          </a:p>
        </p:txBody>
      </p:sp>
      <p:pic>
        <p:nvPicPr>
          <p:cNvPr id="6" name="Content Placeholder 5">
            <a:extLst>
              <a:ext uri="{FF2B5EF4-FFF2-40B4-BE49-F238E27FC236}">
                <a16:creationId xmlns:a16="http://schemas.microsoft.com/office/drawing/2014/main" id="{5567BC22-62C9-AFC9-BA99-3C701729D2D3}"/>
              </a:ext>
            </a:extLst>
          </p:cNvPr>
          <p:cNvPicPr>
            <a:picLocks noGrp="1" noChangeAspect="1"/>
          </p:cNvPicPr>
          <p:nvPr>
            <p:ph idx="1"/>
          </p:nvPr>
        </p:nvPicPr>
        <p:blipFill>
          <a:blip r:embed="rId2"/>
          <a:stretch>
            <a:fillRect/>
          </a:stretch>
        </p:blipFill>
        <p:spPr>
          <a:xfrm>
            <a:off x="838201" y="696071"/>
            <a:ext cx="10847294" cy="5660279"/>
          </a:xfrm>
          <a:prstGeom prst="rect">
            <a:avLst/>
          </a:prstGeom>
        </p:spPr>
      </p:pic>
    </p:spTree>
    <p:extLst>
      <p:ext uri="{BB962C8B-B14F-4D97-AF65-F5344CB8AC3E}">
        <p14:creationId xmlns:p14="http://schemas.microsoft.com/office/powerpoint/2010/main" val="54824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532965"/>
            <a:ext cx="10349753" cy="5325035"/>
          </a:xfrm>
        </p:spPr>
        <p:txBody>
          <a:bodyPr>
            <a:noAutofit/>
          </a:bodyPr>
          <a:lstStyle/>
          <a:p>
            <a:pPr marL="0" marR="0" indent="0" algn="just">
              <a:lnSpc>
                <a:spcPct val="115000"/>
              </a:lnSpc>
              <a:spcBef>
                <a:spcPts val="0"/>
              </a:spcBef>
              <a:spcAft>
                <a:spcPts val="600"/>
              </a:spcAft>
              <a:buNone/>
            </a:pPr>
            <a:endParaRPr lang="en-US" dirty="0">
              <a:solidFill>
                <a:srgbClr val="000000"/>
              </a:solidFill>
              <a:effectLst/>
              <a:latin typeface="Times New Roman" panose="02020603050405020304" pitchFamily="18" charset="0"/>
              <a:ea typeface="Times New Roman" panose="02020603050405020304" pitchFamily="18" charset="0"/>
            </a:endParaRPr>
          </a:p>
          <a:p>
            <a:r>
              <a:rPr lang="en-US" dirty="0"/>
              <a:t>An automated payroll system is a software application that helps organizations manage their employee payroll and related processes. It eliminates the need for manual calculations, data entry, and paperwork, making the payroll process faster, more accurate, and less prone to errors.</a:t>
            </a:r>
          </a:p>
          <a:p>
            <a:r>
              <a:rPr lang="en-US" dirty="0"/>
              <a:t>Automated payroll systems are designed to handle various tasks, such as calculating wages, taxes, and deductions, generating pay stubs, managing benefits, and maintaining employee records. They also provide real-time insights into payroll expenses, allowing businesses to make informed decisions about their budgets and resources.</a:t>
            </a:r>
          </a:p>
          <a:p>
            <a:pPr marL="0" marR="0" indent="0" algn="just">
              <a:lnSpc>
                <a:spcPct val="115000"/>
              </a:lnSpc>
              <a:spcBef>
                <a:spcPts val="0"/>
              </a:spcBef>
              <a:spcAft>
                <a:spcPts val="600"/>
              </a:spcAft>
              <a:buNone/>
            </a:pPr>
            <a:endParaRPr lang="en-US" dirty="0">
              <a:solidFill>
                <a:srgbClr val="000000"/>
              </a:solidFill>
              <a:effectLst/>
              <a:ea typeface="Times New Roman" panose="02020603050405020304" pitchFamily="18" charset="0"/>
            </a:endParaRPr>
          </a:p>
          <a:p>
            <a:pPr marL="0" marR="0" indent="0" algn="just">
              <a:lnSpc>
                <a:spcPct val="115000"/>
              </a:lnSpc>
              <a:spcBef>
                <a:spcPts val="0"/>
              </a:spcBef>
              <a:spcAft>
                <a:spcPts val="600"/>
              </a:spcAft>
              <a:buNone/>
            </a:pPr>
            <a:endParaRPr lang="en-US" dirty="0">
              <a:solidFill>
                <a:srgbClr val="000000"/>
              </a:solidFill>
              <a:effectLst/>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FE76-97CC-1410-B498-3D2AD417C32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E4C46FF-1AD4-E4F7-8C8E-4B7B7C6B09F4}"/>
              </a:ext>
            </a:extLst>
          </p:cNvPr>
          <p:cNvSpPr>
            <a:spLocks noGrp="1"/>
          </p:cNvSpPr>
          <p:nvPr>
            <p:ph idx="1"/>
          </p:nvPr>
        </p:nvSpPr>
        <p:spPr/>
        <p:txBody>
          <a:bodyPr>
            <a:noAutofit/>
          </a:bodyPr>
          <a:lstStyle/>
          <a:p>
            <a:pPr marL="6350" indent="-6350" algn="just">
              <a:lnSpc>
                <a:spcPct val="115000"/>
              </a:lnSpc>
              <a:spcBef>
                <a:spcPts val="0"/>
              </a:spcBef>
              <a:spcAft>
                <a:spcPts val="600"/>
              </a:spcAft>
            </a:pPr>
            <a:r>
              <a:rPr lang="en-US" dirty="0">
                <a:solidFill>
                  <a:srgbClr val="000000"/>
                </a:solidFill>
                <a:effectLst/>
                <a:ea typeface="Times New Roman" panose="02020603050405020304" pitchFamily="18" charset="0"/>
              </a:rPr>
              <a:t>An automatic payroll system is a sophisticated software solution that automates the entire payroll process, from data input and calculation to tax withholding and payment, generating paychecks or direct deposits, and generating reports. It leverages advanced algorithms and computing power to perform complex payroll calculations quickly and accurately, taking into account various factors such as time and attendance, overtime, benefits, tax rates, and deductions.</a:t>
            </a:r>
          </a:p>
          <a:p>
            <a:pPr marL="6350" marR="0" indent="-6350" algn="just">
              <a:lnSpc>
                <a:spcPct val="115000"/>
              </a:lnSpc>
              <a:spcBef>
                <a:spcPts val="0"/>
              </a:spcBef>
              <a:spcAft>
                <a:spcPts val="600"/>
              </a:spcAft>
            </a:pPr>
            <a:endParaRPr lang="en-US"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15000"/>
              </a:lnSpc>
              <a:spcBef>
                <a:spcPts val="0"/>
              </a:spcBef>
              <a:spcAft>
                <a:spcPts val="600"/>
              </a:spcAft>
            </a:pPr>
            <a:endParaRPr lang="en-US"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600"/>
              </a:spcAft>
              <a:buNone/>
            </a:pPr>
            <a:r>
              <a:rPr lang="en-US"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813E0DDE-CDBD-41D5-FF3E-4F8EE0AB6C0A}"/>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16109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4A14-C08F-7F55-364B-9EB37697D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CADE37-4992-2A24-DB30-080F4949AB01}"/>
              </a:ext>
            </a:extLst>
          </p:cNvPr>
          <p:cNvSpPr>
            <a:spLocks noGrp="1"/>
          </p:cNvSpPr>
          <p:nvPr>
            <p:ph idx="1"/>
          </p:nvPr>
        </p:nvSpPr>
        <p:spPr/>
        <p:txBody>
          <a:bodyPr/>
          <a:lstStyle/>
          <a:p>
            <a:r>
              <a:rPr lang="en-US" dirty="0">
                <a:solidFill>
                  <a:srgbClr val="000000"/>
                </a:solidFill>
                <a:effectLst/>
                <a:ea typeface="Times New Roman" panose="02020603050405020304" pitchFamily="18" charset="0"/>
              </a:rPr>
              <a:t>One of the key advantages of an automatic payroll system is its ability to reduce the risk of human error. Manual payroll processes are susceptible to mistakes in data entry, calculation errors, and incorrect tax withholding, which can result in overpayments, underpayments, and legal penalties. Automatic payroll systems use sophisticated algorithms and built-in validations to minimize the risk of errors, ensuring that employees are paid accurately and in compliance with applicable laws and regulations.</a:t>
            </a:r>
          </a:p>
          <a:p>
            <a:endParaRPr lang="en-US" dirty="0"/>
          </a:p>
        </p:txBody>
      </p:sp>
      <p:sp>
        <p:nvSpPr>
          <p:cNvPr id="4" name="Slide Number Placeholder 3">
            <a:extLst>
              <a:ext uri="{FF2B5EF4-FFF2-40B4-BE49-F238E27FC236}">
                <a16:creationId xmlns:a16="http://schemas.microsoft.com/office/drawing/2014/main" id="{368456C6-2783-1586-A20B-C5140BD172BC}"/>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79883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B03-5CD4-590F-EE4B-BAEB31924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E978AC-5EC2-F1AE-195F-07EE3BBBDB03}"/>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Another significant benefit of automatic payroll systems is their ability to save time and resources. Manual payroll processes can be time-consuming and labor-intensive, involving tasks such as data entry, calculations, and generating paper-based documents. Automatic payroll systems streamline these tasks, automating processes such as tax calculations, direct deposits, and tax filings, which can result in significant time savings for employers. This allows HR and payroll teams to focus on more strategic activities and reduces the administrative burden associated with payroll management.</a:t>
            </a:r>
          </a:p>
          <a:p>
            <a:endParaRPr lang="en-US" dirty="0"/>
          </a:p>
        </p:txBody>
      </p:sp>
      <p:sp>
        <p:nvSpPr>
          <p:cNvPr id="4" name="Slide Number Placeholder 3">
            <a:extLst>
              <a:ext uri="{FF2B5EF4-FFF2-40B4-BE49-F238E27FC236}">
                <a16:creationId xmlns:a16="http://schemas.microsoft.com/office/drawing/2014/main" id="{87ED9C63-7ED1-A040-97C2-5A6E69825DAD}"/>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6285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331259"/>
            <a:ext cx="10515600" cy="4845704"/>
          </a:xfrm>
        </p:spPr>
        <p:txBody>
          <a:bodyPr>
            <a:noAutofit/>
          </a:bodyPr>
          <a:lstStyle/>
          <a:p>
            <a:r>
              <a:rPr lang="en-US" dirty="0"/>
              <a:t>Developing an automated payroll system requires careful problem formulation to ensure that the system meets the needs of the organization and complies with legal regulations.</a:t>
            </a:r>
          </a:p>
          <a:p>
            <a:r>
              <a:rPr lang="en-US" dirty="0"/>
              <a:t>The first step in problem formulation is to identify the requirements of the system, including the types of data to be collected, the calculations to be performed, and the reports to be generated. It is also important to consider the user interface and the level of automation required.</a:t>
            </a:r>
          </a:p>
          <a:p>
            <a:pPr marL="0" marR="0" indent="0" algn="just">
              <a:lnSpc>
                <a:spcPct val="150000"/>
              </a:lnSpc>
              <a:spcBef>
                <a:spcPts val="0"/>
              </a:spcBef>
              <a:spcAft>
                <a:spcPts val="2615"/>
              </a:spcAft>
            </a:pPr>
            <a:r>
              <a:rPr lang="en-IN" dirty="0">
                <a:solidFill>
                  <a:srgbClr val="000000"/>
                </a:solidFill>
                <a:effectLst/>
                <a:ea typeface="Calibri" panose="020F0502020204030204" pitchFamily="34" charset="0"/>
                <a:cs typeface="Calibri" panose="020F0502020204030204" pitchFamily="34" charset="0"/>
              </a:rPr>
              <a:t>Some of the key problems associated with manual payroll processing include:</a:t>
            </a:r>
            <a:endParaRPr lang="en-US" dirty="0">
              <a:solidFill>
                <a:srgbClr val="000000"/>
              </a:solidFill>
              <a:effectLst/>
              <a:ea typeface="Calibri" panose="020F0502020204030204" pitchFamily="34" charset="0"/>
              <a:cs typeface="Calibri" panose="020F0502020204030204" pitchFamily="34" charset="0"/>
            </a:endParaRPr>
          </a:p>
          <a:p>
            <a:pPr marL="0" indent="0">
              <a:buNone/>
            </a:pPr>
            <a:endParaRPr lang="en-US" dirty="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930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A658-0B85-8450-4F19-15C8DFE3D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65A2F6-948A-8159-A4B7-7416FD5A610D}"/>
              </a:ext>
            </a:extLst>
          </p:cNvPr>
          <p:cNvSpPr>
            <a:spLocks noGrp="1"/>
          </p:cNvSpPr>
          <p:nvPr>
            <p:ph idx="1"/>
          </p:nvPr>
        </p:nvSpPr>
        <p:spPr/>
        <p:txBody>
          <a:bodyPr>
            <a:normAutofit/>
          </a:bodyPr>
          <a:lstStyle/>
          <a:p>
            <a:pPr marL="0" marR="0" indent="0" algn="just">
              <a:lnSpc>
                <a:spcPct val="115000"/>
              </a:lnSpc>
              <a:spcBef>
                <a:spcPts val="0"/>
              </a:spcBef>
              <a:spcAft>
                <a:spcPts val="0"/>
              </a:spcAft>
            </a:pPr>
            <a:r>
              <a:rPr lang="en-IN" b="1" dirty="0">
                <a:solidFill>
                  <a:srgbClr val="000000"/>
                </a:solidFill>
                <a:effectLst/>
                <a:ea typeface="Times New Roman" panose="02020603050405020304" pitchFamily="18" charset="0"/>
              </a:rPr>
              <a:t>Risks of errors, inaccuracies, and non-compliance</a:t>
            </a:r>
            <a:endParaRPr lang="en-US" dirty="0">
              <a:solidFill>
                <a:srgbClr val="000000"/>
              </a:solidFill>
              <a:effectLst/>
              <a:ea typeface="Times New Roman" panose="02020603050405020304" pitchFamily="18" charset="0"/>
            </a:endParaRPr>
          </a:p>
          <a:p>
            <a:pPr marL="0" marR="0" indent="0" algn="just">
              <a:lnSpc>
                <a:spcPct val="115000"/>
              </a:lnSpc>
              <a:spcBef>
                <a:spcPts val="0"/>
              </a:spcBef>
              <a:spcAft>
                <a:spcPts val="0"/>
              </a:spcAft>
              <a:buNone/>
            </a:pPr>
            <a:endParaRPr lang="en-US" dirty="0">
              <a:solidFill>
                <a:srgbClr val="000000"/>
              </a:solidFill>
              <a:effectLst/>
              <a:ea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IN" sz="2400" dirty="0">
                <a:solidFill>
                  <a:srgbClr val="000000"/>
                </a:solidFill>
                <a:effectLst/>
                <a:ea typeface="Times New Roman" panose="02020603050405020304" pitchFamily="18" charset="0"/>
              </a:rPr>
              <a:t>Manual payroll processing is prone to errors and inaccuracies, which can result in overpayments, underpayments, and other issues that can impact employee satisfaction and retention.</a:t>
            </a:r>
            <a:endParaRPr lang="en-US" sz="2400" dirty="0">
              <a:solidFill>
                <a:srgbClr val="000000"/>
              </a:solidFill>
              <a:effectLst/>
              <a:ea typeface="Times New Roman" panose="02020603050405020304" pitchFamily="18" charset="0"/>
            </a:endParaRPr>
          </a:p>
          <a:p>
            <a:pPr>
              <a:buFont typeface="Wingdings" panose="05000000000000000000" pitchFamily="2" charset="2"/>
              <a:buChar char="Ø"/>
            </a:pPr>
            <a:r>
              <a:rPr lang="en-IN" dirty="0">
                <a:solidFill>
                  <a:srgbClr val="000000"/>
                </a:solidFill>
                <a:effectLst/>
                <a:ea typeface="Times New Roman" panose="02020603050405020304" pitchFamily="18" charset="0"/>
              </a:rPr>
              <a:t>Additionally, payroll processing is subject to complex government regulations and compliance requirements, which can be difficult to navigate without specialized knowledge and tools. Failing to comply </a:t>
            </a:r>
            <a:endParaRPr lang="en-US" dirty="0"/>
          </a:p>
        </p:txBody>
      </p:sp>
      <p:sp>
        <p:nvSpPr>
          <p:cNvPr id="4" name="Slide Number Placeholder 3">
            <a:extLst>
              <a:ext uri="{FF2B5EF4-FFF2-40B4-BE49-F238E27FC236}">
                <a16:creationId xmlns:a16="http://schemas.microsoft.com/office/drawing/2014/main" id="{61FCFE43-0D99-CB37-5064-14A664A1B44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1583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objective of an automated payroll system project is to successfully implement and integrate an automated payroll system into an organization's operations. This project aims to achieve several goals, including:</a:t>
            </a:r>
          </a:p>
          <a:p>
            <a:pPr marL="0" indent="0">
              <a:buNone/>
            </a:pPr>
            <a:endParaRPr lang="en-US" dirty="0"/>
          </a:p>
          <a:p>
            <a:pPr marL="0" indent="0">
              <a:buNone/>
            </a:pPr>
            <a:r>
              <a:rPr lang="en-US" dirty="0"/>
              <a:t>Efficiency: Improve the efficiency of the payroll process by automating tasks such as data entry, calculations, and generation of paychecks or direct deposits. This </a:t>
            </a:r>
            <a:r>
              <a:rPr lang="en-US" sz="3000" dirty="0"/>
              <a:t>reduces</a:t>
            </a:r>
            <a:r>
              <a:rPr lang="en-US" dirty="0"/>
              <a:t> the time and effort required for payroll administration.</a:t>
            </a:r>
          </a:p>
          <a:p>
            <a:pPr marL="0" indent="0">
              <a:buNone/>
            </a:pPr>
            <a:endParaRPr lang="en-US" dirty="0"/>
          </a:p>
          <a:p>
            <a:pPr marL="0" indent="0">
              <a:buNone/>
            </a:pPr>
            <a:r>
              <a:rPr lang="en-US" dirty="0"/>
              <a:t>Accuracy: Enhance the accuracy of payroll calculations, tax deductions, and employee compensation by minimizing human errors associated with manual processing. This helps to ensure that employees are paid correctly and in compliance with legal requirements.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749653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6314</TotalTime>
  <Words>1622</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PowerPoint Presentation</vt:lpstr>
      <vt:lpstr>Problem Formulation</vt:lpstr>
      <vt:lpstr>PowerPoint Presentation</vt:lpstr>
      <vt:lpstr>Objectives of the Work</vt:lpstr>
      <vt:lpstr>Methodology used</vt:lpstr>
      <vt:lpstr>PowerPoint Presentation</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surya venkata</cp:lastModifiedBy>
  <cp:revision>497</cp:revision>
  <dcterms:created xsi:type="dcterms:W3CDTF">2019-01-09T10:33:58Z</dcterms:created>
  <dcterms:modified xsi:type="dcterms:W3CDTF">2023-05-22T14:28:28Z</dcterms:modified>
</cp:coreProperties>
</file>