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74" r:id="rId12"/>
    <p:sldId id="275" r:id="rId13"/>
    <p:sldId id="266" r:id="rId14"/>
    <p:sldId id="268" r:id="rId15"/>
    <p:sldId id="269" r:id="rId16"/>
    <p:sldId id="270" r:id="rId17"/>
    <p:sldId id="271" r:id="rId18"/>
    <p:sldId id="272" r:id="rId19"/>
    <p:sldId id="273" r:id="rId20"/>
    <p:sldId id="276" r:id="rId21"/>
    <p:sldId id="279" r:id="rId22"/>
    <p:sldId id="282" r:id="rId23"/>
    <p:sldId id="278" r:id="rId24"/>
    <p:sldId id="277" r:id="rId25"/>
    <p:sldId id="281" r:id="rId26"/>
    <p:sldId id="283" r:id="rId27"/>
    <p:sldId id="284"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4</a:t>
            </a:r>
            <a:endParaRPr lang="en-US" dirty="0"/>
          </a:p>
        </p:txBody>
      </p:sp>
      <p:sp>
        <p:nvSpPr>
          <p:cNvPr id="3" name="Subtitle 2"/>
          <p:cNvSpPr>
            <a:spLocks noGrp="1"/>
          </p:cNvSpPr>
          <p:nvPr>
            <p:ph type="subTitle" idx="1"/>
          </p:nvPr>
        </p:nvSpPr>
        <p:spPr/>
        <p:txBody>
          <a:bodyPr>
            <a:normAutofit/>
          </a:bodyPr>
          <a:lstStyle/>
          <a:p>
            <a:r>
              <a:rPr lang="en-US" sz="4400" b="1" dirty="0" err="1" smtClean="0"/>
              <a:t>NetWORKING</a:t>
            </a:r>
            <a:endParaRPr lang="en-US" sz="4400" b="1" dirty="0"/>
          </a:p>
        </p:txBody>
      </p:sp>
    </p:spTree>
    <p:extLst>
      <p:ext uri="{BB962C8B-B14F-4D97-AF65-F5344CB8AC3E}">
        <p14:creationId xmlns:p14="http://schemas.microsoft.com/office/powerpoint/2010/main" val="270201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t>
            </a:r>
            <a:r>
              <a:rPr lang="en-US" b="1" dirty="0"/>
              <a:t>i</a:t>
            </a:r>
            <a:r>
              <a:rPr lang="en-US" b="1" dirty="0" smtClean="0"/>
              <a:t>s</a:t>
            </a:r>
            <a:r>
              <a:rPr lang="en-US" b="1" dirty="0"/>
              <a:t> </a:t>
            </a:r>
            <a:r>
              <a:rPr lang="en-US" b="1" i="1" dirty="0"/>
              <a:t>Switch</a:t>
            </a:r>
            <a:r>
              <a:rPr lang="en-US" b="1" dirty="0"/>
              <a:t> </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sz="2000" b="1" dirty="0"/>
              <a:t>A </a:t>
            </a:r>
            <a:r>
              <a:rPr lang="en-US" sz="2000" b="1" dirty="0" smtClean="0"/>
              <a:t>switch is </a:t>
            </a:r>
            <a:r>
              <a:rPr lang="en-US" sz="2000" b="1" dirty="0"/>
              <a:t>a high-speed device that receives incoming data packets and redirects them to their destination on a local area network (</a:t>
            </a:r>
            <a:r>
              <a:rPr lang="en-US" sz="2000" b="1" dirty="0" smtClean="0"/>
              <a:t>LAN).</a:t>
            </a:r>
            <a:endParaRPr lang="en-US" sz="2000" b="1" dirty="0"/>
          </a:p>
          <a:p>
            <a:pPr marL="0" indent="0">
              <a:buNone/>
            </a:pPr>
            <a:r>
              <a:rPr lang="en-US" sz="2000" b="1" dirty="0" smtClean="0"/>
              <a:t>    Essentially</a:t>
            </a:r>
            <a:r>
              <a:rPr lang="en-US" sz="2000" b="1" dirty="0"/>
              <a:t>, switches are the traffic cops of a simple local area </a:t>
            </a:r>
            <a:r>
              <a:rPr lang="en-US" sz="2000" b="1" dirty="0" smtClean="0"/>
              <a:t>network.</a:t>
            </a:r>
          </a:p>
          <a:p>
            <a:pPr marL="0" indent="0">
              <a:buNone/>
            </a:pPr>
            <a:r>
              <a:rPr lang="en-US" sz="2000" b="1" dirty="0" smtClean="0"/>
              <a:t>A switch creates </a:t>
            </a:r>
            <a:r>
              <a:rPr lang="en-US" sz="2000" b="1" dirty="0"/>
              <a:t>an electronic tunnel between source and destination ports for a split second that no other traffic can enter. This results in communication without collisions</a:t>
            </a:r>
            <a:r>
              <a:rPr lang="en-US" sz="2000" b="1" dirty="0" smtClean="0"/>
              <a:t>.</a:t>
            </a:r>
            <a:endParaRPr lang="en-US" sz="2000" b="1" dirty="0"/>
          </a:p>
          <a:p>
            <a:pPr marL="0" indent="0">
              <a:buNone/>
            </a:pPr>
            <a:r>
              <a:rPr lang="en-US" sz="2000" b="1" dirty="0"/>
              <a:t>switch is limited to node-to-node communication on the same network</a:t>
            </a:r>
            <a:r>
              <a:rPr lang="en-US" b="1" dirty="0"/>
              <a:t>.</a:t>
            </a:r>
          </a:p>
        </p:txBody>
      </p:sp>
    </p:spTree>
    <p:extLst>
      <p:ext uri="{BB962C8B-B14F-4D97-AF65-F5344CB8AC3E}">
        <p14:creationId xmlns:p14="http://schemas.microsoft.com/office/powerpoint/2010/main" val="219041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i="1" dirty="0" smtClean="0"/>
              <a:t>Hub</a:t>
            </a:r>
            <a:r>
              <a:rPr lang="en-US" b="1" dirty="0"/>
              <a:t> ?</a:t>
            </a:r>
            <a:endParaRPr lang="en-US" dirty="0"/>
          </a:p>
        </p:txBody>
      </p:sp>
      <p:sp>
        <p:nvSpPr>
          <p:cNvPr id="3" name="Content Placeholder 2"/>
          <p:cNvSpPr>
            <a:spLocks noGrp="1"/>
          </p:cNvSpPr>
          <p:nvPr>
            <p:ph idx="1"/>
          </p:nvPr>
        </p:nvSpPr>
        <p:spPr/>
        <p:txBody>
          <a:bodyPr>
            <a:normAutofit/>
          </a:bodyPr>
          <a:lstStyle/>
          <a:p>
            <a:r>
              <a:rPr lang="en-US" sz="2400" b="1" dirty="0"/>
              <a:t>A Hub is a hardware device that divides the network connection among multiple devices. When computer requests for some information from a network, it first sends the request to the Hub through cable. Hub will broadcast this request to the entire network. All the devices will check whether the request belongs to them or not. If not, the request will be dropped</a:t>
            </a:r>
            <a:r>
              <a:rPr lang="en-US" sz="2400" b="1" dirty="0" smtClean="0"/>
              <a:t>.</a:t>
            </a:r>
            <a:endParaRPr lang="en-US" sz="2400" b="1" dirty="0"/>
          </a:p>
        </p:txBody>
      </p:sp>
    </p:spTree>
    <p:extLst>
      <p:ext uri="{BB962C8B-B14F-4D97-AF65-F5344CB8AC3E}">
        <p14:creationId xmlns:p14="http://schemas.microsoft.com/office/powerpoint/2010/main" val="49315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smtClean="0"/>
              <a:t>Router</a:t>
            </a:r>
            <a:r>
              <a:rPr lang="en-US" b="1" dirty="0"/>
              <a:t> ?</a:t>
            </a:r>
            <a:endParaRPr lang="en-US" dirty="0"/>
          </a:p>
        </p:txBody>
      </p:sp>
      <p:sp>
        <p:nvSpPr>
          <p:cNvPr id="3" name="Content Placeholder 2"/>
          <p:cNvSpPr>
            <a:spLocks noGrp="1"/>
          </p:cNvSpPr>
          <p:nvPr>
            <p:ph idx="1"/>
          </p:nvPr>
        </p:nvSpPr>
        <p:spPr/>
        <p:txBody>
          <a:bodyPr>
            <a:normAutofit/>
          </a:bodyPr>
          <a:lstStyle/>
          <a:p>
            <a:r>
              <a:rPr lang="en-US" sz="2000" b="1" dirty="0"/>
              <a:t>A router is a hardware device which is used to connect a LAN with an internet connection. It is used to receive, analyze and forward the incoming packets to another network.</a:t>
            </a:r>
          </a:p>
          <a:p>
            <a:r>
              <a:rPr lang="en-US" sz="2000" b="1" dirty="0"/>
              <a:t>A router works in a Layer 3 (Network layer) of the OSI Reference model.</a:t>
            </a:r>
          </a:p>
          <a:p>
            <a:r>
              <a:rPr lang="en-US" sz="2000" b="1" dirty="0"/>
              <a:t>A router forwards the packet based on the information available in the routing table.</a:t>
            </a:r>
          </a:p>
          <a:p>
            <a:r>
              <a:rPr lang="en-US" sz="2000" b="1" dirty="0"/>
              <a:t>It determines the best path from the available paths for the transmission of the packet.</a:t>
            </a:r>
          </a:p>
        </p:txBody>
      </p:sp>
    </p:spTree>
    <p:extLst>
      <p:ext uri="{BB962C8B-B14F-4D97-AF65-F5344CB8AC3E}">
        <p14:creationId xmlns:p14="http://schemas.microsoft.com/office/powerpoint/2010/main" val="254271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Cables </a:t>
            </a:r>
          </a:p>
        </p:txBody>
      </p:sp>
      <p:sp>
        <p:nvSpPr>
          <p:cNvPr id="3" name="Content Placeholder 2"/>
          <p:cNvSpPr>
            <a:spLocks noGrp="1"/>
          </p:cNvSpPr>
          <p:nvPr>
            <p:ph idx="1"/>
          </p:nvPr>
        </p:nvSpPr>
        <p:spPr/>
        <p:txBody>
          <a:bodyPr>
            <a:normAutofit lnSpcReduction="10000"/>
          </a:bodyPr>
          <a:lstStyle/>
          <a:p>
            <a:pPr marL="0" indent="0">
              <a:buNone/>
            </a:pPr>
            <a:r>
              <a:rPr lang="en-US" b="1" dirty="0"/>
              <a:t>Cable is a transmission media that transmits the communication signals. There are three types of cables:</a:t>
            </a:r>
          </a:p>
          <a:p>
            <a:r>
              <a:rPr lang="en-US" b="1" dirty="0"/>
              <a:t>Twisted pair cable:</a:t>
            </a:r>
            <a:r>
              <a:rPr lang="en-US" dirty="0"/>
              <a:t> It is a high-speed cable that transmits the data over 1Gbps or more.</a:t>
            </a:r>
          </a:p>
          <a:p>
            <a:r>
              <a:rPr lang="en-US" b="1" dirty="0"/>
              <a:t>Coaxial cable: </a:t>
            </a:r>
            <a:r>
              <a:rPr lang="en-US" dirty="0"/>
              <a:t>Coaxial cable resembles like a TV installation cable. Coaxial cable is more expensive than twisted pair cable, but it provides the high data transmission speed.</a:t>
            </a:r>
          </a:p>
          <a:p>
            <a:r>
              <a:rPr lang="en-US" b="1" dirty="0" err="1"/>
              <a:t>Fibre</a:t>
            </a:r>
            <a:r>
              <a:rPr lang="en-US" b="1" dirty="0"/>
              <a:t> optic cable: </a:t>
            </a:r>
            <a:r>
              <a:rPr lang="en-US" dirty="0" err="1"/>
              <a:t>Fibre</a:t>
            </a:r>
            <a:r>
              <a:rPr lang="en-US" dirty="0"/>
              <a:t> optic cable is a high-speed cable that transmits the data using light beams. It provides high data transmission speed as compared to other cables. It is more expensive as compared to other cables, so it is installed at the government level.</a:t>
            </a:r>
          </a:p>
        </p:txBody>
      </p:sp>
    </p:spTree>
    <p:extLst>
      <p:ext uri="{BB962C8B-B14F-4D97-AF65-F5344CB8AC3E}">
        <p14:creationId xmlns:p14="http://schemas.microsoft.com/office/powerpoint/2010/main" val="136334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modes</a:t>
            </a:r>
          </a:p>
        </p:txBody>
      </p:sp>
      <p:sp>
        <p:nvSpPr>
          <p:cNvPr id="3" name="Content Placeholder 2"/>
          <p:cNvSpPr>
            <a:spLocks noGrp="1"/>
          </p:cNvSpPr>
          <p:nvPr>
            <p:ph idx="1"/>
          </p:nvPr>
        </p:nvSpPr>
        <p:spPr/>
        <p:txBody>
          <a:bodyPr/>
          <a:lstStyle/>
          <a:p>
            <a:r>
              <a:rPr lang="en-US" b="1" dirty="0"/>
              <a:t>The way in which data is transmitted from one device to another device is known as transmission mode.</a:t>
            </a:r>
          </a:p>
          <a:p>
            <a:r>
              <a:rPr lang="en-US" b="1" dirty="0"/>
              <a:t>The transmission mode is also known as the communication mode</a:t>
            </a:r>
            <a:r>
              <a:rPr lang="en-US" b="1" dirty="0" smtClean="0"/>
              <a:t>.</a:t>
            </a:r>
          </a:p>
          <a:p>
            <a:r>
              <a:rPr lang="en-US" b="1" dirty="0"/>
              <a:t>Each communication channel has a direction associated with it, and transmission media provide the direction. Therefore, the transmission mode is also known as a directional mode.</a:t>
            </a:r>
          </a:p>
          <a:p>
            <a:r>
              <a:rPr lang="en-US" b="1" dirty="0"/>
              <a:t>The transmission mode is defined in the physical layer.</a:t>
            </a:r>
          </a:p>
          <a:p>
            <a:pPr marL="0" indent="0">
              <a:buNone/>
            </a:pPr>
            <a:endParaRPr lang="en-US" dirty="0"/>
          </a:p>
        </p:txBody>
      </p:sp>
    </p:spTree>
    <p:extLst>
      <p:ext uri="{BB962C8B-B14F-4D97-AF65-F5344CB8AC3E}">
        <p14:creationId xmlns:p14="http://schemas.microsoft.com/office/powerpoint/2010/main" val="325026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a:t>
            </a:r>
            <a:endParaRPr lang="en-US" dirty="0"/>
          </a:p>
        </p:txBody>
      </p:sp>
      <p:pic>
        <p:nvPicPr>
          <p:cNvPr id="2050" name="Picture 2" descr="Transmission mo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8496" y="3430464"/>
            <a:ext cx="8726556" cy="232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4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mode</a:t>
            </a:r>
          </a:p>
        </p:txBody>
      </p:sp>
      <p:sp>
        <p:nvSpPr>
          <p:cNvPr id="3" name="Content Placeholder 2"/>
          <p:cNvSpPr>
            <a:spLocks noGrp="1"/>
          </p:cNvSpPr>
          <p:nvPr>
            <p:ph idx="1"/>
          </p:nvPr>
        </p:nvSpPr>
        <p:spPr/>
        <p:txBody>
          <a:bodyPr>
            <a:normAutofit fontScale="92500" lnSpcReduction="10000"/>
          </a:bodyPr>
          <a:lstStyle/>
          <a:p>
            <a:r>
              <a:rPr lang="en-US" b="1" dirty="0"/>
              <a:t>In Simplex mode, the communication is unidirectional, i.e., the data flow in one direction.</a:t>
            </a:r>
          </a:p>
          <a:p>
            <a:r>
              <a:rPr lang="en-US" b="1" dirty="0"/>
              <a:t>A device can only send the data but cannot receive it or it can receive the data but cannot send the data</a:t>
            </a:r>
            <a:r>
              <a:rPr lang="en-US" b="1" dirty="0" smtClean="0"/>
              <a:t>.</a:t>
            </a:r>
            <a:endParaRPr lang="en-US" b="1" dirty="0"/>
          </a:p>
          <a:p>
            <a:r>
              <a:rPr lang="en-US" b="1" dirty="0"/>
              <a:t>The radio station is a simplex channel as it transmits the signal to the listeners but never allows them to transmit back.</a:t>
            </a:r>
          </a:p>
          <a:p>
            <a:r>
              <a:rPr lang="en-US" b="1" dirty="0"/>
              <a:t>Keyboard and Monitor are the examples of the simplex mode as a keyboard can only accept the data from the user and monitor can only be used to display the data on the screen.</a:t>
            </a:r>
          </a:p>
          <a:p>
            <a:r>
              <a:rPr lang="en-US" b="1" dirty="0"/>
              <a:t>The main advantage of the simplex mode is that the full capacity of the communication channel can be utilized during transmission.</a:t>
            </a:r>
          </a:p>
          <a:p>
            <a:endParaRPr lang="en-US" dirty="0"/>
          </a:p>
        </p:txBody>
      </p:sp>
    </p:spTree>
    <p:extLst>
      <p:ext uri="{BB962C8B-B14F-4D97-AF65-F5344CB8AC3E}">
        <p14:creationId xmlns:p14="http://schemas.microsoft.com/office/powerpoint/2010/main" val="328603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Half-Duplex mode</a:t>
            </a:r>
          </a:p>
        </p:txBody>
      </p:sp>
      <p:sp>
        <p:nvSpPr>
          <p:cNvPr id="3" name="Content Placeholder 2"/>
          <p:cNvSpPr>
            <a:spLocks noGrp="1"/>
          </p:cNvSpPr>
          <p:nvPr>
            <p:ph idx="1"/>
          </p:nvPr>
        </p:nvSpPr>
        <p:spPr/>
        <p:txBody>
          <a:bodyPr>
            <a:normAutofit lnSpcReduction="10000"/>
          </a:bodyPr>
          <a:lstStyle/>
          <a:p>
            <a:r>
              <a:rPr lang="en-US" b="1" dirty="0"/>
              <a:t>In a Half-duplex channel, direction can be reversed, i.e., the station can transmit and receive the data as well.</a:t>
            </a:r>
          </a:p>
          <a:p>
            <a:r>
              <a:rPr lang="en-US" b="1" dirty="0"/>
              <a:t>Messages flow in both the directions, but not at the same time.</a:t>
            </a:r>
          </a:p>
          <a:p>
            <a:r>
              <a:rPr lang="en-US" b="1" dirty="0"/>
              <a:t>The entire bandwidth of the communication channel is utilized in one direction at a time.</a:t>
            </a:r>
          </a:p>
          <a:p>
            <a:r>
              <a:rPr lang="en-US" b="1" dirty="0"/>
              <a:t>In half-duplex mode, it is possible to perform the error detection, and if any error occurs, then the receiver requests the sender to retransmit the data.</a:t>
            </a:r>
          </a:p>
          <a:p>
            <a:r>
              <a:rPr lang="en-US" b="1" dirty="0"/>
              <a:t>A Walkie-talkie is an example of the Half-duplex mode. In Walkie-talkie, one party speaks, and another party listens. After a pause, the other speaks and first party listens. Speaking simultaneously will create the distorted sound which cannot be understood.</a:t>
            </a:r>
          </a:p>
        </p:txBody>
      </p:sp>
    </p:spTree>
    <p:extLst>
      <p:ext uri="{BB962C8B-B14F-4D97-AF65-F5344CB8AC3E}">
        <p14:creationId xmlns:p14="http://schemas.microsoft.com/office/powerpoint/2010/main" val="395719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Full-duplex </a:t>
            </a:r>
            <a:r>
              <a:rPr lang="en-US" dirty="0" smtClean="0"/>
              <a:t>mode</a:t>
            </a:r>
            <a:endParaRPr lang="en-US" dirty="0"/>
          </a:p>
        </p:txBody>
      </p:sp>
      <p:sp>
        <p:nvSpPr>
          <p:cNvPr id="3" name="Content Placeholder 2"/>
          <p:cNvSpPr>
            <a:spLocks noGrp="1"/>
          </p:cNvSpPr>
          <p:nvPr>
            <p:ph idx="1"/>
          </p:nvPr>
        </p:nvSpPr>
        <p:spPr/>
        <p:txBody>
          <a:bodyPr>
            <a:normAutofit lnSpcReduction="10000"/>
          </a:bodyPr>
          <a:lstStyle/>
          <a:p>
            <a:r>
              <a:rPr lang="en-US" b="1" dirty="0"/>
              <a:t>In Full duplex mode, the communication is bi-directional, i.e., the data flow in both the directions.</a:t>
            </a:r>
          </a:p>
          <a:p>
            <a:r>
              <a:rPr lang="en-US" b="1" dirty="0"/>
              <a:t>Both the stations can send and receive the message simultaneously.</a:t>
            </a:r>
          </a:p>
          <a:p>
            <a:r>
              <a:rPr lang="en-US" b="1" dirty="0"/>
              <a:t>Full-duplex mode has two simplex channels. One channel has traffic moving in one direction, and another channel has traffic flowing in the opposite direction.</a:t>
            </a:r>
          </a:p>
          <a:p>
            <a:r>
              <a:rPr lang="en-US" b="1" dirty="0"/>
              <a:t>The Full-duplex mode is the fastest mode of communication between devices.</a:t>
            </a:r>
          </a:p>
          <a:p>
            <a:r>
              <a:rPr lang="en-US" b="1" dirty="0"/>
              <a:t>The most common example of the full-duplex mode is a telephone network. When two people are communicating with each other by a telephone line, both can talk and listen at the same time.</a:t>
            </a:r>
          </a:p>
        </p:txBody>
      </p:sp>
    </p:spTree>
    <p:extLst>
      <p:ext uri="{BB962C8B-B14F-4D97-AF65-F5344CB8AC3E}">
        <p14:creationId xmlns:p14="http://schemas.microsoft.com/office/powerpoint/2010/main" val="281586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Topology?</a:t>
            </a:r>
          </a:p>
        </p:txBody>
      </p:sp>
      <p:sp>
        <p:nvSpPr>
          <p:cNvPr id="3" name="Content Placeholder 2"/>
          <p:cNvSpPr>
            <a:spLocks noGrp="1"/>
          </p:cNvSpPr>
          <p:nvPr>
            <p:ph idx="1"/>
          </p:nvPr>
        </p:nvSpPr>
        <p:spPr/>
        <p:txBody>
          <a:bodyPr>
            <a:normAutofit fontScale="92500"/>
          </a:bodyPr>
          <a:lstStyle/>
          <a:p>
            <a:r>
              <a:rPr lang="en-US" b="1" dirty="0" smtClean="0"/>
              <a:t>T</a:t>
            </a:r>
            <a:r>
              <a:rPr lang="en-US" b="1" dirty="0"/>
              <a:t>opology defines the structure of the network of how all the components are interconnected to each other</a:t>
            </a:r>
            <a:r>
              <a:rPr lang="en-US" b="1" dirty="0" smtClean="0"/>
              <a:t>.</a:t>
            </a:r>
          </a:p>
          <a:p>
            <a:r>
              <a:rPr lang="en-US" b="1" dirty="0"/>
              <a:t>Network topology refers to how various nodes, devices, and connections on your network are physically or logically arranged in relation to each other</a:t>
            </a:r>
            <a:r>
              <a:rPr lang="en-US" b="1" dirty="0" smtClean="0"/>
              <a:t>.</a:t>
            </a:r>
          </a:p>
          <a:p>
            <a:r>
              <a:rPr lang="en-US" b="1" dirty="0"/>
              <a:t>Geometric representation of how the computers are connected to each other is known as </a:t>
            </a:r>
            <a:r>
              <a:rPr lang="en-US" b="1" dirty="0" smtClean="0"/>
              <a:t>topology.</a:t>
            </a:r>
          </a:p>
          <a:p>
            <a:r>
              <a:rPr lang="en-US" b="1" i="1" dirty="0"/>
              <a:t>Network Topology</a:t>
            </a:r>
            <a:r>
              <a:rPr lang="en-US" dirty="0"/>
              <a:t> </a:t>
            </a:r>
            <a:r>
              <a:rPr lang="en-US" b="1" dirty="0"/>
              <a:t>refers to the layout of a network and how different nodes in a network are connected to each other and how they communicate. Topologies are either physical (the physical layout of devices on a network) or logical (the way that the signals act on the network media, or the way that the data passes through the network from one device to the next).</a:t>
            </a:r>
            <a:endParaRPr lang="en-US" b="1" dirty="0" smtClean="0"/>
          </a:p>
        </p:txBody>
      </p:sp>
    </p:spTree>
    <p:extLst>
      <p:ext uri="{BB962C8B-B14F-4D97-AF65-F5344CB8AC3E}">
        <p14:creationId xmlns:p14="http://schemas.microsoft.com/office/powerpoint/2010/main" val="169751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 Network?</a:t>
            </a:r>
          </a:p>
        </p:txBody>
      </p:sp>
      <p:sp>
        <p:nvSpPr>
          <p:cNvPr id="3" name="Content Placeholder 2"/>
          <p:cNvSpPr>
            <a:spLocks noGrp="1"/>
          </p:cNvSpPr>
          <p:nvPr>
            <p:ph idx="1"/>
          </p:nvPr>
        </p:nvSpPr>
        <p:spPr/>
        <p:txBody>
          <a:bodyPr>
            <a:normAutofit/>
          </a:bodyPr>
          <a:lstStyle/>
          <a:p>
            <a:r>
              <a:rPr lang="en-US" sz="2400" b="1" dirty="0"/>
              <a:t>A computer network is a group of computers linked to each other that enables the computer to communicate with another computer and share their resources, data, and applications.</a:t>
            </a:r>
            <a:endParaRPr lang="en-US" sz="2400" b="1" dirty="0"/>
          </a:p>
        </p:txBody>
      </p:sp>
    </p:spTree>
    <p:extLst>
      <p:ext uri="{BB962C8B-B14F-4D97-AF65-F5344CB8AC3E}">
        <p14:creationId xmlns:p14="http://schemas.microsoft.com/office/powerpoint/2010/main" val="315111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Types of Network Topology</a:t>
            </a:r>
          </a:p>
        </p:txBody>
      </p:sp>
      <p:pic>
        <p:nvPicPr>
          <p:cNvPr id="4098" name="Picture 2" descr="Computer Network Topologie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3548" y="2206487"/>
            <a:ext cx="10147852" cy="42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5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Topology</a:t>
            </a:r>
          </a:p>
        </p:txBody>
      </p:sp>
      <p:pic>
        <p:nvPicPr>
          <p:cNvPr id="5" name="Picture 2" descr="Types Of Topologies - PowerPoint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494722"/>
            <a:ext cx="11877261" cy="420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6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a:t>
            </a:r>
            <a:r>
              <a:rPr lang="en-US" dirty="0" smtClean="0"/>
              <a:t>Topology</a:t>
            </a:r>
            <a:endParaRPr lang="en-US" dirty="0"/>
          </a:p>
        </p:txBody>
      </p:sp>
      <p:pic>
        <p:nvPicPr>
          <p:cNvPr id="11266" name="Picture 2" descr="Types Of Topologies - PowerPoint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417" y="2445026"/>
            <a:ext cx="11787810" cy="42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3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topology</a:t>
            </a:r>
          </a:p>
        </p:txBody>
      </p:sp>
      <p:pic>
        <p:nvPicPr>
          <p:cNvPr id="6146" name="Picture 2" descr="Types Of Topologies - PowerPoint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869" y="2365514"/>
            <a:ext cx="11748053" cy="42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9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Topology</a:t>
            </a:r>
          </a:p>
        </p:txBody>
      </p:sp>
      <p:pic>
        <p:nvPicPr>
          <p:cNvPr id="5122" name="Picture 2" descr="Types Of Topologies - PowerPoint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5861" y="2276060"/>
            <a:ext cx="10962861" cy="433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51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Mesh topology</a:t>
            </a:r>
          </a:p>
        </p:txBody>
      </p:sp>
      <p:pic>
        <p:nvPicPr>
          <p:cNvPr id="10242" name="Picture 2" descr="Types Of Topologies - PowerPoint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870" y="2286000"/>
            <a:ext cx="1162878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187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Mesh Topology</a:t>
            </a:r>
            <a:endParaRPr lang="en-US" dirty="0"/>
          </a:p>
        </p:txBody>
      </p:sp>
      <p:pic>
        <p:nvPicPr>
          <p:cNvPr id="12290" name="Picture 2" descr="Computer Network Topolo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4339" y="2723322"/>
            <a:ext cx="10555357" cy="308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84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79248"/>
          </a:xfrm>
        </p:spPr>
        <p:txBody>
          <a:bodyPr>
            <a:normAutofit/>
          </a:bodyPr>
          <a:lstStyle/>
          <a:p>
            <a:r>
              <a:rPr lang="en-US" sz="2400" b="1" dirty="0"/>
              <a:t>Full Mesh Topology:</a:t>
            </a:r>
            <a:r>
              <a:rPr lang="en-US" sz="2400" dirty="0"/>
              <a:t> In a full mesh topology, each computer is connected to all the computers available in the network.</a:t>
            </a:r>
          </a:p>
          <a:p>
            <a:r>
              <a:rPr lang="en-US" sz="2400" b="1" dirty="0"/>
              <a:t>Partial Mesh Topology:</a:t>
            </a:r>
            <a:r>
              <a:rPr lang="en-US" sz="2400" dirty="0"/>
              <a:t> In a partial mesh topology, not all but certain computers are connected to those computers with which they communicate frequently.</a:t>
            </a:r>
          </a:p>
        </p:txBody>
      </p:sp>
    </p:spTree>
    <p:extLst>
      <p:ext uri="{BB962C8B-B14F-4D97-AF65-F5344CB8AC3E}">
        <p14:creationId xmlns:p14="http://schemas.microsoft.com/office/powerpoint/2010/main" val="4065310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Topology</a:t>
            </a:r>
          </a:p>
        </p:txBody>
      </p:sp>
      <p:pic>
        <p:nvPicPr>
          <p:cNvPr id="8194" name="Picture 2" descr="Types Of Topologies - PowerPoint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5009" y="2325757"/>
            <a:ext cx="10356573" cy="431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22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 Networks Do?</a:t>
            </a:r>
          </a:p>
        </p:txBody>
      </p:sp>
      <p:sp>
        <p:nvSpPr>
          <p:cNvPr id="3" name="Content Placeholder 2"/>
          <p:cNvSpPr>
            <a:spLocks noGrp="1"/>
          </p:cNvSpPr>
          <p:nvPr>
            <p:ph idx="1"/>
          </p:nvPr>
        </p:nvSpPr>
        <p:spPr/>
        <p:txBody>
          <a:bodyPr/>
          <a:lstStyle/>
          <a:p>
            <a:r>
              <a:rPr lang="en-US" b="1" dirty="0"/>
              <a:t>Computer networks are used to carry out a large number of tasks through the sharing of information.</a:t>
            </a:r>
          </a:p>
          <a:p>
            <a:pPr marL="0" indent="0">
              <a:buNone/>
            </a:pPr>
            <a:r>
              <a:rPr lang="en-US" b="1" dirty="0"/>
              <a:t>Some of the things that networks are used for include:</a:t>
            </a:r>
          </a:p>
          <a:p>
            <a:r>
              <a:rPr lang="en-US" b="1" dirty="0">
                <a:solidFill>
                  <a:schemeClr val="tx1"/>
                </a:solidFill>
              </a:rPr>
              <a:t>Communicating using email, video, instant messaging and other methods</a:t>
            </a:r>
          </a:p>
          <a:p>
            <a:r>
              <a:rPr lang="en-US" b="1" dirty="0">
                <a:solidFill>
                  <a:schemeClr val="tx1"/>
                </a:solidFill>
              </a:rPr>
              <a:t>Sharing devices such as printers, scanners and photocopiers</a:t>
            </a:r>
          </a:p>
          <a:p>
            <a:r>
              <a:rPr lang="en-US" b="1" dirty="0">
                <a:solidFill>
                  <a:schemeClr val="tx1"/>
                </a:solidFill>
              </a:rPr>
              <a:t>Sharing files</a:t>
            </a:r>
          </a:p>
          <a:p>
            <a:r>
              <a:rPr lang="en-US" b="1" dirty="0">
                <a:solidFill>
                  <a:schemeClr val="tx1"/>
                </a:solidFill>
              </a:rPr>
              <a:t>Sharing software and operating programs on </a:t>
            </a:r>
            <a:r>
              <a:rPr lang="en-US" b="1" dirty="0" smtClean="0">
                <a:solidFill>
                  <a:schemeClr val="tx1"/>
                </a:solidFill>
              </a:rPr>
              <a:t>remote  systems</a:t>
            </a:r>
          </a:p>
          <a:p>
            <a:r>
              <a:rPr lang="en-US" b="1" dirty="0" smtClean="0">
                <a:solidFill>
                  <a:schemeClr val="tx1"/>
                </a:solidFill>
              </a:rPr>
              <a:t>Allowing </a:t>
            </a:r>
            <a:r>
              <a:rPr lang="en-US" b="1" dirty="0">
                <a:solidFill>
                  <a:schemeClr val="tx1"/>
                </a:solidFill>
              </a:rPr>
              <a:t>network users to easily access and maintain information</a:t>
            </a:r>
          </a:p>
        </p:txBody>
      </p:sp>
    </p:spTree>
    <p:extLst>
      <p:ext uri="{BB962C8B-B14F-4D97-AF65-F5344CB8AC3E}">
        <p14:creationId xmlns:p14="http://schemas.microsoft.com/office/powerpoint/2010/main" val="349580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Network</a:t>
            </a:r>
            <a:endParaRPr lang="en-US" dirty="0"/>
          </a:p>
        </p:txBody>
      </p:sp>
      <p:pic>
        <p:nvPicPr>
          <p:cNvPr id="1026" name="Picture 2" descr="Computer Network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5149" y="3544780"/>
            <a:ext cx="6410738" cy="202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09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LAN(Local Area Network)</a:t>
            </a:r>
          </a:p>
        </p:txBody>
      </p:sp>
      <p:sp>
        <p:nvSpPr>
          <p:cNvPr id="3" name="Content Placeholder 2"/>
          <p:cNvSpPr>
            <a:spLocks noGrp="1"/>
          </p:cNvSpPr>
          <p:nvPr>
            <p:ph idx="1"/>
          </p:nvPr>
        </p:nvSpPr>
        <p:spPr/>
        <p:txBody>
          <a:bodyPr>
            <a:normAutofit/>
          </a:bodyPr>
          <a:lstStyle/>
          <a:p>
            <a:r>
              <a:rPr lang="en-US" b="1" dirty="0"/>
              <a:t>Local Area Network is a group of computers connected to each other in a small area such as building, office.</a:t>
            </a:r>
          </a:p>
          <a:p>
            <a:r>
              <a:rPr lang="en-US" b="1" dirty="0"/>
              <a:t>LAN is used for connecting two or more personal computers through a communication medium such as twisted pair, coaxial cable, etc.</a:t>
            </a:r>
          </a:p>
          <a:p>
            <a:r>
              <a:rPr lang="en-US" b="1" dirty="0"/>
              <a:t>It is less costly as it is built with inexpensive hardware such as hubs, network adapters, and </a:t>
            </a:r>
            <a:r>
              <a:rPr lang="en-US" b="1" dirty="0" err="1"/>
              <a:t>ethernet</a:t>
            </a:r>
            <a:r>
              <a:rPr lang="en-US" b="1" dirty="0"/>
              <a:t> cables.</a:t>
            </a:r>
          </a:p>
          <a:p>
            <a:r>
              <a:rPr lang="en-US" b="1" dirty="0"/>
              <a:t>The data is transferred at an extremely faster rate in Local Area Network.</a:t>
            </a:r>
          </a:p>
          <a:p>
            <a:r>
              <a:rPr lang="en-US" b="1" dirty="0"/>
              <a:t>Local Area Network provides higher security.</a:t>
            </a:r>
          </a:p>
          <a:p>
            <a:pPr marL="0" indent="0">
              <a:buNone/>
            </a:pPr>
            <a:endParaRPr lang="en-US" b="1" dirty="0"/>
          </a:p>
        </p:txBody>
      </p:sp>
    </p:spTree>
    <p:extLst>
      <p:ext uri="{BB962C8B-B14F-4D97-AF65-F5344CB8AC3E}">
        <p14:creationId xmlns:p14="http://schemas.microsoft.com/office/powerpoint/2010/main" val="270126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PAN(Personal Area Network)</a:t>
            </a:r>
          </a:p>
        </p:txBody>
      </p:sp>
      <p:sp>
        <p:nvSpPr>
          <p:cNvPr id="3" name="Content Placeholder 2"/>
          <p:cNvSpPr>
            <a:spLocks noGrp="1"/>
          </p:cNvSpPr>
          <p:nvPr>
            <p:ph idx="1"/>
          </p:nvPr>
        </p:nvSpPr>
        <p:spPr/>
        <p:txBody>
          <a:bodyPr/>
          <a:lstStyle/>
          <a:p>
            <a:r>
              <a:rPr lang="en-US" b="1" dirty="0"/>
              <a:t>Personal Area Network is a network arranged within an individual person, typically within a range of 10 meters.</a:t>
            </a:r>
          </a:p>
          <a:p>
            <a:r>
              <a:rPr lang="en-US" b="1" dirty="0"/>
              <a:t>Personal Area Network is used for connecting the computer devices of personal use is known as Personal Area Network.</a:t>
            </a:r>
          </a:p>
          <a:p>
            <a:r>
              <a:rPr lang="en-US" b="1" dirty="0"/>
              <a:t>Thomas Zimmerman was the first research scientist to bring the idea of the Personal Area Network.</a:t>
            </a:r>
          </a:p>
          <a:p>
            <a:r>
              <a:rPr lang="en-US" b="1" dirty="0"/>
              <a:t>Personal Area Network covers an area of 30 feet.</a:t>
            </a:r>
          </a:p>
          <a:p>
            <a:r>
              <a:rPr lang="en-US" b="1" dirty="0"/>
              <a:t>Personal computer devices that are used to develop the personal area network are the laptop, mobile phones, media player and play stations.</a:t>
            </a:r>
          </a:p>
          <a:p>
            <a:pPr marL="0" indent="0">
              <a:buNone/>
            </a:pPr>
            <a:endParaRPr lang="en-US" b="1" dirty="0"/>
          </a:p>
        </p:txBody>
      </p:sp>
    </p:spTree>
    <p:extLst>
      <p:ext uri="{BB962C8B-B14F-4D97-AF65-F5344CB8AC3E}">
        <p14:creationId xmlns:p14="http://schemas.microsoft.com/office/powerpoint/2010/main" val="280980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MAN(Metropolitan Area Network)</a:t>
            </a:r>
          </a:p>
        </p:txBody>
      </p:sp>
      <p:sp>
        <p:nvSpPr>
          <p:cNvPr id="3" name="Content Placeholder 2"/>
          <p:cNvSpPr>
            <a:spLocks noGrp="1"/>
          </p:cNvSpPr>
          <p:nvPr>
            <p:ph idx="1"/>
          </p:nvPr>
        </p:nvSpPr>
        <p:spPr/>
        <p:txBody>
          <a:bodyPr/>
          <a:lstStyle/>
          <a:p>
            <a:r>
              <a:rPr lang="en-US" b="1" dirty="0"/>
              <a:t>A metropolitan area network is a network that covers a larger geographic area by interconnecting a different LAN to form a larger network.</a:t>
            </a:r>
          </a:p>
          <a:p>
            <a:r>
              <a:rPr lang="en-US" b="1" dirty="0"/>
              <a:t>Government agencies use MAN to connect to the citizens and private industries.</a:t>
            </a:r>
          </a:p>
          <a:p>
            <a:r>
              <a:rPr lang="en-US" b="1" dirty="0"/>
              <a:t>In MAN, various LANs are connected to each other through a telephone exchange line.</a:t>
            </a:r>
          </a:p>
          <a:p>
            <a:r>
              <a:rPr lang="en-US" b="1" dirty="0"/>
              <a:t>The most widely used protocols in MAN are RS-232, Frame Relay, ATM, ISDN, OC-3, ADSL, etc.</a:t>
            </a:r>
          </a:p>
          <a:p>
            <a:r>
              <a:rPr lang="en-US" b="1" dirty="0"/>
              <a:t>It has a higher range than Local Area Network(LAN)</a:t>
            </a:r>
          </a:p>
        </p:txBody>
      </p:sp>
    </p:spTree>
    <p:extLst>
      <p:ext uri="{BB962C8B-B14F-4D97-AF65-F5344CB8AC3E}">
        <p14:creationId xmlns:p14="http://schemas.microsoft.com/office/powerpoint/2010/main" val="401379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WAN(Wide Area Network)</a:t>
            </a:r>
          </a:p>
        </p:txBody>
      </p:sp>
      <p:sp>
        <p:nvSpPr>
          <p:cNvPr id="3" name="Content Placeholder 2"/>
          <p:cNvSpPr>
            <a:spLocks noGrp="1"/>
          </p:cNvSpPr>
          <p:nvPr>
            <p:ph idx="1"/>
          </p:nvPr>
        </p:nvSpPr>
        <p:spPr/>
        <p:txBody>
          <a:bodyPr/>
          <a:lstStyle/>
          <a:p>
            <a:r>
              <a:rPr lang="en-US" b="1" dirty="0"/>
              <a:t>A Wide Area Network is a network that extends over a large geographical area such as states or countries.</a:t>
            </a:r>
          </a:p>
          <a:p>
            <a:r>
              <a:rPr lang="en-US" b="1" dirty="0"/>
              <a:t>A Wide Area Network is quite bigger network than the LAN.</a:t>
            </a:r>
          </a:p>
          <a:p>
            <a:r>
              <a:rPr lang="en-US" b="1" dirty="0"/>
              <a:t>A Wide Area Network is not limited to a single location, but it spans over a large geographical area through a telephone line, </a:t>
            </a:r>
            <a:r>
              <a:rPr lang="en-US" b="1" dirty="0" err="1"/>
              <a:t>fibre</a:t>
            </a:r>
            <a:r>
              <a:rPr lang="en-US" b="1" dirty="0"/>
              <a:t> optic cable or satellite links.</a:t>
            </a:r>
          </a:p>
          <a:p>
            <a:r>
              <a:rPr lang="en-US" b="1" dirty="0"/>
              <a:t>The internet is one of the biggest WAN in the world.</a:t>
            </a:r>
          </a:p>
          <a:p>
            <a:r>
              <a:rPr lang="en-US" b="1" dirty="0"/>
              <a:t>A Wide Area Network is widely used in the field of Business, government, and education.</a:t>
            </a:r>
          </a:p>
          <a:p>
            <a:pPr marL="0" indent="0">
              <a:buNone/>
            </a:pPr>
            <a:endParaRPr lang="en-US" dirty="0"/>
          </a:p>
        </p:txBody>
      </p:sp>
    </p:spTree>
    <p:extLst>
      <p:ext uri="{BB962C8B-B14F-4D97-AF65-F5344CB8AC3E}">
        <p14:creationId xmlns:p14="http://schemas.microsoft.com/office/powerpoint/2010/main" val="158600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b="1" dirty="0"/>
              <a:t>Nodes: A network node is any device participating in a network.</a:t>
            </a:r>
          </a:p>
          <a:p>
            <a:r>
              <a:rPr lang="en-US" b="1" dirty="0"/>
              <a:t>Host : A host is a node that participates is user applications, either as a server, client, or both.</a:t>
            </a:r>
          </a:p>
          <a:p>
            <a:r>
              <a:rPr lang="en-US" b="1" dirty="0"/>
              <a:t>Server :A server is a type of host that offers resources to the other hosts. Typically a server accepts connections from clients who request a service function.</a:t>
            </a:r>
            <a:endParaRPr lang="en-US" dirty="0"/>
          </a:p>
          <a:p>
            <a:r>
              <a:rPr lang="en-US" b="1" dirty="0"/>
              <a:t>Hub : Hub is a central device that splits the network connection into multiple devices. When computer requests for information from a computer, it sends the request to the Hub. Hub distributes this request to all the interconnected computers.</a:t>
            </a:r>
            <a:endParaRPr lang="en-US" b="1" dirty="0"/>
          </a:p>
        </p:txBody>
      </p:sp>
    </p:spTree>
    <p:extLst>
      <p:ext uri="{BB962C8B-B14F-4D97-AF65-F5344CB8AC3E}">
        <p14:creationId xmlns:p14="http://schemas.microsoft.com/office/powerpoint/2010/main" val="1859949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4ACC195101BE4A8136A04A0F99157D" ma:contentTypeVersion="0" ma:contentTypeDescription="Create a new document." ma:contentTypeScope="" ma:versionID="309589148268c31789827d63ef40aca8">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D4D4DC-43F9-494F-95F4-DEBD183E4A9D}"/>
</file>

<file path=customXml/itemProps2.xml><?xml version="1.0" encoding="utf-8"?>
<ds:datastoreItem xmlns:ds="http://schemas.openxmlformats.org/officeDocument/2006/customXml" ds:itemID="{CBF0842D-F206-4857-BD4C-DB285EBD7E6D}"/>
</file>

<file path=customXml/itemProps3.xml><?xml version="1.0" encoding="utf-8"?>
<ds:datastoreItem xmlns:ds="http://schemas.openxmlformats.org/officeDocument/2006/customXml" ds:itemID="{7D558E64-5291-4531-A110-28AF1735A84F}"/>
</file>

<file path=docProps/app.xml><?xml version="1.0" encoding="utf-8"?>
<Properties xmlns="http://schemas.openxmlformats.org/officeDocument/2006/extended-properties" xmlns:vt="http://schemas.openxmlformats.org/officeDocument/2006/docPropsVTypes">
  <Template>Ion Boardroom</Template>
  <TotalTime>103</TotalTime>
  <Words>1637</Words>
  <Application>Microsoft Office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 Boardroom</vt:lpstr>
      <vt:lpstr>Group 4</vt:lpstr>
      <vt:lpstr>What is a Computer Network?</vt:lpstr>
      <vt:lpstr>What Do Networks Do?</vt:lpstr>
      <vt:lpstr>Types of Computer Network</vt:lpstr>
      <vt:lpstr>LAN(Local Area Network)</vt:lpstr>
      <vt:lpstr>PAN(Personal Area Network)</vt:lpstr>
      <vt:lpstr>MAN(Metropolitan Area Network)</vt:lpstr>
      <vt:lpstr>WAN(Wide Area Network)</vt:lpstr>
      <vt:lpstr>Components</vt:lpstr>
      <vt:lpstr>What is Switch ?</vt:lpstr>
      <vt:lpstr>What is Hub ?</vt:lpstr>
      <vt:lpstr>What is Router ?</vt:lpstr>
      <vt:lpstr>Cables </vt:lpstr>
      <vt:lpstr>Transmission modes</vt:lpstr>
      <vt:lpstr>Transmission mode</vt:lpstr>
      <vt:lpstr>Simplex mode</vt:lpstr>
      <vt:lpstr>Half-Duplex mode</vt:lpstr>
      <vt:lpstr>Full-duplex mode</vt:lpstr>
      <vt:lpstr>What is Topology?</vt:lpstr>
      <vt:lpstr>Types of Network Topology</vt:lpstr>
      <vt:lpstr>Bus Topology</vt:lpstr>
      <vt:lpstr>Ring Topology</vt:lpstr>
      <vt:lpstr>Tree topology</vt:lpstr>
      <vt:lpstr>Star Topology</vt:lpstr>
      <vt:lpstr>Mesh topology</vt:lpstr>
      <vt:lpstr>Types of Mesh Topology</vt:lpstr>
      <vt:lpstr>PowerPoint Presentation</vt:lpstr>
      <vt:lpstr>Hybrid Topology</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dc:title>
  <dc:creator>Divya Gopal</dc:creator>
  <cp:lastModifiedBy>Divya Gopal</cp:lastModifiedBy>
  <cp:revision>11</cp:revision>
  <dcterms:created xsi:type="dcterms:W3CDTF">2020-06-05T04:19:52Z</dcterms:created>
  <dcterms:modified xsi:type="dcterms:W3CDTF">2020-06-05T06:03:00Z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0x0101008D4ACC195101BE4A8136A04A0F99157D</vt:lpwstr>
  </property>
</Properties>
</file>