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2.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4" r:id="rId8"/>
    <p:sldId id="262" r:id="rId9"/>
    <p:sldId id="273" r:id="rId10"/>
    <p:sldId id="263" r:id="rId11"/>
    <p:sldId id="272" r:id="rId12"/>
    <p:sldId id="264" r:id="rId13"/>
    <p:sldId id="271" r:id="rId14"/>
    <p:sldId id="265" r:id="rId15"/>
    <p:sldId id="270" r:id="rId16"/>
    <p:sldId id="266" r:id="rId17"/>
    <p:sldId id="269" r:id="rId18"/>
    <p:sldId id="267" r:id="rId19"/>
    <p:sldId id="268"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84" y="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6/5/2020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6/5/2020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cloudflare.com/learning/ssl/what-is-encryp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cloudflare.com/learning/ddos/glossary/hypertext-transfer-protocol-htt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4</a:t>
            </a:r>
            <a:endParaRPr lang="en-US" dirty="0"/>
          </a:p>
        </p:txBody>
      </p:sp>
      <p:sp>
        <p:nvSpPr>
          <p:cNvPr id="3" name="Subtitle 2"/>
          <p:cNvSpPr>
            <a:spLocks noGrp="1"/>
          </p:cNvSpPr>
          <p:nvPr>
            <p:ph type="subTitle" idx="1"/>
          </p:nvPr>
        </p:nvSpPr>
        <p:spPr/>
        <p:txBody>
          <a:bodyPr/>
          <a:lstStyle/>
          <a:p>
            <a:r>
              <a:rPr lang="en-US" sz="7200" b="1" dirty="0" smtClean="0"/>
              <a:t>Networking Part 2</a:t>
            </a:r>
            <a:endParaRPr lang="en-US" b="1" dirty="0"/>
          </a:p>
        </p:txBody>
      </p:sp>
    </p:spTree>
    <p:extLst>
      <p:ext uri="{BB962C8B-B14F-4D97-AF65-F5344CB8AC3E}">
        <p14:creationId xmlns:p14="http://schemas.microsoft.com/office/powerpoint/2010/main" val="4202859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Network Layer</a:t>
            </a:r>
          </a:p>
        </p:txBody>
      </p:sp>
      <p:sp>
        <p:nvSpPr>
          <p:cNvPr id="3" name="Content Placeholder 2"/>
          <p:cNvSpPr>
            <a:spLocks noGrp="1"/>
          </p:cNvSpPr>
          <p:nvPr>
            <p:ph idx="1"/>
          </p:nvPr>
        </p:nvSpPr>
        <p:spPr/>
        <p:txBody>
          <a:bodyPr>
            <a:noAutofit/>
          </a:bodyPr>
          <a:lstStyle/>
          <a:p>
            <a:r>
              <a:rPr lang="en-US" b="1" dirty="0"/>
              <a:t>The network layer is responsible for facilitating data transfer between two different networks. If the two devices communicating are on the same network, then the network layer is unnecessary. The network layer breaks up segments from the transport layer into smaller units, called packets, on the sender’s device, and reassembling these packets on the receiving device. The network layer also finds the best physical path for the data to reach its destination; this is known as routing</a:t>
            </a:r>
            <a:r>
              <a:rPr lang="en-US" b="1" dirty="0" smtClean="0"/>
              <a:t>.</a:t>
            </a:r>
            <a:r>
              <a:rPr lang="en-US" b="1" dirty="0"/>
              <a:t/>
            </a:r>
            <a:br>
              <a:rPr lang="en-US" b="1" dirty="0"/>
            </a:br>
            <a:endParaRPr lang="en-US" b="1" dirty="0"/>
          </a:p>
        </p:txBody>
      </p:sp>
    </p:spTree>
    <p:extLst>
      <p:ext uri="{BB962C8B-B14F-4D97-AF65-F5344CB8AC3E}">
        <p14:creationId xmlns:p14="http://schemas.microsoft.com/office/powerpoint/2010/main" val="182240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39057" t="46934" r="8538" b="20248"/>
          <a:stretch/>
        </p:blipFill>
        <p:spPr>
          <a:xfrm>
            <a:off x="800100" y="2222500"/>
            <a:ext cx="10756900" cy="4013199"/>
          </a:xfrm>
          <a:prstGeom prst="rect">
            <a:avLst/>
          </a:prstGeom>
        </p:spPr>
      </p:pic>
    </p:spTree>
    <p:extLst>
      <p:ext uri="{BB962C8B-B14F-4D97-AF65-F5344CB8AC3E}">
        <p14:creationId xmlns:p14="http://schemas.microsoft.com/office/powerpoint/2010/main" val="210748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Transport Layer</a:t>
            </a:r>
          </a:p>
        </p:txBody>
      </p:sp>
      <p:sp>
        <p:nvSpPr>
          <p:cNvPr id="3" name="Content Placeholder 2"/>
          <p:cNvSpPr>
            <a:spLocks noGrp="1"/>
          </p:cNvSpPr>
          <p:nvPr>
            <p:ph idx="1"/>
          </p:nvPr>
        </p:nvSpPr>
        <p:spPr/>
        <p:txBody>
          <a:bodyPr>
            <a:normAutofit fontScale="92500"/>
          </a:bodyPr>
          <a:lstStyle/>
          <a:p>
            <a:r>
              <a:rPr lang="en-US" b="1" dirty="0"/>
              <a:t>Layer 4 is responsible for end-to-end communication between the two devices. This includes taking data from the session layer and breaking it up into chunks called segments before sending it to layer 3. The transport layer on the receiving device is responsible for reassembling the segments into data the session layer can consume.</a:t>
            </a:r>
          </a:p>
          <a:p>
            <a:r>
              <a:rPr lang="en-US" b="1" dirty="0"/>
              <a:t>The transport layer is also responsible for flow control and error control. Flow control determines an optimal speed of transmission to ensure that a sender with a fast connection doesn’t overwhelm a receiver with a slow connection. The transport layer performs error control on the receiving end by ensuring that the data received is complete, and requesting a retransmission if it isn’t.</a:t>
            </a:r>
          </a:p>
        </p:txBody>
      </p:sp>
    </p:spTree>
    <p:extLst>
      <p:ext uri="{BB962C8B-B14F-4D97-AF65-F5344CB8AC3E}">
        <p14:creationId xmlns:p14="http://schemas.microsoft.com/office/powerpoint/2010/main" val="1252461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38859" t="40582" r="6355" b="29069"/>
          <a:stretch/>
        </p:blipFill>
        <p:spPr>
          <a:xfrm>
            <a:off x="838200" y="2184400"/>
            <a:ext cx="10185400" cy="3416299"/>
          </a:xfrm>
          <a:prstGeom prst="rect">
            <a:avLst/>
          </a:prstGeom>
        </p:spPr>
      </p:pic>
    </p:spTree>
    <p:extLst>
      <p:ext uri="{BB962C8B-B14F-4D97-AF65-F5344CB8AC3E}">
        <p14:creationId xmlns:p14="http://schemas.microsoft.com/office/powerpoint/2010/main" val="149718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Session Layer</a:t>
            </a:r>
          </a:p>
        </p:txBody>
      </p:sp>
      <p:sp>
        <p:nvSpPr>
          <p:cNvPr id="3" name="Content Placeholder 2"/>
          <p:cNvSpPr>
            <a:spLocks noGrp="1"/>
          </p:cNvSpPr>
          <p:nvPr>
            <p:ph idx="1"/>
          </p:nvPr>
        </p:nvSpPr>
        <p:spPr/>
        <p:txBody>
          <a:bodyPr>
            <a:normAutofit/>
          </a:bodyPr>
          <a:lstStyle/>
          <a:p>
            <a:r>
              <a:rPr lang="en-US" dirty="0"/>
              <a:t>This is the layer responsible for opening and closing communication between the two devices. The time between when the communication is opened and closed is known as the session. The session layer ensures that the session stays open long enough to transfer all the data being exchanged, and then promptly closes the session in order to avoid wasting resources.</a:t>
            </a:r>
          </a:p>
          <a:p>
            <a:r>
              <a:rPr lang="en-US" dirty="0"/>
              <a:t>The session layer also synchronizes data transfer with </a:t>
            </a:r>
            <a:r>
              <a:rPr lang="en-US" dirty="0" smtClean="0"/>
              <a:t>checkpoints.</a:t>
            </a:r>
            <a:endParaRPr lang="en-US" dirty="0"/>
          </a:p>
        </p:txBody>
      </p:sp>
    </p:spTree>
    <p:extLst>
      <p:ext uri="{BB962C8B-B14F-4D97-AF65-F5344CB8AC3E}">
        <p14:creationId xmlns:p14="http://schemas.microsoft.com/office/powerpoint/2010/main" val="145280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5408" t="47196" r="18800" b="21873"/>
          <a:stretch/>
        </p:blipFill>
        <p:spPr>
          <a:xfrm>
            <a:off x="1042603" y="2663688"/>
            <a:ext cx="10198554" cy="3260034"/>
          </a:xfrm>
          <a:prstGeom prst="rect">
            <a:avLst/>
          </a:prstGeom>
        </p:spPr>
      </p:pic>
    </p:spTree>
    <p:extLst>
      <p:ext uri="{BB962C8B-B14F-4D97-AF65-F5344CB8AC3E}">
        <p14:creationId xmlns:p14="http://schemas.microsoft.com/office/powerpoint/2010/main" val="1121460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Presentation Layer</a:t>
            </a:r>
          </a:p>
        </p:txBody>
      </p:sp>
      <p:sp>
        <p:nvSpPr>
          <p:cNvPr id="3" name="Content Placeholder 2"/>
          <p:cNvSpPr>
            <a:spLocks noGrp="1"/>
          </p:cNvSpPr>
          <p:nvPr>
            <p:ph idx="1"/>
          </p:nvPr>
        </p:nvSpPr>
        <p:spPr/>
        <p:txBody>
          <a:bodyPr/>
          <a:lstStyle/>
          <a:p>
            <a:r>
              <a:rPr lang="en-US" b="1" dirty="0"/>
              <a:t>This layer is primarily responsible for preparing data so that it can be used by the application layer; in other words, layer 6 makes the data presentable for applications to consume. The presentation layer is responsible for translation, </a:t>
            </a:r>
            <a:r>
              <a:rPr lang="en-US" b="1" u="sng" dirty="0">
                <a:hlinkClick r:id="rId2"/>
              </a:rPr>
              <a:t>encryption</a:t>
            </a:r>
            <a:r>
              <a:rPr lang="en-US" b="1" dirty="0"/>
              <a:t>, and compression of data.</a:t>
            </a:r>
          </a:p>
          <a:p>
            <a:r>
              <a:rPr lang="en-US" b="1" dirty="0"/>
              <a:t>Two communicating devices communicating may be using different encoding methods, so layer 6 is responsible for translating incoming data into a syntax that the application layer of the receiving device can understand.</a:t>
            </a:r>
          </a:p>
        </p:txBody>
      </p:sp>
    </p:spTree>
    <p:extLst>
      <p:ext uri="{BB962C8B-B14F-4D97-AF65-F5344CB8AC3E}">
        <p14:creationId xmlns:p14="http://schemas.microsoft.com/office/powerpoint/2010/main" val="196975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6540" b="14693"/>
          <a:stretch/>
        </p:blipFill>
        <p:spPr>
          <a:xfrm>
            <a:off x="1143000" y="2395330"/>
            <a:ext cx="9640957" cy="3657600"/>
          </a:xfrm>
          <a:prstGeom prst="rect">
            <a:avLst/>
          </a:prstGeom>
        </p:spPr>
      </p:pic>
    </p:spTree>
    <p:extLst>
      <p:ext uri="{BB962C8B-B14F-4D97-AF65-F5344CB8AC3E}">
        <p14:creationId xmlns:p14="http://schemas.microsoft.com/office/powerpoint/2010/main" val="4026051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Application </a:t>
            </a:r>
            <a:r>
              <a:rPr lang="en-US" b="1" dirty="0" smtClean="0"/>
              <a:t>Layer</a:t>
            </a:r>
            <a:endParaRPr lang="en-US" dirty="0"/>
          </a:p>
        </p:txBody>
      </p:sp>
      <p:sp>
        <p:nvSpPr>
          <p:cNvPr id="3" name="Content Placeholder 2"/>
          <p:cNvSpPr>
            <a:spLocks noGrp="1"/>
          </p:cNvSpPr>
          <p:nvPr>
            <p:ph idx="1"/>
          </p:nvPr>
        </p:nvSpPr>
        <p:spPr/>
        <p:txBody>
          <a:bodyPr/>
          <a:lstStyle/>
          <a:p>
            <a:r>
              <a:rPr lang="en-US" b="1" dirty="0"/>
              <a:t>This is the only layer that directly interacts with data from the user. Software applications like web browsers and email clients rely on the application layer to initiate communications. But it should be made clear that client software applications are not part of the application layer; rather the application layer is responsible for the protocols and data manipulation that the software relies on to present meaningful data to the user. Application layer protocols include </a:t>
            </a:r>
            <a:r>
              <a:rPr lang="en-US" b="1" u="sng" dirty="0">
                <a:hlinkClick r:id="rId2"/>
              </a:rPr>
              <a:t>HTTP</a:t>
            </a:r>
            <a:r>
              <a:rPr lang="en-US" b="1" dirty="0"/>
              <a:t> as well as SMTP (Simple Mail Transfer Protocol is one of the protocols that enables email communications).</a:t>
            </a:r>
            <a:endParaRPr lang="en-US" b="1" dirty="0"/>
          </a:p>
        </p:txBody>
      </p:sp>
    </p:spTree>
    <p:extLst>
      <p:ext uri="{BB962C8B-B14F-4D97-AF65-F5344CB8AC3E}">
        <p14:creationId xmlns:p14="http://schemas.microsoft.com/office/powerpoint/2010/main" val="1264936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t="17644" b="11379"/>
          <a:stretch/>
        </p:blipFill>
        <p:spPr>
          <a:xfrm>
            <a:off x="755374" y="2514600"/>
            <a:ext cx="9998765" cy="3011557"/>
          </a:xfrm>
          <a:prstGeom prst="rect">
            <a:avLst/>
          </a:prstGeom>
        </p:spPr>
      </p:pic>
    </p:spTree>
    <p:extLst>
      <p:ext uri="{BB962C8B-B14F-4D97-AF65-F5344CB8AC3E}">
        <p14:creationId xmlns:p14="http://schemas.microsoft.com/office/powerpoint/2010/main" val="20346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a:t>
            </a:r>
          </a:p>
        </p:txBody>
      </p:sp>
      <p:sp>
        <p:nvSpPr>
          <p:cNvPr id="3" name="Content Placeholder 2"/>
          <p:cNvSpPr>
            <a:spLocks noGrp="1"/>
          </p:cNvSpPr>
          <p:nvPr>
            <p:ph idx="1"/>
          </p:nvPr>
        </p:nvSpPr>
        <p:spPr/>
        <p:txBody>
          <a:bodyPr>
            <a:normAutofit/>
          </a:bodyPr>
          <a:lstStyle/>
          <a:p>
            <a:r>
              <a:rPr lang="en-US" sz="3200" b="1" dirty="0"/>
              <a:t>The network model is the extension of the hierarchical structure because it allows many-to-many relationships to be managed in a tree-like structure that allows multiple parents.</a:t>
            </a:r>
            <a:endParaRPr lang="en-US" sz="4000" b="1" dirty="0"/>
          </a:p>
        </p:txBody>
      </p:sp>
    </p:spTree>
    <p:extLst>
      <p:ext uri="{BB962C8B-B14F-4D97-AF65-F5344CB8AC3E}">
        <p14:creationId xmlns:p14="http://schemas.microsoft.com/office/powerpoint/2010/main" val="1557749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the TCP/IP Model?</a:t>
            </a:r>
          </a:p>
        </p:txBody>
      </p:sp>
      <p:sp>
        <p:nvSpPr>
          <p:cNvPr id="3" name="Content Placeholder 2"/>
          <p:cNvSpPr>
            <a:spLocks noGrp="1"/>
          </p:cNvSpPr>
          <p:nvPr>
            <p:ph idx="1"/>
          </p:nvPr>
        </p:nvSpPr>
        <p:spPr/>
        <p:txBody>
          <a:bodyPr/>
          <a:lstStyle/>
          <a:p>
            <a:r>
              <a:rPr lang="en-US" b="1" dirty="0"/>
              <a:t>TCP/IP Model helps you to determine how a specific computer should be connected to the internet and how data should be transmitted between them. It helps you to create a virtual network when multiple computer networks are connected together. The purpose of TCP/IP model is to allow communication over large distances</a:t>
            </a:r>
            <a:r>
              <a:rPr lang="en-US" b="1" dirty="0" smtClean="0"/>
              <a:t>.</a:t>
            </a:r>
          </a:p>
          <a:p>
            <a:r>
              <a:rPr lang="en-US" b="1" dirty="0"/>
              <a:t>TCP/IP stands for Transmission Control Protocol/ Internet Protocol. It is specifically designed as a model to offer highly reliable and end-to-end byte stream over an unreliable internetwork.</a:t>
            </a:r>
            <a:endParaRPr lang="en-US" b="1" dirty="0"/>
          </a:p>
        </p:txBody>
      </p:sp>
    </p:spTree>
    <p:extLst>
      <p:ext uri="{BB962C8B-B14F-4D97-AF65-F5344CB8AC3E}">
        <p14:creationId xmlns:p14="http://schemas.microsoft.com/office/powerpoint/2010/main" val="129524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Four Layers of TCP/IP</a:t>
            </a:r>
          </a:p>
        </p:txBody>
      </p:sp>
      <p:pic>
        <p:nvPicPr>
          <p:cNvPr id="4098" name="Picture 2" descr="https://www.guru99.com/images/1/093019_0615_TCPIPModelW2.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940"/>
          <a:stretch/>
        </p:blipFill>
        <p:spPr bwMode="auto">
          <a:xfrm>
            <a:off x="680321" y="2286000"/>
            <a:ext cx="10711579" cy="383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99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 </a:t>
            </a:r>
            <a:r>
              <a:rPr lang="en-US" b="1" dirty="0" smtClean="0"/>
              <a:t>Layer</a:t>
            </a:r>
            <a:endParaRPr lang="en-US" dirty="0"/>
          </a:p>
        </p:txBody>
      </p:sp>
      <p:sp>
        <p:nvSpPr>
          <p:cNvPr id="3" name="Content Placeholder 2"/>
          <p:cNvSpPr>
            <a:spLocks noGrp="1"/>
          </p:cNvSpPr>
          <p:nvPr>
            <p:ph idx="1"/>
          </p:nvPr>
        </p:nvSpPr>
        <p:spPr/>
        <p:txBody>
          <a:bodyPr>
            <a:normAutofit/>
          </a:bodyPr>
          <a:lstStyle/>
          <a:p>
            <a:r>
              <a:rPr lang="en-US" sz="2800" b="1" dirty="0"/>
              <a:t>Application layer interacts with an application program, which is the highest level of OSI model. The application layer is the OSI layer, which is closest to the end-user. It means the OSI application layer allows users to interact with other software application</a:t>
            </a:r>
            <a:r>
              <a:rPr lang="en-US" sz="2800" b="1" dirty="0" smtClean="0"/>
              <a:t>.</a:t>
            </a:r>
            <a:endParaRPr lang="en-US" sz="2800" b="1" dirty="0"/>
          </a:p>
        </p:txBody>
      </p:sp>
    </p:spTree>
    <p:extLst>
      <p:ext uri="{BB962C8B-B14F-4D97-AF65-F5344CB8AC3E}">
        <p14:creationId xmlns:p14="http://schemas.microsoft.com/office/powerpoint/2010/main" val="888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Transport Layer</a:t>
            </a:r>
          </a:p>
        </p:txBody>
      </p:sp>
      <p:sp>
        <p:nvSpPr>
          <p:cNvPr id="3" name="Content Placeholder 2"/>
          <p:cNvSpPr>
            <a:spLocks noGrp="1"/>
          </p:cNvSpPr>
          <p:nvPr>
            <p:ph idx="1"/>
          </p:nvPr>
        </p:nvSpPr>
        <p:spPr/>
        <p:txBody>
          <a:bodyPr/>
          <a:lstStyle/>
          <a:p>
            <a:r>
              <a:rPr lang="en-US" b="1" dirty="0"/>
              <a:t>Transport layer builds on the network layer in order to provide data transport from a process on a source system machine to a process on a destination system. It is hosted using single or multiple networks, and also maintains the quality of service functions.</a:t>
            </a:r>
          </a:p>
          <a:p>
            <a:r>
              <a:rPr lang="en-US" b="1" dirty="0"/>
              <a:t>It determines how much data should be sent where and at what rate. This layer builds on the message which are received from the application layer. It helps ensure that data units are delivered error-free and in sequence.</a:t>
            </a:r>
          </a:p>
        </p:txBody>
      </p:sp>
    </p:spTree>
    <p:extLst>
      <p:ext uri="{BB962C8B-B14F-4D97-AF65-F5344CB8AC3E}">
        <p14:creationId xmlns:p14="http://schemas.microsoft.com/office/powerpoint/2010/main" val="407922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Internet Layer</a:t>
            </a:r>
          </a:p>
        </p:txBody>
      </p:sp>
      <p:sp>
        <p:nvSpPr>
          <p:cNvPr id="3" name="Content Placeholder 2"/>
          <p:cNvSpPr>
            <a:spLocks noGrp="1"/>
          </p:cNvSpPr>
          <p:nvPr>
            <p:ph idx="1"/>
          </p:nvPr>
        </p:nvSpPr>
        <p:spPr/>
        <p:txBody>
          <a:bodyPr>
            <a:noAutofit/>
          </a:bodyPr>
          <a:lstStyle/>
          <a:p>
            <a:r>
              <a:rPr lang="en-US" sz="2800" b="1" dirty="0"/>
              <a:t>An internet layer is a second layer of the TCP/IP model. It is also known as a network layer. The main work of this layer is to send the packets from any network, and any computer still they reach the destination irrespective of the route they take.</a:t>
            </a:r>
          </a:p>
          <a:p>
            <a:r>
              <a:rPr lang="en-US" sz="2800" b="1" dirty="0"/>
              <a:t>The Internet layer offers the functional and procedural method for transferring variable length data sequences from one node to another with the help of various networks.</a:t>
            </a:r>
          </a:p>
        </p:txBody>
      </p:sp>
    </p:spTree>
    <p:extLst>
      <p:ext uri="{BB962C8B-B14F-4D97-AF65-F5344CB8AC3E}">
        <p14:creationId xmlns:p14="http://schemas.microsoft.com/office/powerpoint/2010/main" val="2174399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a:t>
            </a:r>
            <a:r>
              <a:rPr lang="en-US" b="1" dirty="0"/>
              <a:t>Interface Layer</a:t>
            </a:r>
          </a:p>
        </p:txBody>
      </p:sp>
      <p:sp>
        <p:nvSpPr>
          <p:cNvPr id="3" name="Content Placeholder 2"/>
          <p:cNvSpPr>
            <a:spLocks noGrp="1"/>
          </p:cNvSpPr>
          <p:nvPr>
            <p:ph idx="1"/>
          </p:nvPr>
        </p:nvSpPr>
        <p:spPr/>
        <p:txBody>
          <a:bodyPr>
            <a:normAutofit/>
          </a:bodyPr>
          <a:lstStyle/>
          <a:p>
            <a:r>
              <a:rPr lang="en-US" sz="2800" b="1" dirty="0"/>
              <a:t>Network Interface Layer is this layer of the four-layer TCP/IP model. This layer is also called a network access layer. It helps you to defines details of how data should be sent using the network.</a:t>
            </a:r>
          </a:p>
          <a:p>
            <a:r>
              <a:rPr lang="en-US" sz="2800" b="1" dirty="0"/>
              <a:t>It also includes how bits should optically be signaled by hardware devices which directly interfaces with a network medium, like coaxial, optical, coaxial, fiber, or twisted-pair cables.</a:t>
            </a:r>
          </a:p>
        </p:txBody>
      </p:sp>
    </p:spTree>
    <p:extLst>
      <p:ext uri="{BB962C8B-B14F-4D97-AF65-F5344CB8AC3E}">
        <p14:creationId xmlns:p14="http://schemas.microsoft.com/office/powerpoint/2010/main" val="3058798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UDP?</a:t>
            </a:r>
          </a:p>
        </p:txBody>
      </p:sp>
      <p:sp>
        <p:nvSpPr>
          <p:cNvPr id="3" name="Content Placeholder 2"/>
          <p:cNvSpPr>
            <a:spLocks noGrp="1"/>
          </p:cNvSpPr>
          <p:nvPr>
            <p:ph idx="1"/>
          </p:nvPr>
        </p:nvSpPr>
        <p:spPr/>
        <p:txBody>
          <a:bodyPr/>
          <a:lstStyle/>
          <a:p>
            <a:r>
              <a:rPr lang="en-US" b="1" dirty="0"/>
              <a:t>User Datagram </a:t>
            </a:r>
            <a:r>
              <a:rPr lang="en-US" b="1" dirty="0" smtClean="0"/>
              <a:t>Protocol </a:t>
            </a:r>
            <a:r>
              <a:rPr lang="en-US" b="1" dirty="0"/>
              <a:t>is a communication protocol used across the Internet for especially time-sensitive transmissions such as video playback or DNS lookups. It speeds up communications by not requiring what’s known as a “handshake”, allowing data to be transferred before the receiving party agrees to the communication. This allows the protocol to operate very quickly, and also creates an opening for exploitation.</a:t>
            </a:r>
          </a:p>
        </p:txBody>
      </p:sp>
    </p:spTree>
    <p:extLst>
      <p:ext uri="{BB962C8B-B14F-4D97-AF65-F5344CB8AC3E}">
        <p14:creationId xmlns:p14="http://schemas.microsoft.com/office/powerpoint/2010/main" val="1924865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Network Troubleshooting?</a:t>
            </a:r>
          </a:p>
        </p:txBody>
      </p:sp>
      <p:sp>
        <p:nvSpPr>
          <p:cNvPr id="3" name="Content Placeholder 2"/>
          <p:cNvSpPr>
            <a:spLocks noGrp="1"/>
          </p:cNvSpPr>
          <p:nvPr>
            <p:ph idx="1"/>
          </p:nvPr>
        </p:nvSpPr>
        <p:spPr/>
        <p:txBody>
          <a:bodyPr/>
          <a:lstStyle/>
          <a:p>
            <a:r>
              <a:rPr lang="en-US" b="1" dirty="0"/>
              <a:t>Network troubleshooting is the combined measures and processes used to identify, diagnose and solve problems within a computer network. It’s a logical process that network engineers use to resolve network problems and improve network operations. Troubleshooting is an iterative process, the more data you collect and analyze, the higher the likelihood of developing a correct hypothesis.</a:t>
            </a:r>
            <a:endParaRPr lang="en-US" b="1" dirty="0"/>
          </a:p>
        </p:txBody>
      </p:sp>
    </p:spTree>
    <p:extLst>
      <p:ext uri="{BB962C8B-B14F-4D97-AF65-F5344CB8AC3E}">
        <p14:creationId xmlns:p14="http://schemas.microsoft.com/office/powerpoint/2010/main" val="2904619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Troubleshooting commands</a:t>
            </a:r>
          </a:p>
        </p:txBody>
      </p:sp>
      <p:sp>
        <p:nvSpPr>
          <p:cNvPr id="3" name="Content Placeholder 2"/>
          <p:cNvSpPr>
            <a:spLocks noGrp="1"/>
          </p:cNvSpPr>
          <p:nvPr>
            <p:ph idx="1"/>
          </p:nvPr>
        </p:nvSpPr>
        <p:spPr/>
        <p:txBody>
          <a:bodyPr>
            <a:normAutofit fontScale="92500" lnSpcReduction="20000"/>
          </a:bodyPr>
          <a:lstStyle/>
          <a:p>
            <a:r>
              <a:rPr lang="en-US" b="1" dirty="0" smtClean="0"/>
              <a:t>Ipconfig</a:t>
            </a:r>
          </a:p>
          <a:p>
            <a:pPr marL="0" indent="0">
              <a:buNone/>
            </a:pPr>
            <a:r>
              <a:rPr lang="en-US" b="1" dirty="0"/>
              <a:t>The “ipconfig” displays the current information about your network such as your </a:t>
            </a:r>
            <a:r>
              <a:rPr lang="en-US" b="1" dirty="0" err="1"/>
              <a:t>your</a:t>
            </a:r>
            <a:r>
              <a:rPr lang="en-US" b="1" dirty="0"/>
              <a:t> IP and MAC address, and the IP address of your router. It can also display information about your DHCP and DNS </a:t>
            </a:r>
            <a:r>
              <a:rPr lang="en-US" b="1" dirty="0" smtClean="0"/>
              <a:t>servers</a:t>
            </a:r>
            <a:r>
              <a:rPr lang="en-US" b="1" dirty="0"/>
              <a:t>. </a:t>
            </a:r>
            <a:endParaRPr lang="en-US" b="1" dirty="0" smtClean="0"/>
          </a:p>
          <a:p>
            <a:r>
              <a:rPr lang="en-US" b="1" dirty="0"/>
              <a:t>ping</a:t>
            </a:r>
          </a:p>
          <a:p>
            <a:pPr marL="0" indent="0">
              <a:buNone/>
            </a:pPr>
            <a:r>
              <a:rPr lang="en-US" b="1" dirty="0"/>
              <a:t>The “ping” command ping command allows you to send a signal to another device, and if that device is active, it will send a response back to the sender. The “ping” command is a subset of the ICMP (Internet Control Message Protocol), and it uses what is called an “echo request”. So, when you ping a device you send out an echo request, and if the device you pinged is active or online, you get an echo response.</a:t>
            </a:r>
          </a:p>
        </p:txBody>
      </p:sp>
    </p:spTree>
    <p:extLst>
      <p:ext uri="{BB962C8B-B14F-4D97-AF65-F5344CB8AC3E}">
        <p14:creationId xmlns:p14="http://schemas.microsoft.com/office/powerpoint/2010/main" val="2288588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smtClean="0"/>
              <a:t>Tracert</a:t>
            </a:r>
            <a:endParaRPr lang="en-US" b="1" dirty="0" smtClean="0"/>
          </a:p>
          <a:p>
            <a:pPr marL="0" indent="0">
              <a:buNone/>
            </a:pPr>
            <a:r>
              <a:rPr lang="en-US" b="1" dirty="0"/>
              <a:t>This command lets you see all steps a packet takes to the destination</a:t>
            </a:r>
            <a:r>
              <a:rPr lang="en-US" b="1" dirty="0" smtClean="0"/>
              <a:t>.</a:t>
            </a:r>
          </a:p>
          <a:p>
            <a:pPr marL="0" indent="0">
              <a:buNone/>
            </a:pPr>
            <a:r>
              <a:rPr lang="en-US" b="1" dirty="0"/>
              <a:t>For example, if we send a packet to www.google.com, it actually goes through a couple of routers to reach the destination. The packet will first go to your router, and then it will go to all kinds of different routers before it reaches Google servers.</a:t>
            </a:r>
            <a:r>
              <a:rPr lang="en-US" dirty="0"/>
              <a:t> </a:t>
            </a:r>
          </a:p>
        </p:txBody>
      </p:sp>
    </p:spTree>
    <p:extLst>
      <p:ext uri="{BB962C8B-B14F-4D97-AF65-F5344CB8AC3E}">
        <p14:creationId xmlns:p14="http://schemas.microsoft.com/office/powerpoint/2010/main" val="291439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OSI Model?</a:t>
            </a:r>
          </a:p>
        </p:txBody>
      </p:sp>
      <p:sp>
        <p:nvSpPr>
          <p:cNvPr id="3" name="Content Placeholder 2"/>
          <p:cNvSpPr>
            <a:spLocks noGrp="1"/>
          </p:cNvSpPr>
          <p:nvPr>
            <p:ph idx="1"/>
          </p:nvPr>
        </p:nvSpPr>
        <p:spPr/>
        <p:txBody>
          <a:bodyPr/>
          <a:lstStyle/>
          <a:p>
            <a:r>
              <a:rPr lang="en-US" sz="3200" b="1" dirty="0"/>
              <a:t>The Open Systems Interconnection (OSI) model is a conceptual model created by the International Organization for Standardization which enables diverse communication systems to communicate using standard protocols.</a:t>
            </a:r>
            <a:r>
              <a:rPr lang="en-US" dirty="0"/>
              <a:t> </a:t>
            </a:r>
            <a:endParaRPr lang="en-US" dirty="0"/>
          </a:p>
        </p:txBody>
      </p:sp>
    </p:spTree>
    <p:extLst>
      <p:ext uri="{BB962C8B-B14F-4D97-AF65-F5344CB8AC3E}">
        <p14:creationId xmlns:p14="http://schemas.microsoft.com/office/powerpoint/2010/main" val="800450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err="1" smtClean="0"/>
              <a:t>Nslookup</a:t>
            </a:r>
            <a:endParaRPr lang="en-US" b="1" dirty="0" smtClean="0"/>
          </a:p>
          <a:p>
            <a:pPr marL="0" indent="0">
              <a:buNone/>
            </a:pPr>
            <a:r>
              <a:rPr lang="en-US" b="1" dirty="0"/>
              <a:t>The </a:t>
            </a:r>
            <a:r>
              <a:rPr lang="en-US" b="1" dirty="0" err="1"/>
              <a:t>nslookup</a:t>
            </a:r>
            <a:r>
              <a:rPr lang="en-US" b="1" dirty="0"/>
              <a:t> command will fetch the DNS records for a given domain name or an IP address. Remember the IP addresses and domain names are stored in DNS servers, so the </a:t>
            </a:r>
            <a:r>
              <a:rPr lang="en-US" b="1" dirty="0" err="1"/>
              <a:t>nslookup</a:t>
            </a:r>
            <a:r>
              <a:rPr lang="en-US" b="1" dirty="0"/>
              <a:t> command lets you query the DNS records to gather information.</a:t>
            </a:r>
          </a:p>
        </p:txBody>
      </p:sp>
    </p:spTree>
    <p:extLst>
      <p:ext uri="{BB962C8B-B14F-4D97-AF65-F5344CB8AC3E}">
        <p14:creationId xmlns:p14="http://schemas.microsoft.com/office/powerpoint/2010/main" val="4149963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 Proxy Server</a:t>
            </a:r>
            <a:r>
              <a:rPr lang="en-US" dirty="0" smtClean="0"/>
              <a:t>?</a:t>
            </a:r>
            <a:endParaRPr lang="en-US" dirty="0"/>
          </a:p>
        </p:txBody>
      </p:sp>
      <p:sp>
        <p:nvSpPr>
          <p:cNvPr id="3" name="Content Placeholder 2"/>
          <p:cNvSpPr>
            <a:spLocks noGrp="1"/>
          </p:cNvSpPr>
          <p:nvPr>
            <p:ph idx="1"/>
          </p:nvPr>
        </p:nvSpPr>
        <p:spPr/>
        <p:txBody>
          <a:bodyPr>
            <a:normAutofit/>
          </a:bodyPr>
          <a:lstStyle/>
          <a:p>
            <a:r>
              <a:rPr lang="en-US" sz="2800" b="1" dirty="0"/>
              <a:t>A proxy server acts as a gateway between you and the internet. It’s an intermediary server separating end users from the websites they browse. Proxy servers provide varying levels of functionality, security, and privacy depending on your use case, needs, or company policy.</a:t>
            </a:r>
            <a:endParaRPr lang="en-US" sz="2800" b="1" dirty="0"/>
          </a:p>
        </p:txBody>
      </p:sp>
    </p:spTree>
    <p:extLst>
      <p:ext uri="{BB962C8B-B14F-4D97-AF65-F5344CB8AC3E}">
        <p14:creationId xmlns:p14="http://schemas.microsoft.com/office/powerpoint/2010/main" val="14262183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Should You Use a Proxy Server?</a:t>
            </a:r>
          </a:p>
        </p:txBody>
      </p:sp>
      <p:sp>
        <p:nvSpPr>
          <p:cNvPr id="3" name="Content Placeholder 2"/>
          <p:cNvSpPr>
            <a:spLocks noGrp="1"/>
          </p:cNvSpPr>
          <p:nvPr>
            <p:ph idx="1"/>
          </p:nvPr>
        </p:nvSpPr>
        <p:spPr/>
        <p:txBody>
          <a:bodyPr>
            <a:normAutofit/>
          </a:bodyPr>
          <a:lstStyle/>
          <a:p>
            <a:r>
              <a:rPr lang="en-US" sz="2800" b="1" dirty="0"/>
              <a:t>To control internet usage of employees and </a:t>
            </a:r>
            <a:r>
              <a:rPr lang="en-US" sz="2800" b="1" dirty="0" smtClean="0"/>
              <a:t>children</a:t>
            </a:r>
          </a:p>
          <a:p>
            <a:r>
              <a:rPr lang="en-US" sz="2800" b="1" dirty="0"/>
              <a:t>Bandwidth savings and improved </a:t>
            </a:r>
            <a:r>
              <a:rPr lang="en-US" sz="2800" b="1" dirty="0" smtClean="0"/>
              <a:t>speeds</a:t>
            </a:r>
          </a:p>
          <a:p>
            <a:r>
              <a:rPr lang="en-US" sz="2800" b="1" dirty="0"/>
              <a:t>Privacy </a:t>
            </a:r>
            <a:r>
              <a:rPr lang="en-US" sz="2800" b="1" dirty="0" smtClean="0"/>
              <a:t>benefits</a:t>
            </a:r>
          </a:p>
          <a:p>
            <a:r>
              <a:rPr lang="en-US" sz="2800" b="1" dirty="0"/>
              <a:t>Improved </a:t>
            </a:r>
            <a:r>
              <a:rPr lang="en-US" sz="2800" b="1" dirty="0" smtClean="0"/>
              <a:t>security</a:t>
            </a:r>
          </a:p>
          <a:p>
            <a:r>
              <a:rPr lang="en-US" sz="2800" b="1" dirty="0"/>
              <a:t>Get access to blocked resources</a:t>
            </a:r>
            <a:endParaRPr lang="en-US" sz="2800" dirty="0"/>
          </a:p>
        </p:txBody>
      </p:sp>
    </p:spTree>
    <p:extLst>
      <p:ext uri="{BB962C8B-B14F-4D97-AF65-F5344CB8AC3E}">
        <p14:creationId xmlns:p14="http://schemas.microsoft.com/office/powerpoint/2010/main" val="3539313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7 layers of OSI Model</a:t>
            </a:r>
            <a:endParaRPr lang="en-US" dirty="0"/>
          </a:p>
        </p:txBody>
      </p:sp>
      <p:pic>
        <p:nvPicPr>
          <p:cNvPr id="2080" name="Picture 32" descr="What is OSI Model | Comprehensive Guide to OSI Mod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1357" y="2336800"/>
            <a:ext cx="9412356" cy="4183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1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7 layers of OSI Model</a:t>
            </a:r>
          </a:p>
        </p:txBody>
      </p:sp>
      <p:pic>
        <p:nvPicPr>
          <p:cNvPr id="4" name="Content Placeholder 3"/>
          <p:cNvPicPr>
            <a:picLocks noGrp="1" noChangeAspect="1"/>
          </p:cNvPicPr>
          <p:nvPr>
            <p:ph idx="1"/>
          </p:nvPr>
        </p:nvPicPr>
        <p:blipFill rotWithShape="1">
          <a:blip r:embed="rId2"/>
          <a:srcRect l="14937" t="9403" r="14047" b="12071"/>
          <a:stretch/>
        </p:blipFill>
        <p:spPr>
          <a:xfrm>
            <a:off x="680322" y="2136914"/>
            <a:ext cx="10362052" cy="4403034"/>
          </a:xfrm>
          <a:prstGeom prst="rect">
            <a:avLst/>
          </a:prstGeom>
        </p:spPr>
      </p:pic>
    </p:spTree>
    <p:extLst>
      <p:ext uri="{BB962C8B-B14F-4D97-AF65-F5344CB8AC3E}">
        <p14:creationId xmlns:p14="http://schemas.microsoft.com/office/powerpoint/2010/main" val="413133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Physical </a:t>
            </a:r>
            <a:r>
              <a:rPr lang="en-US" b="1" dirty="0" smtClean="0"/>
              <a:t>Layer</a:t>
            </a:r>
            <a:endParaRPr lang="en-US" b="1" dirty="0"/>
          </a:p>
        </p:txBody>
      </p:sp>
      <p:sp>
        <p:nvSpPr>
          <p:cNvPr id="3" name="Content Placeholder 2"/>
          <p:cNvSpPr>
            <a:spLocks noGrp="1"/>
          </p:cNvSpPr>
          <p:nvPr>
            <p:ph idx="1"/>
          </p:nvPr>
        </p:nvSpPr>
        <p:spPr/>
        <p:txBody>
          <a:bodyPr>
            <a:normAutofit/>
          </a:bodyPr>
          <a:lstStyle/>
          <a:p>
            <a:r>
              <a:rPr lang="en-US" sz="2800" b="1" dirty="0"/>
              <a:t>This layer includes the physical equipment involved in the data transfer, such as the cables and switches. This is also the layer where the data gets converted into a bit stream, which is a string of 1s and 0s. The physical layer of both devices must also agree on a signal convention so that the 1s can be distinguished from the 0s on both devices.</a:t>
            </a:r>
            <a:endParaRPr lang="en-US" sz="2800" b="1" dirty="0"/>
          </a:p>
        </p:txBody>
      </p:sp>
    </p:spTree>
    <p:extLst>
      <p:ext uri="{BB962C8B-B14F-4D97-AF65-F5344CB8AC3E}">
        <p14:creationId xmlns:p14="http://schemas.microsoft.com/office/powerpoint/2010/main" val="2348320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l="40845" t="42699" r="13301" b="25894"/>
          <a:stretch/>
        </p:blipFill>
        <p:spPr>
          <a:xfrm>
            <a:off x="812800" y="2222500"/>
            <a:ext cx="10579100" cy="4089400"/>
          </a:xfrm>
          <a:prstGeom prst="rect">
            <a:avLst/>
          </a:prstGeom>
        </p:spPr>
      </p:pic>
    </p:spTree>
    <p:extLst>
      <p:ext uri="{BB962C8B-B14F-4D97-AF65-F5344CB8AC3E}">
        <p14:creationId xmlns:p14="http://schemas.microsoft.com/office/powerpoint/2010/main" val="2739459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Data Link </a:t>
            </a:r>
            <a:r>
              <a:rPr lang="en-US" b="1" dirty="0" smtClean="0"/>
              <a:t>Layer</a:t>
            </a:r>
            <a:endParaRPr lang="en-US" dirty="0"/>
          </a:p>
        </p:txBody>
      </p:sp>
      <p:sp>
        <p:nvSpPr>
          <p:cNvPr id="3" name="Content Placeholder 2"/>
          <p:cNvSpPr>
            <a:spLocks noGrp="1"/>
          </p:cNvSpPr>
          <p:nvPr>
            <p:ph idx="1"/>
          </p:nvPr>
        </p:nvSpPr>
        <p:spPr/>
        <p:txBody>
          <a:bodyPr/>
          <a:lstStyle/>
          <a:p>
            <a:r>
              <a:rPr lang="en-US" b="1" dirty="0"/>
              <a:t>The data link layer is very similar to the network layer, except the data link layer facilitates data transfer between two devices on the SAME network. The data link layer takes packets from the network layer and breaks them into smaller pieces called frames. Like the network layer, the data link layer is also responsible for flow control and error control in intra-network communication (The transport layer only does flow control and error control for inter-network communications).</a:t>
            </a:r>
          </a:p>
          <a:p>
            <a:pPr marL="0" indent="0">
              <a:buNone/>
            </a:pPr>
            <a:r>
              <a:rPr lang="en-US" dirty="0"/>
              <a:t/>
            </a:r>
            <a:br>
              <a:rPr lang="en-US" dirty="0"/>
            </a:br>
            <a:endParaRPr lang="en-US" dirty="0"/>
          </a:p>
        </p:txBody>
      </p:sp>
    </p:spTree>
    <p:extLst>
      <p:ext uri="{BB962C8B-B14F-4D97-AF65-F5344CB8AC3E}">
        <p14:creationId xmlns:p14="http://schemas.microsoft.com/office/powerpoint/2010/main" val="342478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38325" t="37668" r="5581" b="35874"/>
          <a:stretch/>
        </p:blipFill>
        <p:spPr>
          <a:xfrm>
            <a:off x="584200" y="2336873"/>
            <a:ext cx="10858500" cy="3936927"/>
          </a:xfrm>
          <a:prstGeom prst="rect">
            <a:avLst/>
          </a:prstGeom>
        </p:spPr>
      </p:pic>
    </p:spTree>
    <p:extLst>
      <p:ext uri="{BB962C8B-B14F-4D97-AF65-F5344CB8AC3E}">
        <p14:creationId xmlns:p14="http://schemas.microsoft.com/office/powerpoint/2010/main" val="216674082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D4ACC195101BE4A8136A04A0F99157D" ma:contentTypeVersion="2" ma:contentTypeDescription="Create a new document." ma:contentTypeScope="" ma:versionID="8c45fea6099ec9ae589b9b8cf2c94a38">
  <xsd:schema xmlns:xsd="http://www.w3.org/2001/XMLSchema" xmlns:xs="http://www.w3.org/2001/XMLSchema" xmlns:p="http://schemas.microsoft.com/office/2006/metadata/properties" xmlns:ns2="e5543c05-ac2a-48a0-b1e5-9a61b628d29e" targetNamespace="http://schemas.microsoft.com/office/2006/metadata/properties" ma:root="true" ma:fieldsID="061f2e6b8e30cc31024837866338ccac" ns2:_="">
    <xsd:import namespace="e5543c05-ac2a-48a0-b1e5-9a61b628d29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43c05-ac2a-48a0-b1e5-9a61b628d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2E8462-0CB3-41F7-97A5-1C6789947123}"/>
</file>

<file path=customXml/itemProps2.xml><?xml version="1.0" encoding="utf-8"?>
<ds:datastoreItem xmlns:ds="http://schemas.openxmlformats.org/officeDocument/2006/customXml" ds:itemID="{61A3D9A2-E777-4E9F-BA3A-4DF01FBB1569}"/>
</file>

<file path=customXml/itemProps3.xml><?xml version="1.0" encoding="utf-8"?>
<ds:datastoreItem xmlns:ds="http://schemas.openxmlformats.org/officeDocument/2006/customXml" ds:itemID="{E8D19952-524B-4E1E-AEA4-EBFBE9D2375B}"/>
</file>

<file path=docProps/app.xml><?xml version="1.0" encoding="utf-8"?>
<Properties xmlns="http://schemas.openxmlformats.org/officeDocument/2006/extended-properties" xmlns:vt="http://schemas.openxmlformats.org/officeDocument/2006/docPropsVTypes">
  <Template>Berlin</Template>
  <TotalTime>99</TotalTime>
  <Words>1593</Words>
  <Application>Microsoft Office PowerPoint</Application>
  <PresentationFormat>Widescreen</PresentationFormat>
  <Paragraphs>63</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Trebuchet MS</vt:lpstr>
      <vt:lpstr>Berlin</vt:lpstr>
      <vt:lpstr>Group 4</vt:lpstr>
      <vt:lpstr>Network Model</vt:lpstr>
      <vt:lpstr>What Is The OSI Model?</vt:lpstr>
      <vt:lpstr>The 7 layers of OSI Model</vt:lpstr>
      <vt:lpstr>The 7 layers of OSI Model</vt:lpstr>
      <vt:lpstr>The Physical Layer</vt:lpstr>
      <vt:lpstr>PowerPoint Presentation</vt:lpstr>
      <vt:lpstr>The Data Link Layer</vt:lpstr>
      <vt:lpstr>PowerPoint Presentation</vt:lpstr>
      <vt:lpstr>The Network Layer</vt:lpstr>
      <vt:lpstr>PowerPoint Presentation</vt:lpstr>
      <vt:lpstr>The Transport Layer</vt:lpstr>
      <vt:lpstr>PowerPoint Presentation</vt:lpstr>
      <vt:lpstr>The Session Layer</vt:lpstr>
      <vt:lpstr>PowerPoint Presentation</vt:lpstr>
      <vt:lpstr>The Presentation Layer</vt:lpstr>
      <vt:lpstr>PowerPoint Presentation</vt:lpstr>
      <vt:lpstr>The Application Layer</vt:lpstr>
      <vt:lpstr>PowerPoint Presentation</vt:lpstr>
      <vt:lpstr>What is the TCP/IP Model?</vt:lpstr>
      <vt:lpstr>Four Layers of TCP/IP</vt:lpstr>
      <vt:lpstr>Application Layer</vt:lpstr>
      <vt:lpstr>Transport Layer</vt:lpstr>
      <vt:lpstr>Internet Layer</vt:lpstr>
      <vt:lpstr>Network Interface Layer</vt:lpstr>
      <vt:lpstr>What is UDP?</vt:lpstr>
      <vt:lpstr>What is Network Troubleshooting?</vt:lpstr>
      <vt:lpstr>Network Troubleshooting commands</vt:lpstr>
      <vt:lpstr>PowerPoint Presentation</vt:lpstr>
      <vt:lpstr>PowerPoint Presentation</vt:lpstr>
      <vt:lpstr>What’s a Proxy Server?</vt:lpstr>
      <vt:lpstr>Why Should You Use a Proxy Server?</vt:lpstr>
    </vt:vector>
  </TitlesOfParts>
  <Company>Mindtree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dc:title>
  <dc:creator>Divya Gopal</dc:creator>
  <cp:lastModifiedBy>Divya Gopal</cp:lastModifiedBy>
  <cp:revision>9</cp:revision>
  <dcterms:created xsi:type="dcterms:W3CDTF">2020-06-05T08:54:03Z</dcterms:created>
  <dcterms:modified xsi:type="dcterms:W3CDTF">2020-06-05T10:33:06Z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0x0101008D4ACC195101BE4A8136A04A0F99157D</vt:lpwstr>
  </property>
</Properties>
</file>