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5" r:id="rId13"/>
    <p:sldId id="267" r:id="rId14"/>
    <p:sldId id="268" r:id="rId15"/>
    <p:sldId id="264" r:id="rId16"/>
    <p:sldId id="266"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2BF9E7-9B63-4598-A473-8806CF56322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730E3FB-358E-44CB-96E0-CA42AA3F8F8A}">
      <dgm:prSet phldrT="[Text]"/>
      <dgm:spPr/>
      <dgm:t>
        <a:bodyPr/>
        <a:lstStyle/>
        <a:p>
          <a:r>
            <a:rPr lang="en-US" b="0" i="0" dirty="0" smtClean="0"/>
            <a:t>Dynamic Desirable mode can start the DTP negotiation</a:t>
          </a:r>
          <a:endParaRPr lang="en-US" dirty="0"/>
        </a:p>
      </dgm:t>
    </dgm:pt>
    <dgm:pt modelId="{7E6458BF-1838-47A8-B1D3-D1771BB0AC74}" type="parTrans" cxnId="{1658A791-7CCA-4005-BE21-8BA56AC5CE19}">
      <dgm:prSet/>
      <dgm:spPr/>
      <dgm:t>
        <a:bodyPr/>
        <a:lstStyle/>
        <a:p>
          <a:endParaRPr lang="en-US"/>
        </a:p>
      </dgm:t>
    </dgm:pt>
    <dgm:pt modelId="{088CC4A4-D8D6-4151-BF0C-5C0DBF5B9DB4}" type="sibTrans" cxnId="{1658A791-7CCA-4005-BE21-8BA56AC5CE19}">
      <dgm:prSet/>
      <dgm:spPr/>
      <dgm:t>
        <a:bodyPr/>
        <a:lstStyle/>
        <a:p>
          <a:endParaRPr lang="en-US"/>
        </a:p>
      </dgm:t>
    </dgm:pt>
    <dgm:pt modelId="{67EA3B3C-EA1F-43D1-B575-0410C28FB512}">
      <dgm:prSet phldrT="[Text]"/>
      <dgm:spPr>
        <a:solidFill>
          <a:srgbClr val="92D050"/>
        </a:solidFill>
      </dgm:spPr>
      <dgm:t>
        <a:bodyPr/>
        <a:lstStyle/>
        <a:p>
          <a:r>
            <a:rPr lang="en-US" b="1" i="0" dirty="0" smtClean="0">
              <a:solidFill>
                <a:schemeClr val="tx1"/>
              </a:solidFill>
            </a:rPr>
            <a:t>Dynamic Auto</a:t>
          </a:r>
          <a:endParaRPr lang="en-US" b="1" dirty="0">
            <a:solidFill>
              <a:schemeClr val="tx1"/>
            </a:solidFill>
          </a:endParaRPr>
        </a:p>
      </dgm:t>
    </dgm:pt>
    <dgm:pt modelId="{D46F4311-6317-46D5-B684-3400CDE9A03B}" type="parTrans" cxnId="{14009490-AC75-4AE0-BF3B-0C16D6C8C496}">
      <dgm:prSet/>
      <dgm:spPr/>
      <dgm:t>
        <a:bodyPr/>
        <a:lstStyle/>
        <a:p>
          <a:endParaRPr lang="en-US"/>
        </a:p>
      </dgm:t>
    </dgm:pt>
    <dgm:pt modelId="{ED2D2FC1-2360-4F1A-884C-CC7A53940F6A}" type="sibTrans" cxnId="{14009490-AC75-4AE0-BF3B-0C16D6C8C496}">
      <dgm:prSet/>
      <dgm:spPr/>
      <dgm:t>
        <a:bodyPr/>
        <a:lstStyle/>
        <a:p>
          <a:endParaRPr lang="en-US"/>
        </a:p>
      </dgm:t>
    </dgm:pt>
    <dgm:pt modelId="{687B9DE0-0F67-4A64-97A7-178C486F3BA8}">
      <dgm:prSet phldrT="[Text]"/>
      <dgm:spPr/>
      <dgm:t>
        <a:bodyPr/>
        <a:lstStyle/>
        <a:p>
          <a:r>
            <a:rPr lang="en-US" b="0" i="0" dirty="0" smtClean="0"/>
            <a:t>Dynamic auto mode can listen or reply to negotiation</a:t>
          </a:r>
          <a:endParaRPr lang="en-US" dirty="0"/>
        </a:p>
      </dgm:t>
    </dgm:pt>
    <dgm:pt modelId="{535358E4-C45F-4AE4-96BD-748336584936}" type="parTrans" cxnId="{6212CE2C-C55E-4695-A1B7-9966CB5C95F4}">
      <dgm:prSet/>
      <dgm:spPr/>
      <dgm:t>
        <a:bodyPr/>
        <a:lstStyle/>
        <a:p>
          <a:endParaRPr lang="en-US"/>
        </a:p>
      </dgm:t>
    </dgm:pt>
    <dgm:pt modelId="{B2140F2F-8452-4A47-8A10-256683094773}" type="sibTrans" cxnId="{6212CE2C-C55E-4695-A1B7-9966CB5C95F4}">
      <dgm:prSet/>
      <dgm:spPr/>
      <dgm:t>
        <a:bodyPr/>
        <a:lstStyle/>
        <a:p>
          <a:endParaRPr lang="en-US"/>
        </a:p>
      </dgm:t>
    </dgm:pt>
    <dgm:pt modelId="{21FCF4B9-0C6C-4A9B-9E18-575DFE68E217}">
      <dgm:prSet phldrT="[Text]"/>
      <dgm:spPr>
        <a:solidFill>
          <a:srgbClr val="FFC000"/>
        </a:solidFill>
      </dgm:spPr>
      <dgm:t>
        <a:bodyPr/>
        <a:lstStyle/>
        <a:p>
          <a:r>
            <a:rPr lang="en-US" b="1" i="0" dirty="0" smtClean="0">
              <a:solidFill>
                <a:schemeClr val="tx1"/>
              </a:solidFill>
            </a:rPr>
            <a:t>Dynamic Desirable</a:t>
          </a:r>
          <a:endParaRPr lang="en-US" b="1" dirty="0">
            <a:solidFill>
              <a:schemeClr val="tx1"/>
            </a:solidFill>
          </a:endParaRPr>
        </a:p>
      </dgm:t>
    </dgm:pt>
    <dgm:pt modelId="{389D7FA3-D176-46C2-A602-F4A53F0A3401}" type="sibTrans" cxnId="{76981408-98EE-4913-91DF-47CDC9B98B5C}">
      <dgm:prSet/>
      <dgm:spPr/>
      <dgm:t>
        <a:bodyPr/>
        <a:lstStyle/>
        <a:p>
          <a:endParaRPr lang="en-US"/>
        </a:p>
      </dgm:t>
    </dgm:pt>
    <dgm:pt modelId="{1EFD5A2E-2A87-4774-AF0F-168E1984989D}" type="parTrans" cxnId="{76981408-98EE-4913-91DF-47CDC9B98B5C}">
      <dgm:prSet/>
      <dgm:spPr/>
      <dgm:t>
        <a:bodyPr/>
        <a:lstStyle/>
        <a:p>
          <a:endParaRPr lang="en-US"/>
        </a:p>
      </dgm:t>
    </dgm:pt>
    <dgm:pt modelId="{C8F3A631-B29D-4062-B9A1-07528E2391A9}" type="pres">
      <dgm:prSet presAssocID="{872BF9E7-9B63-4598-A473-8806CF563226}" presName="linear" presStyleCnt="0">
        <dgm:presLayoutVars>
          <dgm:animLvl val="lvl"/>
          <dgm:resizeHandles val="exact"/>
        </dgm:presLayoutVars>
      </dgm:prSet>
      <dgm:spPr/>
      <dgm:t>
        <a:bodyPr/>
        <a:lstStyle/>
        <a:p>
          <a:endParaRPr lang="en-US"/>
        </a:p>
      </dgm:t>
    </dgm:pt>
    <dgm:pt modelId="{4F82A82A-4926-4CFA-B7B0-1735247A2017}" type="pres">
      <dgm:prSet presAssocID="{21FCF4B9-0C6C-4A9B-9E18-575DFE68E217}" presName="parentText" presStyleLbl="node1" presStyleIdx="0" presStyleCnt="2">
        <dgm:presLayoutVars>
          <dgm:chMax val="0"/>
          <dgm:bulletEnabled val="1"/>
        </dgm:presLayoutVars>
      </dgm:prSet>
      <dgm:spPr/>
      <dgm:t>
        <a:bodyPr/>
        <a:lstStyle/>
        <a:p>
          <a:endParaRPr lang="en-US"/>
        </a:p>
      </dgm:t>
    </dgm:pt>
    <dgm:pt modelId="{A46E1065-B7B4-49F2-88BD-E4C76570CE0E}" type="pres">
      <dgm:prSet presAssocID="{21FCF4B9-0C6C-4A9B-9E18-575DFE68E217}" presName="childText" presStyleLbl="revTx" presStyleIdx="0" presStyleCnt="2">
        <dgm:presLayoutVars>
          <dgm:bulletEnabled val="1"/>
        </dgm:presLayoutVars>
      </dgm:prSet>
      <dgm:spPr/>
      <dgm:t>
        <a:bodyPr/>
        <a:lstStyle/>
        <a:p>
          <a:endParaRPr lang="en-US"/>
        </a:p>
      </dgm:t>
    </dgm:pt>
    <dgm:pt modelId="{7406BD95-6487-49D7-A0DA-E4CAEC5C7D0F}" type="pres">
      <dgm:prSet presAssocID="{67EA3B3C-EA1F-43D1-B575-0410C28FB512}" presName="parentText" presStyleLbl="node1" presStyleIdx="1" presStyleCnt="2">
        <dgm:presLayoutVars>
          <dgm:chMax val="0"/>
          <dgm:bulletEnabled val="1"/>
        </dgm:presLayoutVars>
      </dgm:prSet>
      <dgm:spPr/>
      <dgm:t>
        <a:bodyPr/>
        <a:lstStyle/>
        <a:p>
          <a:endParaRPr lang="en-US"/>
        </a:p>
      </dgm:t>
    </dgm:pt>
    <dgm:pt modelId="{18481BE1-25F2-4F5B-A0D0-971BAC1EDB25}" type="pres">
      <dgm:prSet presAssocID="{67EA3B3C-EA1F-43D1-B575-0410C28FB512}" presName="childText" presStyleLbl="revTx" presStyleIdx="1" presStyleCnt="2">
        <dgm:presLayoutVars>
          <dgm:bulletEnabled val="1"/>
        </dgm:presLayoutVars>
      </dgm:prSet>
      <dgm:spPr/>
      <dgm:t>
        <a:bodyPr/>
        <a:lstStyle/>
        <a:p>
          <a:endParaRPr lang="en-US"/>
        </a:p>
      </dgm:t>
    </dgm:pt>
  </dgm:ptLst>
  <dgm:cxnLst>
    <dgm:cxn modelId="{A574A192-4F67-4AA3-80E5-54AAB8764599}" type="presOf" srcId="{21FCF4B9-0C6C-4A9B-9E18-575DFE68E217}" destId="{4F82A82A-4926-4CFA-B7B0-1735247A2017}" srcOrd="0" destOrd="0" presId="urn:microsoft.com/office/officeart/2005/8/layout/vList2"/>
    <dgm:cxn modelId="{6212CE2C-C55E-4695-A1B7-9966CB5C95F4}" srcId="{67EA3B3C-EA1F-43D1-B575-0410C28FB512}" destId="{687B9DE0-0F67-4A64-97A7-178C486F3BA8}" srcOrd="0" destOrd="0" parTransId="{535358E4-C45F-4AE4-96BD-748336584936}" sibTransId="{B2140F2F-8452-4A47-8A10-256683094773}"/>
    <dgm:cxn modelId="{957EC40F-196F-47A1-B1E6-0C8356E8FA04}" type="presOf" srcId="{872BF9E7-9B63-4598-A473-8806CF563226}" destId="{C8F3A631-B29D-4062-B9A1-07528E2391A9}" srcOrd="0" destOrd="0" presId="urn:microsoft.com/office/officeart/2005/8/layout/vList2"/>
    <dgm:cxn modelId="{6488753E-9A93-4957-B551-47F9A80DBDFC}" type="presOf" srcId="{67EA3B3C-EA1F-43D1-B575-0410C28FB512}" destId="{7406BD95-6487-49D7-A0DA-E4CAEC5C7D0F}" srcOrd="0" destOrd="0" presId="urn:microsoft.com/office/officeart/2005/8/layout/vList2"/>
    <dgm:cxn modelId="{14009490-AC75-4AE0-BF3B-0C16D6C8C496}" srcId="{872BF9E7-9B63-4598-A473-8806CF563226}" destId="{67EA3B3C-EA1F-43D1-B575-0410C28FB512}" srcOrd="1" destOrd="0" parTransId="{D46F4311-6317-46D5-B684-3400CDE9A03B}" sibTransId="{ED2D2FC1-2360-4F1A-884C-CC7A53940F6A}"/>
    <dgm:cxn modelId="{76981408-98EE-4913-91DF-47CDC9B98B5C}" srcId="{872BF9E7-9B63-4598-A473-8806CF563226}" destId="{21FCF4B9-0C6C-4A9B-9E18-575DFE68E217}" srcOrd="0" destOrd="0" parTransId="{1EFD5A2E-2A87-4774-AF0F-168E1984989D}" sibTransId="{389D7FA3-D176-46C2-A602-F4A53F0A3401}"/>
    <dgm:cxn modelId="{1658A791-7CCA-4005-BE21-8BA56AC5CE19}" srcId="{21FCF4B9-0C6C-4A9B-9E18-575DFE68E217}" destId="{0730E3FB-358E-44CB-96E0-CA42AA3F8F8A}" srcOrd="0" destOrd="0" parTransId="{7E6458BF-1838-47A8-B1D3-D1771BB0AC74}" sibTransId="{088CC4A4-D8D6-4151-BF0C-5C0DBF5B9DB4}"/>
    <dgm:cxn modelId="{6B213C87-EFA6-4624-87C2-F0E653946397}" type="presOf" srcId="{0730E3FB-358E-44CB-96E0-CA42AA3F8F8A}" destId="{A46E1065-B7B4-49F2-88BD-E4C76570CE0E}" srcOrd="0" destOrd="0" presId="urn:microsoft.com/office/officeart/2005/8/layout/vList2"/>
    <dgm:cxn modelId="{CBE6F307-0490-48D2-9A3A-210D499C0F44}" type="presOf" srcId="{687B9DE0-0F67-4A64-97A7-178C486F3BA8}" destId="{18481BE1-25F2-4F5B-A0D0-971BAC1EDB25}" srcOrd="0" destOrd="0" presId="urn:microsoft.com/office/officeart/2005/8/layout/vList2"/>
    <dgm:cxn modelId="{9B3B7842-01DE-47E7-BC3A-10415CDEE9EE}" type="presParOf" srcId="{C8F3A631-B29D-4062-B9A1-07528E2391A9}" destId="{4F82A82A-4926-4CFA-B7B0-1735247A2017}" srcOrd="0" destOrd="0" presId="urn:microsoft.com/office/officeart/2005/8/layout/vList2"/>
    <dgm:cxn modelId="{0C51C27B-B226-4091-A62B-7FE8B3F63BFB}" type="presParOf" srcId="{C8F3A631-B29D-4062-B9A1-07528E2391A9}" destId="{A46E1065-B7B4-49F2-88BD-E4C76570CE0E}" srcOrd="1" destOrd="0" presId="urn:microsoft.com/office/officeart/2005/8/layout/vList2"/>
    <dgm:cxn modelId="{84CF20E6-401E-466F-A3E9-1DB318F6CE22}" type="presParOf" srcId="{C8F3A631-B29D-4062-B9A1-07528E2391A9}" destId="{7406BD95-6487-49D7-A0DA-E4CAEC5C7D0F}" srcOrd="2" destOrd="0" presId="urn:microsoft.com/office/officeart/2005/8/layout/vList2"/>
    <dgm:cxn modelId="{4B3A6950-1810-4BCF-8D7D-69A7ACB5DFF5}" type="presParOf" srcId="{C8F3A631-B29D-4062-B9A1-07528E2391A9}" destId="{18481BE1-25F2-4F5B-A0D0-971BAC1EDB2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A34CF9-0767-4959-A266-CAB288FD0402}" type="doc">
      <dgm:prSet loTypeId="urn:microsoft.com/office/officeart/2005/8/layout/hProcess9" loCatId="process" qsTypeId="urn:microsoft.com/office/officeart/2005/8/quickstyle/simple1" qsCatId="simple" csTypeId="urn:microsoft.com/office/officeart/2005/8/colors/accent1_2" csCatId="accent1" phldr="1"/>
      <dgm:spPr/>
    </dgm:pt>
    <dgm:pt modelId="{BCD0ED60-43AD-4C3F-9020-3CAC1B4B2D5E}">
      <dgm:prSet phldrT="[Text]"/>
      <dgm:spPr>
        <a:solidFill>
          <a:schemeClr val="accent4">
            <a:lumMod val="60000"/>
            <a:lumOff val="40000"/>
          </a:schemeClr>
        </a:solidFill>
      </dgm:spPr>
      <dgm:t>
        <a:bodyPr/>
        <a:lstStyle/>
        <a:p>
          <a:r>
            <a:rPr lang="en-US" b="1" i="0" dirty="0" smtClean="0">
              <a:solidFill>
                <a:schemeClr val="tx1"/>
              </a:solidFill>
            </a:rPr>
            <a:t>Address Learning</a:t>
          </a:r>
          <a:endParaRPr lang="en-US" b="1" dirty="0">
            <a:solidFill>
              <a:schemeClr val="tx1"/>
            </a:solidFill>
          </a:endParaRPr>
        </a:p>
      </dgm:t>
    </dgm:pt>
    <dgm:pt modelId="{61EA6512-8DC9-4878-96D7-C06F4311BF33}" type="parTrans" cxnId="{B4113CA6-6531-4EE0-B166-E61129B1F2AA}">
      <dgm:prSet/>
      <dgm:spPr/>
      <dgm:t>
        <a:bodyPr/>
        <a:lstStyle/>
        <a:p>
          <a:endParaRPr lang="en-US"/>
        </a:p>
      </dgm:t>
    </dgm:pt>
    <dgm:pt modelId="{0FA059CB-280F-454D-8125-4158A27295FA}" type="sibTrans" cxnId="{B4113CA6-6531-4EE0-B166-E61129B1F2AA}">
      <dgm:prSet/>
      <dgm:spPr/>
      <dgm:t>
        <a:bodyPr/>
        <a:lstStyle/>
        <a:p>
          <a:endParaRPr lang="en-US"/>
        </a:p>
      </dgm:t>
    </dgm:pt>
    <dgm:pt modelId="{E51568FB-9655-471F-BF06-39F274336137}">
      <dgm:prSet phldrT="[Text]"/>
      <dgm:spPr>
        <a:solidFill>
          <a:srgbClr val="FFC000"/>
        </a:solidFill>
      </dgm:spPr>
      <dgm:t>
        <a:bodyPr/>
        <a:lstStyle/>
        <a:p>
          <a:r>
            <a:rPr lang="en-US" b="1" i="0" dirty="0" smtClean="0">
              <a:solidFill>
                <a:schemeClr val="tx1"/>
              </a:solidFill>
            </a:rPr>
            <a:t>Forwarding Decision</a:t>
          </a:r>
          <a:endParaRPr lang="en-US" b="1" dirty="0">
            <a:solidFill>
              <a:schemeClr val="tx1"/>
            </a:solidFill>
          </a:endParaRPr>
        </a:p>
      </dgm:t>
    </dgm:pt>
    <dgm:pt modelId="{0E563A51-966E-4325-8254-1F475C21D230}" type="parTrans" cxnId="{814EFA3D-D398-4482-AF10-976C29915235}">
      <dgm:prSet/>
      <dgm:spPr/>
      <dgm:t>
        <a:bodyPr/>
        <a:lstStyle/>
        <a:p>
          <a:endParaRPr lang="en-US"/>
        </a:p>
      </dgm:t>
    </dgm:pt>
    <dgm:pt modelId="{058ADF30-FE53-4C34-A5D1-220888CA2EEB}" type="sibTrans" cxnId="{814EFA3D-D398-4482-AF10-976C29915235}">
      <dgm:prSet/>
      <dgm:spPr/>
      <dgm:t>
        <a:bodyPr/>
        <a:lstStyle/>
        <a:p>
          <a:endParaRPr lang="en-US"/>
        </a:p>
      </dgm:t>
    </dgm:pt>
    <dgm:pt modelId="{8CE45150-E9F7-4E54-A764-E6AC21401402}">
      <dgm:prSet phldrT="[Text]"/>
      <dgm:spPr>
        <a:solidFill>
          <a:srgbClr val="92D050"/>
        </a:solidFill>
      </dgm:spPr>
      <dgm:t>
        <a:bodyPr/>
        <a:lstStyle/>
        <a:p>
          <a:r>
            <a:rPr lang="en-US" b="1" i="0" dirty="0" smtClean="0">
              <a:solidFill>
                <a:schemeClr val="tx1"/>
              </a:solidFill>
            </a:rPr>
            <a:t>Loop Avoidance</a:t>
          </a:r>
          <a:endParaRPr lang="en-US" b="1" dirty="0">
            <a:solidFill>
              <a:schemeClr val="tx1"/>
            </a:solidFill>
          </a:endParaRPr>
        </a:p>
      </dgm:t>
    </dgm:pt>
    <dgm:pt modelId="{F59A87F0-D11F-4ACF-990F-B2F5DFBA0A0C}" type="parTrans" cxnId="{A4047CEB-6BA9-4D3F-9C70-49A4A9719A27}">
      <dgm:prSet/>
      <dgm:spPr/>
      <dgm:t>
        <a:bodyPr/>
        <a:lstStyle/>
        <a:p>
          <a:endParaRPr lang="en-US"/>
        </a:p>
      </dgm:t>
    </dgm:pt>
    <dgm:pt modelId="{55726FAD-514C-4DE5-BF76-9B94969175B7}" type="sibTrans" cxnId="{A4047CEB-6BA9-4D3F-9C70-49A4A9719A27}">
      <dgm:prSet/>
      <dgm:spPr/>
      <dgm:t>
        <a:bodyPr/>
        <a:lstStyle/>
        <a:p>
          <a:endParaRPr lang="en-US"/>
        </a:p>
      </dgm:t>
    </dgm:pt>
    <dgm:pt modelId="{4F8A876A-65F8-44AD-A66E-5752A411ECC0}" type="pres">
      <dgm:prSet presAssocID="{40A34CF9-0767-4959-A266-CAB288FD0402}" presName="CompostProcess" presStyleCnt="0">
        <dgm:presLayoutVars>
          <dgm:dir/>
          <dgm:resizeHandles val="exact"/>
        </dgm:presLayoutVars>
      </dgm:prSet>
      <dgm:spPr/>
    </dgm:pt>
    <dgm:pt modelId="{DEA3E337-52AC-46AF-9D68-21C8D89B0C4C}" type="pres">
      <dgm:prSet presAssocID="{40A34CF9-0767-4959-A266-CAB288FD0402}" presName="arrow" presStyleLbl="bgShp" presStyleIdx="0" presStyleCnt="1"/>
      <dgm:spPr>
        <a:solidFill>
          <a:srgbClr val="0070C0"/>
        </a:solidFill>
      </dgm:spPr>
    </dgm:pt>
    <dgm:pt modelId="{498C9056-60BD-498B-8ABB-C0B882BB30C5}" type="pres">
      <dgm:prSet presAssocID="{40A34CF9-0767-4959-A266-CAB288FD0402}" presName="linearProcess" presStyleCnt="0"/>
      <dgm:spPr/>
    </dgm:pt>
    <dgm:pt modelId="{E92ACEA6-C2EE-40A0-B0D2-B26FC07BAEEC}" type="pres">
      <dgm:prSet presAssocID="{BCD0ED60-43AD-4C3F-9020-3CAC1B4B2D5E}" presName="textNode" presStyleLbl="node1" presStyleIdx="0" presStyleCnt="3">
        <dgm:presLayoutVars>
          <dgm:bulletEnabled val="1"/>
        </dgm:presLayoutVars>
      </dgm:prSet>
      <dgm:spPr/>
      <dgm:t>
        <a:bodyPr/>
        <a:lstStyle/>
        <a:p>
          <a:endParaRPr lang="en-US"/>
        </a:p>
      </dgm:t>
    </dgm:pt>
    <dgm:pt modelId="{8F9F5CB8-15A4-4814-B44B-6DAED04E8C39}" type="pres">
      <dgm:prSet presAssocID="{0FA059CB-280F-454D-8125-4158A27295FA}" presName="sibTrans" presStyleCnt="0"/>
      <dgm:spPr/>
    </dgm:pt>
    <dgm:pt modelId="{5D147C6F-FC10-4EAA-BC3B-9FDF5B42E071}" type="pres">
      <dgm:prSet presAssocID="{E51568FB-9655-471F-BF06-39F274336137}" presName="textNode" presStyleLbl="node1" presStyleIdx="1" presStyleCnt="3">
        <dgm:presLayoutVars>
          <dgm:bulletEnabled val="1"/>
        </dgm:presLayoutVars>
      </dgm:prSet>
      <dgm:spPr/>
      <dgm:t>
        <a:bodyPr/>
        <a:lstStyle/>
        <a:p>
          <a:endParaRPr lang="en-US"/>
        </a:p>
      </dgm:t>
    </dgm:pt>
    <dgm:pt modelId="{766AE264-90F3-43A5-A758-DE53A24913A8}" type="pres">
      <dgm:prSet presAssocID="{058ADF30-FE53-4C34-A5D1-220888CA2EEB}" presName="sibTrans" presStyleCnt="0"/>
      <dgm:spPr/>
    </dgm:pt>
    <dgm:pt modelId="{C54A22DE-E755-4221-8C61-818D25DD8801}" type="pres">
      <dgm:prSet presAssocID="{8CE45150-E9F7-4E54-A764-E6AC21401402}" presName="textNode" presStyleLbl="node1" presStyleIdx="2" presStyleCnt="3">
        <dgm:presLayoutVars>
          <dgm:bulletEnabled val="1"/>
        </dgm:presLayoutVars>
      </dgm:prSet>
      <dgm:spPr/>
      <dgm:t>
        <a:bodyPr/>
        <a:lstStyle/>
        <a:p>
          <a:endParaRPr lang="en-US"/>
        </a:p>
      </dgm:t>
    </dgm:pt>
  </dgm:ptLst>
  <dgm:cxnLst>
    <dgm:cxn modelId="{F759A1FD-6563-4B7A-B7F8-94AC4497CABB}" type="presOf" srcId="{BCD0ED60-43AD-4C3F-9020-3CAC1B4B2D5E}" destId="{E92ACEA6-C2EE-40A0-B0D2-B26FC07BAEEC}" srcOrd="0" destOrd="0" presId="urn:microsoft.com/office/officeart/2005/8/layout/hProcess9"/>
    <dgm:cxn modelId="{B4113CA6-6531-4EE0-B166-E61129B1F2AA}" srcId="{40A34CF9-0767-4959-A266-CAB288FD0402}" destId="{BCD0ED60-43AD-4C3F-9020-3CAC1B4B2D5E}" srcOrd="0" destOrd="0" parTransId="{61EA6512-8DC9-4878-96D7-C06F4311BF33}" sibTransId="{0FA059CB-280F-454D-8125-4158A27295FA}"/>
    <dgm:cxn modelId="{814EFA3D-D398-4482-AF10-976C29915235}" srcId="{40A34CF9-0767-4959-A266-CAB288FD0402}" destId="{E51568FB-9655-471F-BF06-39F274336137}" srcOrd="1" destOrd="0" parTransId="{0E563A51-966E-4325-8254-1F475C21D230}" sibTransId="{058ADF30-FE53-4C34-A5D1-220888CA2EEB}"/>
    <dgm:cxn modelId="{A4047CEB-6BA9-4D3F-9C70-49A4A9719A27}" srcId="{40A34CF9-0767-4959-A266-CAB288FD0402}" destId="{8CE45150-E9F7-4E54-A764-E6AC21401402}" srcOrd="2" destOrd="0" parTransId="{F59A87F0-D11F-4ACF-990F-B2F5DFBA0A0C}" sibTransId="{55726FAD-514C-4DE5-BF76-9B94969175B7}"/>
    <dgm:cxn modelId="{9DA67A9E-7496-4F05-ACB5-F1C41DB183B7}" type="presOf" srcId="{8CE45150-E9F7-4E54-A764-E6AC21401402}" destId="{C54A22DE-E755-4221-8C61-818D25DD8801}" srcOrd="0" destOrd="0" presId="urn:microsoft.com/office/officeart/2005/8/layout/hProcess9"/>
    <dgm:cxn modelId="{D90D2543-EB29-4B9A-8461-F06ACF163099}" type="presOf" srcId="{40A34CF9-0767-4959-A266-CAB288FD0402}" destId="{4F8A876A-65F8-44AD-A66E-5752A411ECC0}" srcOrd="0" destOrd="0" presId="urn:microsoft.com/office/officeart/2005/8/layout/hProcess9"/>
    <dgm:cxn modelId="{E653E07C-5B84-4936-962A-6743D1F989F5}" type="presOf" srcId="{E51568FB-9655-471F-BF06-39F274336137}" destId="{5D147C6F-FC10-4EAA-BC3B-9FDF5B42E071}" srcOrd="0" destOrd="0" presId="urn:microsoft.com/office/officeart/2005/8/layout/hProcess9"/>
    <dgm:cxn modelId="{8D3D514E-FAFC-4D91-A5BB-6346414EC140}" type="presParOf" srcId="{4F8A876A-65F8-44AD-A66E-5752A411ECC0}" destId="{DEA3E337-52AC-46AF-9D68-21C8D89B0C4C}" srcOrd="0" destOrd="0" presId="urn:microsoft.com/office/officeart/2005/8/layout/hProcess9"/>
    <dgm:cxn modelId="{F3167105-B684-4FE2-BA98-0BBAD4B46B9B}" type="presParOf" srcId="{4F8A876A-65F8-44AD-A66E-5752A411ECC0}" destId="{498C9056-60BD-498B-8ABB-C0B882BB30C5}" srcOrd="1" destOrd="0" presId="urn:microsoft.com/office/officeart/2005/8/layout/hProcess9"/>
    <dgm:cxn modelId="{3A88FAA5-ED7F-4CE5-A575-BFAA7991209F}" type="presParOf" srcId="{498C9056-60BD-498B-8ABB-C0B882BB30C5}" destId="{E92ACEA6-C2EE-40A0-B0D2-B26FC07BAEEC}" srcOrd="0" destOrd="0" presId="urn:microsoft.com/office/officeart/2005/8/layout/hProcess9"/>
    <dgm:cxn modelId="{F3BFCFBC-A99A-47CB-8FFC-AF958F276A5C}" type="presParOf" srcId="{498C9056-60BD-498B-8ABB-C0B882BB30C5}" destId="{8F9F5CB8-15A4-4814-B44B-6DAED04E8C39}" srcOrd="1" destOrd="0" presId="urn:microsoft.com/office/officeart/2005/8/layout/hProcess9"/>
    <dgm:cxn modelId="{367B34D8-7DEB-49D6-AA97-4E82FC31F8A0}" type="presParOf" srcId="{498C9056-60BD-498B-8ABB-C0B882BB30C5}" destId="{5D147C6F-FC10-4EAA-BC3B-9FDF5B42E071}" srcOrd="2" destOrd="0" presId="urn:microsoft.com/office/officeart/2005/8/layout/hProcess9"/>
    <dgm:cxn modelId="{78F6CA45-719E-40CB-869B-455782A45D9B}" type="presParOf" srcId="{498C9056-60BD-498B-8ABB-C0B882BB30C5}" destId="{766AE264-90F3-43A5-A758-DE53A24913A8}" srcOrd="3" destOrd="0" presId="urn:microsoft.com/office/officeart/2005/8/layout/hProcess9"/>
    <dgm:cxn modelId="{7C61FFCB-9979-4B98-8B65-14AF67001F11}" type="presParOf" srcId="{498C9056-60BD-498B-8ABB-C0B882BB30C5}" destId="{C54A22DE-E755-4221-8C61-818D25DD880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2A82A-4926-4CFA-B7B0-1735247A2017}">
      <dsp:nvSpPr>
        <dsp:cNvPr id="0" name=""/>
        <dsp:cNvSpPr/>
      </dsp:nvSpPr>
      <dsp:spPr>
        <a:xfrm>
          <a:off x="0" y="55418"/>
          <a:ext cx="9601200" cy="941118"/>
        </a:xfrm>
        <a:prstGeom prst="roundRect">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i="0" kern="1200" dirty="0" smtClean="0">
              <a:solidFill>
                <a:schemeClr val="tx1"/>
              </a:solidFill>
            </a:rPr>
            <a:t>Dynamic Desirable</a:t>
          </a:r>
          <a:endParaRPr lang="en-US" sz="4000" b="1" kern="1200" dirty="0">
            <a:solidFill>
              <a:schemeClr val="tx1"/>
            </a:solidFill>
          </a:endParaRPr>
        </a:p>
      </dsp:txBody>
      <dsp:txXfrm>
        <a:off x="45942" y="101360"/>
        <a:ext cx="9509316" cy="849234"/>
      </dsp:txXfrm>
    </dsp:sp>
    <dsp:sp modelId="{A46E1065-B7B4-49F2-88BD-E4C76570CE0E}">
      <dsp:nvSpPr>
        <dsp:cNvPr id="0" name=""/>
        <dsp:cNvSpPr/>
      </dsp:nvSpPr>
      <dsp:spPr>
        <a:xfrm>
          <a:off x="0" y="996537"/>
          <a:ext cx="9601200"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b="0" i="0" kern="1200" dirty="0" smtClean="0"/>
            <a:t>Dynamic Desirable mode can start the DTP negotiation</a:t>
          </a:r>
          <a:endParaRPr lang="en-US" sz="3100" kern="1200" dirty="0"/>
        </a:p>
      </dsp:txBody>
      <dsp:txXfrm>
        <a:off x="0" y="996537"/>
        <a:ext cx="9601200" cy="662400"/>
      </dsp:txXfrm>
    </dsp:sp>
    <dsp:sp modelId="{7406BD95-6487-49D7-A0DA-E4CAEC5C7D0F}">
      <dsp:nvSpPr>
        <dsp:cNvPr id="0" name=""/>
        <dsp:cNvSpPr/>
      </dsp:nvSpPr>
      <dsp:spPr>
        <a:xfrm>
          <a:off x="0" y="1658937"/>
          <a:ext cx="9601200" cy="941118"/>
        </a:xfrm>
        <a:prstGeom prst="round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i="0" kern="1200" dirty="0" smtClean="0">
              <a:solidFill>
                <a:schemeClr val="tx1"/>
              </a:solidFill>
            </a:rPr>
            <a:t>Dynamic Auto</a:t>
          </a:r>
          <a:endParaRPr lang="en-US" sz="4000" b="1" kern="1200" dirty="0">
            <a:solidFill>
              <a:schemeClr val="tx1"/>
            </a:solidFill>
          </a:endParaRPr>
        </a:p>
      </dsp:txBody>
      <dsp:txXfrm>
        <a:off x="45942" y="1704879"/>
        <a:ext cx="9509316" cy="849234"/>
      </dsp:txXfrm>
    </dsp:sp>
    <dsp:sp modelId="{18481BE1-25F2-4F5B-A0D0-971BAC1EDB25}">
      <dsp:nvSpPr>
        <dsp:cNvPr id="0" name=""/>
        <dsp:cNvSpPr/>
      </dsp:nvSpPr>
      <dsp:spPr>
        <a:xfrm>
          <a:off x="0" y="2600056"/>
          <a:ext cx="9601200"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38" tIns="50800" rIns="284480" bIns="50800" numCol="1" spcCol="1270" anchor="t" anchorCtr="0">
          <a:noAutofit/>
        </a:bodyPr>
        <a:lstStyle/>
        <a:p>
          <a:pPr marL="285750" lvl="1" indent="-285750" algn="l" defTabSz="1377950">
            <a:lnSpc>
              <a:spcPct val="90000"/>
            </a:lnSpc>
            <a:spcBef>
              <a:spcPct val="0"/>
            </a:spcBef>
            <a:spcAft>
              <a:spcPct val="20000"/>
            </a:spcAft>
            <a:buChar char="••"/>
          </a:pPr>
          <a:r>
            <a:rPr lang="en-US" sz="3100" b="0" i="0" kern="1200" dirty="0" smtClean="0"/>
            <a:t>Dynamic auto mode can listen or reply to negotiation</a:t>
          </a:r>
          <a:endParaRPr lang="en-US" sz="3100" kern="1200" dirty="0"/>
        </a:p>
      </dsp:txBody>
      <dsp:txXfrm>
        <a:off x="0" y="2600056"/>
        <a:ext cx="9601200" cy="662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3E337-52AC-46AF-9D68-21C8D89B0C4C}">
      <dsp:nvSpPr>
        <dsp:cNvPr id="0" name=""/>
        <dsp:cNvSpPr/>
      </dsp:nvSpPr>
      <dsp:spPr>
        <a:xfrm>
          <a:off x="720089" y="0"/>
          <a:ext cx="8161020" cy="3317875"/>
        </a:xfrm>
        <a:prstGeom prst="rightArrow">
          <a:avLst/>
        </a:prstGeom>
        <a:solidFill>
          <a:srgbClr val="0070C0"/>
        </a:solidFill>
        <a:ln>
          <a:noFill/>
        </a:ln>
        <a:effectLst/>
      </dsp:spPr>
      <dsp:style>
        <a:lnRef idx="0">
          <a:scrgbClr r="0" g="0" b="0"/>
        </a:lnRef>
        <a:fillRef idx="1">
          <a:scrgbClr r="0" g="0" b="0"/>
        </a:fillRef>
        <a:effectRef idx="0">
          <a:scrgbClr r="0" g="0" b="0"/>
        </a:effectRef>
        <a:fontRef idx="minor"/>
      </dsp:style>
    </dsp:sp>
    <dsp:sp modelId="{E92ACEA6-C2EE-40A0-B0D2-B26FC07BAEEC}">
      <dsp:nvSpPr>
        <dsp:cNvPr id="0" name=""/>
        <dsp:cNvSpPr/>
      </dsp:nvSpPr>
      <dsp:spPr>
        <a:xfrm>
          <a:off x="276128" y="995362"/>
          <a:ext cx="2880360" cy="1327150"/>
        </a:xfrm>
        <a:prstGeom prst="roundRect">
          <a:avLst/>
        </a:prstGeom>
        <a:solidFill>
          <a:schemeClr val="accent4">
            <a:lumMod val="60000"/>
            <a:lum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i="0" kern="1200" dirty="0" smtClean="0">
              <a:solidFill>
                <a:schemeClr val="tx1"/>
              </a:solidFill>
            </a:rPr>
            <a:t>Address Learning</a:t>
          </a:r>
          <a:endParaRPr lang="en-US" sz="3500" b="1" kern="1200" dirty="0">
            <a:solidFill>
              <a:schemeClr val="tx1"/>
            </a:solidFill>
          </a:endParaRPr>
        </a:p>
      </dsp:txBody>
      <dsp:txXfrm>
        <a:off x="340914" y="1060148"/>
        <a:ext cx="2750788" cy="1197578"/>
      </dsp:txXfrm>
    </dsp:sp>
    <dsp:sp modelId="{5D147C6F-FC10-4EAA-BC3B-9FDF5B42E071}">
      <dsp:nvSpPr>
        <dsp:cNvPr id="0" name=""/>
        <dsp:cNvSpPr/>
      </dsp:nvSpPr>
      <dsp:spPr>
        <a:xfrm>
          <a:off x="3360419" y="995362"/>
          <a:ext cx="2880360" cy="1327150"/>
        </a:xfrm>
        <a:prstGeom prst="roundRect">
          <a:avLst/>
        </a:prstGeom>
        <a:solidFill>
          <a:srgbClr val="FFC00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i="0" kern="1200" dirty="0" smtClean="0">
              <a:solidFill>
                <a:schemeClr val="tx1"/>
              </a:solidFill>
            </a:rPr>
            <a:t>Forwarding Decision</a:t>
          </a:r>
          <a:endParaRPr lang="en-US" sz="3500" b="1" kern="1200" dirty="0">
            <a:solidFill>
              <a:schemeClr val="tx1"/>
            </a:solidFill>
          </a:endParaRPr>
        </a:p>
      </dsp:txBody>
      <dsp:txXfrm>
        <a:off x="3425205" y="1060148"/>
        <a:ext cx="2750788" cy="1197578"/>
      </dsp:txXfrm>
    </dsp:sp>
    <dsp:sp modelId="{C54A22DE-E755-4221-8C61-818D25DD8801}">
      <dsp:nvSpPr>
        <dsp:cNvPr id="0" name=""/>
        <dsp:cNvSpPr/>
      </dsp:nvSpPr>
      <dsp:spPr>
        <a:xfrm>
          <a:off x="6444711" y="995362"/>
          <a:ext cx="2880360" cy="1327150"/>
        </a:xfrm>
        <a:prstGeom prst="roundRect">
          <a:avLst/>
        </a:prstGeom>
        <a:solidFill>
          <a:srgbClr val="92D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b="1" i="0" kern="1200" dirty="0" smtClean="0">
              <a:solidFill>
                <a:schemeClr val="tx1"/>
              </a:solidFill>
            </a:rPr>
            <a:t>Loop Avoidance</a:t>
          </a:r>
          <a:endParaRPr lang="en-US" sz="3500" b="1" kern="1200" dirty="0">
            <a:solidFill>
              <a:schemeClr val="tx1"/>
            </a:solidFill>
          </a:endParaRPr>
        </a:p>
      </dsp:txBody>
      <dsp:txXfrm>
        <a:off x="6509497" y="1060148"/>
        <a:ext cx="2750788" cy="1197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6/9/2020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Switch</a:t>
            </a:r>
            <a:endParaRPr lang="en-US" b="1" dirty="0"/>
          </a:p>
        </p:txBody>
      </p:sp>
      <p:sp>
        <p:nvSpPr>
          <p:cNvPr id="3" name="Subtitle 2"/>
          <p:cNvSpPr>
            <a:spLocks noGrp="1"/>
          </p:cNvSpPr>
          <p:nvPr>
            <p:ph type="subTitle" idx="1"/>
          </p:nvPr>
        </p:nvSpPr>
        <p:spPr/>
        <p:txBody>
          <a:bodyPr/>
          <a:lstStyle/>
          <a:p>
            <a:r>
              <a:rPr lang="en-US" b="1" dirty="0" smtClean="0"/>
              <a:t>Group 4</a:t>
            </a:r>
            <a:endParaRPr lang="en-US" b="1" dirty="0"/>
          </a:p>
        </p:txBody>
      </p:sp>
    </p:spTree>
    <p:extLst>
      <p:ext uri="{BB962C8B-B14F-4D97-AF65-F5344CB8AC3E}">
        <p14:creationId xmlns:p14="http://schemas.microsoft.com/office/powerpoint/2010/main" val="3725211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chemeClr val="tx1"/>
                </a:solidFill>
              </a:rPr>
              <a:t>Dynamic Desirable</a:t>
            </a:r>
          </a:p>
        </p:txBody>
      </p:sp>
      <p:sp>
        <p:nvSpPr>
          <p:cNvPr id="3" name="Content Placeholder 2"/>
          <p:cNvSpPr>
            <a:spLocks noGrp="1"/>
          </p:cNvSpPr>
          <p:nvPr>
            <p:ph idx="1"/>
          </p:nvPr>
        </p:nvSpPr>
        <p:spPr/>
        <p:txBody>
          <a:bodyPr>
            <a:normAutofit lnSpcReduction="10000"/>
          </a:bodyPr>
          <a:lstStyle/>
          <a:p>
            <a:r>
              <a:rPr lang="en-US" b="1" dirty="0"/>
              <a:t>A switch port configured as DTP dynamic desirable mode will actively try to convert the link to a trunk link using Dynamic </a:t>
            </a:r>
            <a:r>
              <a:rPr lang="en-US" b="1" dirty="0" err="1"/>
              <a:t>Trunking</a:t>
            </a:r>
            <a:r>
              <a:rPr lang="en-US" b="1" dirty="0"/>
              <a:t> Protocol (DTP). If the port connected to other port is capable to form a trunk, a trunk link will be formed.</a:t>
            </a:r>
          </a:p>
          <a:p>
            <a:r>
              <a:rPr lang="en-US" b="1" dirty="0"/>
              <a:t>The interface which is configured as DTP dynamic desirable mode will generate DTP messages on the interface. If the switch receive DTP messages from the other side switch, it will assume that other side port is capable for handling tagged frames and a trunk link will be formed between two switches.</a:t>
            </a:r>
          </a:p>
        </p:txBody>
      </p:sp>
    </p:spTree>
    <p:extLst>
      <p:ext uri="{BB962C8B-B14F-4D97-AF65-F5344CB8AC3E}">
        <p14:creationId xmlns:p14="http://schemas.microsoft.com/office/powerpoint/2010/main" val="195807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chemeClr val="tx1"/>
                </a:solidFill>
              </a:rPr>
              <a:t>Dynamic Auto</a:t>
            </a:r>
          </a:p>
        </p:txBody>
      </p:sp>
      <p:sp>
        <p:nvSpPr>
          <p:cNvPr id="3" name="Content Placeholder 2"/>
          <p:cNvSpPr>
            <a:spLocks noGrp="1"/>
          </p:cNvSpPr>
          <p:nvPr>
            <p:ph idx="1"/>
          </p:nvPr>
        </p:nvSpPr>
        <p:spPr/>
        <p:txBody>
          <a:bodyPr>
            <a:normAutofit lnSpcReduction="10000"/>
          </a:bodyPr>
          <a:lstStyle/>
          <a:p>
            <a:r>
              <a:rPr lang="en-US" b="1" dirty="0"/>
              <a:t>A switch port configured as DTP dynamic auto is capable to form trunk link if the other side switch interface is configured to form a trunk interface and can negotiate with trunk using DTP.</a:t>
            </a:r>
          </a:p>
          <a:p>
            <a:r>
              <a:rPr lang="en-US" b="1" dirty="0"/>
              <a:t>A switch interface which is configured as DTP "dynamic auto" mode will not generate DTP messages on the interface. DTP "dynamic auto" interface will only listen passively for DTP messages from other side switch's interface. If the DTP dynamic auto interface receives a DTP message from the interface of the other side switch, a trunk link will be formed.</a:t>
            </a:r>
          </a:p>
        </p:txBody>
      </p:sp>
    </p:spTree>
    <p:extLst>
      <p:ext uri="{BB962C8B-B14F-4D97-AF65-F5344CB8AC3E}">
        <p14:creationId xmlns:p14="http://schemas.microsoft.com/office/powerpoint/2010/main" val="127414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 function</a:t>
            </a:r>
          </a:p>
        </p:txBody>
      </p:sp>
      <p:sp>
        <p:nvSpPr>
          <p:cNvPr id="3" name="Content Placeholder 2"/>
          <p:cNvSpPr>
            <a:spLocks noGrp="1"/>
          </p:cNvSpPr>
          <p:nvPr>
            <p:ph idx="1"/>
          </p:nvPr>
        </p:nvSpPr>
        <p:spPr/>
        <p:txBody>
          <a:bodyPr/>
          <a:lstStyle/>
          <a:p>
            <a:r>
              <a:rPr lang="en-US" b="1" dirty="0"/>
              <a:t>The SWITCH function evaluates one value (called the expression) against a list of values, and returns the result corresponding to the first matching value. If there is no match, an optional default value may be returned.</a:t>
            </a:r>
          </a:p>
        </p:txBody>
      </p:sp>
    </p:spTree>
    <p:extLst>
      <p:ext uri="{BB962C8B-B14F-4D97-AF65-F5344CB8AC3E}">
        <p14:creationId xmlns:p14="http://schemas.microsoft.com/office/powerpoint/2010/main" val="419936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Switch Functions</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9081635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2090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Address Learning</a:t>
            </a:r>
            <a:endParaRPr lang="en-US" dirty="0"/>
          </a:p>
        </p:txBody>
      </p:sp>
      <p:sp>
        <p:nvSpPr>
          <p:cNvPr id="3" name="Content Placeholder 2"/>
          <p:cNvSpPr>
            <a:spLocks noGrp="1"/>
          </p:cNvSpPr>
          <p:nvPr>
            <p:ph idx="1"/>
          </p:nvPr>
        </p:nvSpPr>
        <p:spPr/>
        <p:txBody>
          <a:bodyPr>
            <a:normAutofit/>
          </a:bodyPr>
          <a:lstStyle/>
          <a:p>
            <a:r>
              <a:rPr lang="en-US" sz="2800" b="1" dirty="0"/>
              <a:t>The switch learns the MAC address of the device on the switch port on which it receives the frame.</a:t>
            </a:r>
          </a:p>
        </p:txBody>
      </p:sp>
    </p:spTree>
    <p:extLst>
      <p:ext uri="{BB962C8B-B14F-4D97-AF65-F5344CB8AC3E}">
        <p14:creationId xmlns:p14="http://schemas.microsoft.com/office/powerpoint/2010/main" val="206570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chemeClr val="tx1"/>
                </a:solidFill>
              </a:rPr>
              <a:t>Forwarding Decision</a:t>
            </a:r>
          </a:p>
        </p:txBody>
      </p:sp>
      <p:sp>
        <p:nvSpPr>
          <p:cNvPr id="3" name="Content Placeholder 2"/>
          <p:cNvSpPr>
            <a:spLocks noGrp="1"/>
          </p:cNvSpPr>
          <p:nvPr>
            <p:ph idx="1"/>
          </p:nvPr>
        </p:nvSpPr>
        <p:spPr/>
        <p:txBody>
          <a:bodyPr/>
          <a:lstStyle/>
          <a:p>
            <a:r>
              <a:rPr lang="en-US" b="1" dirty="0"/>
              <a:t>The switch does 2 types of message forwarding:</a:t>
            </a:r>
            <a:br>
              <a:rPr lang="en-US" b="1" dirty="0"/>
            </a:br>
            <a:r>
              <a:rPr lang="en-US" b="1" dirty="0"/>
              <a:t>(a) Unicast: The switch unicast the frame to the destination only when it has an entry for destination MAC address in its MAC address table.</a:t>
            </a:r>
            <a:br>
              <a:rPr lang="en-US" b="1" dirty="0"/>
            </a:br>
            <a:r>
              <a:rPr lang="en-US" b="1" dirty="0"/>
              <a:t>(b) Unknown Unicast: When a switch receives a unicast frame for a destination for which switch has no entry in its MAC table then the switch simply broadcast the frame through all ports. This is known as flooding.</a:t>
            </a:r>
          </a:p>
        </p:txBody>
      </p:sp>
    </p:spTree>
    <p:extLst>
      <p:ext uri="{BB962C8B-B14F-4D97-AF65-F5344CB8AC3E}">
        <p14:creationId xmlns:p14="http://schemas.microsoft.com/office/powerpoint/2010/main" val="166375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chemeClr val="tx1"/>
                </a:solidFill>
              </a:rPr>
              <a:t>Loop Avoidance</a:t>
            </a:r>
          </a:p>
        </p:txBody>
      </p:sp>
      <p:sp>
        <p:nvSpPr>
          <p:cNvPr id="3" name="Content Placeholder 2"/>
          <p:cNvSpPr>
            <a:spLocks noGrp="1"/>
          </p:cNvSpPr>
          <p:nvPr>
            <p:ph idx="1"/>
          </p:nvPr>
        </p:nvSpPr>
        <p:spPr/>
        <p:txBody>
          <a:bodyPr>
            <a:normAutofit/>
          </a:bodyPr>
          <a:lstStyle/>
          <a:p>
            <a:r>
              <a:rPr lang="en-US" sz="2800" b="1" dirty="0"/>
              <a:t>For redundancy, two switches are connected to each other through two links which can also result in layer 2 loops. These loops are avoided by switch by using STP(Spanning tree protocol) protocol.</a:t>
            </a:r>
          </a:p>
        </p:txBody>
      </p:sp>
    </p:spTree>
    <p:extLst>
      <p:ext uri="{BB962C8B-B14F-4D97-AF65-F5344CB8AC3E}">
        <p14:creationId xmlns:p14="http://schemas.microsoft.com/office/powerpoint/2010/main" val="260033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Spanning Tree </a:t>
            </a:r>
            <a:r>
              <a:rPr lang="en-US" b="1" dirty="0" smtClean="0"/>
              <a:t>Protocol</a:t>
            </a:r>
            <a:endParaRPr lang="en-US" b="1" dirty="0"/>
          </a:p>
        </p:txBody>
      </p:sp>
      <p:sp>
        <p:nvSpPr>
          <p:cNvPr id="3" name="Content Placeholder 2"/>
          <p:cNvSpPr>
            <a:spLocks noGrp="1"/>
          </p:cNvSpPr>
          <p:nvPr>
            <p:ph idx="1"/>
          </p:nvPr>
        </p:nvSpPr>
        <p:spPr/>
        <p:txBody>
          <a:bodyPr/>
          <a:lstStyle/>
          <a:p>
            <a:r>
              <a:rPr lang="en-US" b="1" dirty="0"/>
              <a:t>Spanning Tree Protocol (STP) is a link management protocol that provides path redundancy while preventing undesirable loops in the network. When it comes to </a:t>
            </a:r>
            <a:r>
              <a:rPr lang="en-US" b="1" dirty="0" err="1"/>
              <a:t>ethernet</a:t>
            </a:r>
            <a:r>
              <a:rPr lang="en-US" b="1" dirty="0"/>
              <a:t> networks, only one active path can exist between two stations in order for them to function properly. Loops occur in networks for a variety of reasons. The most common reason you find loops in networks is from trying to provide multiple levels of redundancy.</a:t>
            </a:r>
          </a:p>
        </p:txBody>
      </p:sp>
    </p:spTree>
    <p:extLst>
      <p:ext uri="{BB962C8B-B14F-4D97-AF65-F5344CB8AC3E}">
        <p14:creationId xmlns:p14="http://schemas.microsoft.com/office/powerpoint/2010/main" val="66514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1174" y="1679713"/>
            <a:ext cx="9233452" cy="3447098"/>
          </a:xfrm>
          <a:prstGeom prst="rect">
            <a:avLst/>
          </a:prstGeom>
          <a:noFill/>
        </p:spPr>
        <p:txBody>
          <a:bodyPr wrap="square" rtlCol="0">
            <a:spAutoFit/>
          </a:bodyPr>
          <a:lstStyle/>
          <a:p>
            <a:pPr marL="342900" indent="-342900">
              <a:buFont typeface="Arial" panose="020B0604020202020204" pitchFamily="34" charset="0"/>
              <a:buChar char="•"/>
            </a:pPr>
            <a:r>
              <a:rPr lang="en-US" sz="2000" b="1" dirty="0"/>
              <a:t>When having multiple root switches in a network used to provide this redundancy, the problem that arises is infinite loops between the switches and the end workstations they’re connected to. If a loop exists in the network topology, the potential exists for duplication of messages. When loops occur, some switches see stations appear on both sides of the switch. This confuses the forwarding algorithm and allows duplicate frames to be forwarded</a:t>
            </a:r>
            <a:r>
              <a:rPr lang="en-US" b="1" dirty="0"/>
              <a:t>.</a:t>
            </a:r>
          </a:p>
          <a:p>
            <a:pPr marL="285750" indent="-285750">
              <a:buFont typeface="Arial" panose="020B0604020202020204" pitchFamily="34" charset="0"/>
              <a:buChar char="•"/>
            </a:pPr>
            <a:endParaRPr lang="en-US" sz="2000" b="1" dirty="0" smtClean="0"/>
          </a:p>
          <a:p>
            <a:pPr marL="285750" indent="-285750">
              <a:buFont typeface="Arial" panose="020B0604020202020204" pitchFamily="34" charset="0"/>
              <a:buChar char="•"/>
            </a:pPr>
            <a:endParaRPr lang="en-US" sz="2000" b="1" dirty="0"/>
          </a:p>
          <a:p>
            <a:pPr marL="285750" indent="-285750">
              <a:buFont typeface="Arial" panose="020B0604020202020204" pitchFamily="34" charset="0"/>
              <a:buChar char="•"/>
            </a:pPr>
            <a:r>
              <a:rPr lang="en-US" sz="2000" b="1" dirty="0" smtClean="0"/>
              <a:t>STP </a:t>
            </a:r>
            <a:r>
              <a:rPr lang="en-US" sz="2000" b="1" dirty="0"/>
              <a:t>prevents loops by blocking one or more of the links. If one of the links in use goes down, then it would fail over to a previously blocked link.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95630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VLAN (virtual LAN)</a:t>
            </a:r>
          </a:p>
        </p:txBody>
      </p:sp>
      <p:sp>
        <p:nvSpPr>
          <p:cNvPr id="3" name="Content Placeholder 2"/>
          <p:cNvSpPr>
            <a:spLocks noGrp="1"/>
          </p:cNvSpPr>
          <p:nvPr>
            <p:ph idx="1"/>
          </p:nvPr>
        </p:nvSpPr>
        <p:spPr/>
        <p:txBody>
          <a:bodyPr>
            <a:normAutofit fontScale="92500" lnSpcReduction="10000"/>
          </a:bodyPr>
          <a:lstStyle/>
          <a:p>
            <a:r>
              <a:rPr lang="en-US" b="1" dirty="0"/>
              <a:t>A virtual local area network (VLAN) is a logical group of workstations, servers and network devices that appear to be on the same LAN despite their geographical distribution. </a:t>
            </a:r>
            <a:endParaRPr lang="en-US" b="1" dirty="0" smtClean="0"/>
          </a:p>
          <a:p>
            <a:r>
              <a:rPr lang="en-US" b="1" dirty="0" smtClean="0"/>
              <a:t>A </a:t>
            </a:r>
            <a:r>
              <a:rPr lang="en-US" b="1" dirty="0"/>
              <a:t>VLAN allows a network of computers and users to communicate in a simulated environment as if they exist in a single LAN and are sharing a single broadcast and multicast domain. </a:t>
            </a:r>
            <a:endParaRPr lang="en-US" b="1" dirty="0" smtClean="0"/>
          </a:p>
          <a:p>
            <a:r>
              <a:rPr lang="en-US" b="1" dirty="0" smtClean="0"/>
              <a:t>VLANs </a:t>
            </a:r>
            <a:r>
              <a:rPr lang="en-US" b="1" dirty="0"/>
              <a:t>are implemented to achieve scalability, security and ease of network management and can quickly adapt to changes in network requirements and relocation of workstations and server nodes.</a:t>
            </a:r>
          </a:p>
        </p:txBody>
      </p:sp>
    </p:spTree>
    <p:extLst>
      <p:ext uri="{BB962C8B-B14F-4D97-AF65-F5344CB8AC3E}">
        <p14:creationId xmlns:p14="http://schemas.microsoft.com/office/powerpoint/2010/main" val="2759593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a:t>
            </a:r>
            <a:r>
              <a:rPr lang="en-US" dirty="0" smtClean="0"/>
              <a:t>PORT</a:t>
            </a:r>
            <a:endParaRPr lang="en-US" dirty="0"/>
          </a:p>
        </p:txBody>
      </p:sp>
      <p:sp>
        <p:nvSpPr>
          <p:cNvPr id="3" name="Content Placeholder 2"/>
          <p:cNvSpPr>
            <a:spLocks noGrp="1"/>
          </p:cNvSpPr>
          <p:nvPr>
            <p:ph idx="1"/>
          </p:nvPr>
        </p:nvSpPr>
        <p:spPr>
          <a:xfrm>
            <a:off x="1142998" y="3890017"/>
            <a:ext cx="9601196" cy="1802933"/>
          </a:xfrm>
        </p:spPr>
        <p:txBody>
          <a:bodyPr>
            <a:normAutofit fontScale="92500"/>
          </a:bodyPr>
          <a:lstStyle/>
          <a:p>
            <a:r>
              <a:rPr lang="en-US" b="1" dirty="0"/>
              <a:t>Switch ports are Layer 2-only interfaces associated with a physical port. A switch port can be an access port, a trunk port, or a tunnel port</a:t>
            </a:r>
            <a:r>
              <a:rPr lang="en-US" b="1" dirty="0" smtClean="0"/>
              <a:t>.</a:t>
            </a:r>
          </a:p>
          <a:p>
            <a:r>
              <a:rPr lang="en-US" b="1" dirty="0"/>
              <a:t> Switch ports are used for managing the physical interface and associated Layer 2 protocols and do not handle routing or bridging.</a:t>
            </a:r>
          </a:p>
        </p:txBody>
      </p:sp>
      <p:pic>
        <p:nvPicPr>
          <p:cNvPr id="1026" name="Picture 2" descr="What is a Switch Port? (with 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8" y="1020900"/>
            <a:ext cx="9525000" cy="253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616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Why use VLAN's</a:t>
            </a:r>
            <a:r>
              <a:rPr lang="en-US" b="1" dirty="0" smtClean="0"/>
              <a:t>?</a:t>
            </a:r>
            <a:endParaRPr lang="en-US" dirty="0"/>
          </a:p>
        </p:txBody>
      </p:sp>
      <p:sp>
        <p:nvSpPr>
          <p:cNvPr id="6" name="Rectangle 1"/>
          <p:cNvSpPr>
            <a:spLocks noGrp="1" noChangeArrowheads="1"/>
          </p:cNvSpPr>
          <p:nvPr>
            <p:ph idx="1"/>
          </p:nvPr>
        </p:nvSpPr>
        <p:spPr bwMode="auto">
          <a:xfrm>
            <a:off x="1197665" y="2784628"/>
            <a:ext cx="9796669"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Allowing network administrators to apply additional security to network communication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Making expansion and relocation of a network or a network device easier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Providing flexibility because administrators are able to configure in a centralized environment while the devices might be located in different geographical locations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Decreasing the latency and traffic load on the network and the network devices, offering increased performance</a:t>
            </a:r>
            <a:endParaRPr kumimoji="0" lang="en-US" altLang="en-US" sz="3200" b="1"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474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Trunk Communication</a:t>
            </a:r>
            <a:endParaRPr lang="en-US" b="1" dirty="0"/>
          </a:p>
        </p:txBody>
      </p:sp>
      <p:sp>
        <p:nvSpPr>
          <p:cNvPr id="3" name="Content Placeholder 2"/>
          <p:cNvSpPr>
            <a:spLocks noGrp="1"/>
          </p:cNvSpPr>
          <p:nvPr>
            <p:ph idx="1"/>
          </p:nvPr>
        </p:nvSpPr>
        <p:spPr/>
        <p:txBody>
          <a:bodyPr/>
          <a:lstStyle/>
          <a:p>
            <a:r>
              <a:rPr lang="en-US" b="1" dirty="0"/>
              <a:t>A trunk is a communications line or link designed to carry multiple signals simultaneously to provide network access between two points. Trunks typically connect switching centers in a communications system. The signals can convey any type of communications data. A trunk can consist of multiple wires, cables or fiber optic strands bundled together to maximize the available bandwidth in a single physical cable, or it can consist of a single high-capacity link over which many signals are multiplexed.</a:t>
            </a:r>
          </a:p>
        </p:txBody>
      </p:sp>
    </p:spTree>
    <p:extLst>
      <p:ext uri="{BB962C8B-B14F-4D97-AF65-F5344CB8AC3E}">
        <p14:creationId xmlns:p14="http://schemas.microsoft.com/office/powerpoint/2010/main" val="1773416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VLAN </a:t>
            </a:r>
            <a:r>
              <a:rPr lang="en-US" b="1" dirty="0" err="1"/>
              <a:t>Trunking</a:t>
            </a:r>
            <a:r>
              <a:rPr lang="en-US" b="1" dirty="0"/>
              <a:t> Protocol (VTP)</a:t>
            </a:r>
          </a:p>
        </p:txBody>
      </p:sp>
      <p:sp>
        <p:nvSpPr>
          <p:cNvPr id="3" name="Content Placeholder 2"/>
          <p:cNvSpPr>
            <a:spLocks noGrp="1"/>
          </p:cNvSpPr>
          <p:nvPr>
            <p:ph idx="1"/>
          </p:nvPr>
        </p:nvSpPr>
        <p:spPr/>
        <p:txBody>
          <a:bodyPr/>
          <a:lstStyle/>
          <a:p>
            <a:r>
              <a:rPr lang="en-US" b="1" dirty="0"/>
              <a:t>VLAN </a:t>
            </a:r>
            <a:r>
              <a:rPr lang="en-US" b="1" dirty="0" err="1"/>
              <a:t>Trunking</a:t>
            </a:r>
            <a:r>
              <a:rPr lang="en-US" b="1" dirty="0"/>
              <a:t> Protocol (VTP) is a Cisco proprietary protocol that propagates the definition of Virtual Local Area Networks (VLAN) on the whole local area network. To do this, VTP carries VLAN information to all the switches in a VTP domain. VTP advertisements can be sent over 802.1Q, and ISL trunks.</a:t>
            </a:r>
          </a:p>
        </p:txBody>
      </p:sp>
    </p:spTree>
    <p:extLst>
      <p:ext uri="{BB962C8B-B14F-4D97-AF65-F5344CB8AC3E}">
        <p14:creationId xmlns:p14="http://schemas.microsoft.com/office/powerpoint/2010/main" val="980007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VTP Pruning?</a:t>
            </a:r>
          </a:p>
        </p:txBody>
      </p:sp>
      <p:sp>
        <p:nvSpPr>
          <p:cNvPr id="3" name="Content Placeholder 2"/>
          <p:cNvSpPr>
            <a:spLocks noGrp="1"/>
          </p:cNvSpPr>
          <p:nvPr>
            <p:ph idx="1"/>
          </p:nvPr>
        </p:nvSpPr>
        <p:spPr/>
        <p:txBody>
          <a:bodyPr>
            <a:normAutofit fontScale="92500" lnSpcReduction="10000"/>
          </a:bodyPr>
          <a:lstStyle/>
          <a:p>
            <a:r>
              <a:rPr lang="en-US" dirty="0"/>
              <a:t> </a:t>
            </a:r>
            <a:r>
              <a:rPr lang="en-US" b="1" dirty="0"/>
              <a:t>VLAN </a:t>
            </a:r>
            <a:r>
              <a:rPr lang="en-US" b="1" dirty="0" err="1"/>
              <a:t>Trunking</a:t>
            </a:r>
            <a:r>
              <a:rPr lang="en-US" b="1" dirty="0"/>
              <a:t> Protocol (VTP) pruning is a feature in Cisco switches, which stops VLAN update information traffic from being sent down </a:t>
            </a:r>
            <a:r>
              <a:rPr lang="en-US" b="1" dirty="0" smtClean="0"/>
              <a:t>trunk </a:t>
            </a:r>
            <a:r>
              <a:rPr lang="en-US" b="1" dirty="0"/>
              <a:t>links if the updates are not needed. If the VLAN traffic is needed later, VLAN </a:t>
            </a:r>
            <a:r>
              <a:rPr lang="en-US" b="1" dirty="0" err="1"/>
              <a:t>Trunking</a:t>
            </a:r>
            <a:r>
              <a:rPr lang="en-US" b="1" dirty="0"/>
              <a:t> Protocol (</a:t>
            </a:r>
            <a:r>
              <a:rPr lang="en-US" b="1" dirty="0" smtClean="0"/>
              <a:t>VTP)</a:t>
            </a:r>
            <a:r>
              <a:rPr lang="en-US" b="1" dirty="0"/>
              <a:t> </a:t>
            </a:r>
            <a:r>
              <a:rPr lang="en-US" b="1" dirty="0" smtClean="0"/>
              <a:t>will </a:t>
            </a:r>
            <a:r>
              <a:rPr lang="en-US" b="1" dirty="0"/>
              <a:t>dynamically add the VLAN back to the trunk link</a:t>
            </a:r>
            <a:r>
              <a:rPr lang="en-US" b="1" dirty="0" smtClean="0"/>
              <a:t>.</a:t>
            </a:r>
          </a:p>
          <a:p>
            <a:r>
              <a:rPr lang="en-US" b="1" dirty="0"/>
              <a:t>VLAN </a:t>
            </a:r>
            <a:r>
              <a:rPr lang="en-US" b="1" dirty="0" err="1"/>
              <a:t>Trunking</a:t>
            </a:r>
            <a:r>
              <a:rPr lang="en-US" b="1" dirty="0"/>
              <a:t> Protocol (VTP) pruning helps in increasing the available bandwidth by reducing unnecessary flooded traffic. Broadcast frames, multicast frames, or unicast frames where the destination MAC </a:t>
            </a:r>
            <a:r>
              <a:rPr lang="en-US" b="1" dirty="0" smtClean="0"/>
              <a:t>address</a:t>
            </a:r>
            <a:r>
              <a:rPr lang="en-US" b="1" dirty="0"/>
              <a:t> </a:t>
            </a:r>
            <a:r>
              <a:rPr lang="en-US" b="1" dirty="0" smtClean="0"/>
              <a:t>is </a:t>
            </a:r>
            <a:r>
              <a:rPr lang="en-US" b="1" dirty="0"/>
              <a:t>unknown are forwarded over a trunk link only if the switch on the receiving end of the trunk </a:t>
            </a:r>
            <a:r>
              <a:rPr lang="en-US" b="1" dirty="0" smtClean="0"/>
              <a:t>link</a:t>
            </a:r>
            <a:r>
              <a:rPr lang="en-US" b="1" dirty="0"/>
              <a:t> </a:t>
            </a:r>
            <a:r>
              <a:rPr lang="en-US" b="1" dirty="0" smtClean="0"/>
              <a:t>has </a:t>
            </a:r>
            <a:r>
              <a:rPr lang="en-US" b="1" dirty="0"/>
              <a:t>ports in the source VLAN.</a:t>
            </a:r>
          </a:p>
        </p:txBody>
      </p:sp>
    </p:spTree>
    <p:extLst>
      <p:ext uri="{BB962C8B-B14F-4D97-AF65-F5344CB8AC3E}">
        <p14:creationId xmlns:p14="http://schemas.microsoft.com/office/powerpoint/2010/main" val="3971811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VTP modes</a:t>
            </a:r>
            <a:endParaRPr lang="en-US" dirty="0"/>
          </a:p>
        </p:txBody>
      </p:sp>
      <p:pic>
        <p:nvPicPr>
          <p:cNvPr id="6146" name="Picture 2" descr="VTP Protocol Trunk concept CCNA Tutorials session 10 - YouTub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907" t="15419" r="12835"/>
          <a:stretch/>
        </p:blipFill>
        <p:spPr bwMode="auto">
          <a:xfrm>
            <a:off x="1295402" y="2554358"/>
            <a:ext cx="9528311" cy="346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86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Slow connectivity</a:t>
            </a:r>
            <a:endParaRPr lang="en-US" dirty="0"/>
          </a:p>
        </p:txBody>
      </p:sp>
      <p:sp>
        <p:nvSpPr>
          <p:cNvPr id="3" name="Content Placeholder 2"/>
          <p:cNvSpPr>
            <a:spLocks noGrp="1"/>
          </p:cNvSpPr>
          <p:nvPr>
            <p:ph idx="1"/>
          </p:nvPr>
        </p:nvSpPr>
        <p:spPr/>
        <p:txBody>
          <a:bodyPr/>
          <a:lstStyle/>
          <a:p>
            <a:r>
              <a:rPr lang="en-US" dirty="0" smtClean="0"/>
              <a:t>Reasons for slow connectivity:</a:t>
            </a:r>
          </a:p>
          <a:p>
            <a:pPr marL="0" indent="0">
              <a:buNone/>
            </a:pPr>
            <a:r>
              <a:rPr lang="en-US" dirty="0" err="1" smtClean="0"/>
              <a:t>Speed,Duplex</a:t>
            </a:r>
            <a:endParaRPr lang="en-US" dirty="0"/>
          </a:p>
        </p:txBody>
      </p:sp>
    </p:spTree>
    <p:extLst>
      <p:ext uri="{BB962C8B-B14F-4D97-AF65-F5344CB8AC3E}">
        <p14:creationId xmlns:p14="http://schemas.microsoft.com/office/powerpoint/2010/main" val="883336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Port Security</a:t>
            </a:r>
            <a:endParaRPr lang="en-US" dirty="0"/>
          </a:p>
        </p:txBody>
      </p:sp>
      <p:sp>
        <p:nvSpPr>
          <p:cNvPr id="3" name="Content Placeholder 2"/>
          <p:cNvSpPr>
            <a:spLocks noGrp="1"/>
          </p:cNvSpPr>
          <p:nvPr>
            <p:ph idx="1"/>
          </p:nvPr>
        </p:nvSpPr>
        <p:spPr/>
        <p:txBody>
          <a:bodyPr/>
          <a:lstStyle/>
          <a:p>
            <a:r>
              <a:rPr lang="en-US" dirty="0" smtClean="0"/>
              <a:t>It is used for security purpose of the ports in the switches.</a:t>
            </a:r>
            <a:endParaRPr lang="en-US" dirty="0"/>
          </a:p>
        </p:txBody>
      </p:sp>
    </p:spTree>
    <p:extLst>
      <p:ext uri="{BB962C8B-B14F-4D97-AF65-F5344CB8AC3E}">
        <p14:creationId xmlns:p14="http://schemas.microsoft.com/office/powerpoint/2010/main" val="178997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SWITCH PORT MODES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1862" t="28365" r="40114" b="42278"/>
          <a:stretch/>
        </p:blipFill>
        <p:spPr>
          <a:xfrm>
            <a:off x="1560443" y="2633870"/>
            <a:ext cx="9193696" cy="2991678"/>
          </a:xfrm>
        </p:spPr>
      </p:pic>
    </p:spTree>
    <p:extLst>
      <p:ext uri="{BB962C8B-B14F-4D97-AF65-F5344CB8AC3E}">
        <p14:creationId xmlns:p14="http://schemas.microsoft.com/office/powerpoint/2010/main" val="2769544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Access ports</a:t>
            </a:r>
          </a:p>
        </p:txBody>
      </p:sp>
      <p:sp>
        <p:nvSpPr>
          <p:cNvPr id="3" name="Content Placeholder 2"/>
          <p:cNvSpPr>
            <a:spLocks noGrp="1"/>
          </p:cNvSpPr>
          <p:nvPr>
            <p:ph idx="1"/>
          </p:nvPr>
        </p:nvSpPr>
        <p:spPr/>
        <p:txBody>
          <a:bodyPr/>
          <a:lstStyle/>
          <a:p>
            <a:r>
              <a:rPr lang="en-US" b="1" dirty="0"/>
              <a:t>This switch ports belongs to carry the traffic of only one </a:t>
            </a:r>
            <a:r>
              <a:rPr lang="en-US" b="1" dirty="0" err="1"/>
              <a:t>vlan</a:t>
            </a:r>
            <a:r>
              <a:rPr lang="en-US" b="1" dirty="0"/>
              <a:t>. By default, it will carry the traffic of native </a:t>
            </a:r>
            <a:r>
              <a:rPr lang="en-US" b="1" dirty="0" err="1"/>
              <a:t>vlan</a:t>
            </a:r>
            <a:r>
              <a:rPr lang="en-US" b="1" dirty="0"/>
              <a:t> (VLAN 1) .If the switch ports are assigned as access ports then it can be considered as the switch ports belongs to a single broadcast domain. Any traffic arriving on these switch ports are considered as it belongs to the VLAN assigned to the port</a:t>
            </a:r>
            <a:r>
              <a:rPr lang="en-US" dirty="0"/>
              <a:t>.</a:t>
            </a:r>
          </a:p>
        </p:txBody>
      </p:sp>
    </p:spTree>
    <p:extLst>
      <p:ext uri="{BB962C8B-B14F-4D97-AF65-F5344CB8AC3E}">
        <p14:creationId xmlns:p14="http://schemas.microsoft.com/office/powerpoint/2010/main" val="85826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media.geeksforgeeks.org/wp-content/uploads/1-10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661" y="1046715"/>
            <a:ext cx="9251382" cy="26307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361661" y="3945834"/>
            <a:ext cx="9491869" cy="923330"/>
          </a:xfrm>
          <a:prstGeom prst="rect">
            <a:avLst/>
          </a:prstGeom>
          <a:noFill/>
        </p:spPr>
        <p:txBody>
          <a:bodyPr wrap="square" rtlCol="0">
            <a:spAutoFit/>
          </a:bodyPr>
          <a:lstStyle/>
          <a:p>
            <a:r>
              <a:rPr lang="en-US" b="1" dirty="0"/>
              <a:t>Here is a simple topology in which 2 switches are connected and only the default VLAN (VLAN 1)is configured on both switches </a:t>
            </a:r>
            <a:r>
              <a:rPr lang="en-US" b="1" dirty="0" err="1"/>
              <a:t>i.e</a:t>
            </a:r>
            <a:r>
              <a:rPr lang="en-US" b="1" dirty="0"/>
              <a:t> all the switch ports of both switches belongs to single broadcast domain.</a:t>
            </a:r>
          </a:p>
        </p:txBody>
      </p:sp>
    </p:spTree>
    <p:extLst>
      <p:ext uri="{BB962C8B-B14F-4D97-AF65-F5344CB8AC3E}">
        <p14:creationId xmlns:p14="http://schemas.microsoft.com/office/powerpoint/2010/main" val="166180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Trunk ports</a:t>
            </a:r>
            <a:endParaRPr lang="en-US" dirty="0"/>
          </a:p>
        </p:txBody>
      </p:sp>
      <p:sp>
        <p:nvSpPr>
          <p:cNvPr id="3" name="Content Placeholder 2"/>
          <p:cNvSpPr>
            <a:spLocks noGrp="1"/>
          </p:cNvSpPr>
          <p:nvPr>
            <p:ph idx="1"/>
          </p:nvPr>
        </p:nvSpPr>
        <p:spPr/>
        <p:txBody>
          <a:bodyPr/>
          <a:lstStyle/>
          <a:p>
            <a:r>
              <a:rPr lang="en-US" b="1" dirty="0"/>
              <a:t>A trunk port is a specific type of port on a network switch that allows data to flow across a network node for multiple virtual local area networks or VLANs. Think of the trunk port as a “bundle” of individual branches or capillaries in a telecom network connection.</a:t>
            </a:r>
          </a:p>
        </p:txBody>
      </p:sp>
    </p:spTree>
    <p:extLst>
      <p:ext uri="{BB962C8B-B14F-4D97-AF65-F5344CB8AC3E}">
        <p14:creationId xmlns:p14="http://schemas.microsoft.com/office/powerpoint/2010/main" val="4222591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edia.geeksforgeeks.org/wp-content/uploads/Untitled-Diagram-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167" y="1212573"/>
            <a:ext cx="7867650" cy="263387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997765" y="4333460"/>
            <a:ext cx="8120270" cy="646331"/>
          </a:xfrm>
          <a:prstGeom prst="rect">
            <a:avLst/>
          </a:prstGeom>
          <a:noFill/>
        </p:spPr>
        <p:txBody>
          <a:bodyPr wrap="square" rtlCol="0">
            <a:spAutoFit/>
          </a:bodyPr>
          <a:lstStyle/>
          <a:p>
            <a:r>
              <a:rPr lang="en-US" b="1" dirty="0"/>
              <a:t>Here is a simple topology in which 2 switches are connected and VLANs 2 and 3 are configured on both switches </a:t>
            </a:r>
            <a:r>
              <a:rPr lang="en-US" b="1" dirty="0" smtClean="0"/>
              <a:t>.</a:t>
            </a:r>
            <a:endParaRPr lang="en-US" b="1" dirty="0"/>
          </a:p>
        </p:txBody>
      </p:sp>
    </p:spTree>
    <p:extLst>
      <p:ext uri="{BB962C8B-B14F-4D97-AF65-F5344CB8AC3E}">
        <p14:creationId xmlns:p14="http://schemas.microsoft.com/office/powerpoint/2010/main" val="271678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a:t>
            </a:r>
            <a:r>
              <a:rPr lang="en-US" b="1" dirty="0" err="1"/>
              <a:t>Trunking</a:t>
            </a:r>
            <a:r>
              <a:rPr lang="en-US" b="1" dirty="0"/>
              <a:t> Protocol</a:t>
            </a:r>
            <a:endParaRPr lang="en-US" dirty="0"/>
          </a:p>
        </p:txBody>
      </p:sp>
      <p:sp>
        <p:nvSpPr>
          <p:cNvPr id="3" name="Content Placeholder 2"/>
          <p:cNvSpPr>
            <a:spLocks noGrp="1"/>
          </p:cNvSpPr>
          <p:nvPr>
            <p:ph idx="1"/>
          </p:nvPr>
        </p:nvSpPr>
        <p:spPr/>
        <p:txBody>
          <a:bodyPr/>
          <a:lstStyle/>
          <a:p>
            <a:r>
              <a:rPr lang="en-US" b="1" dirty="0"/>
              <a:t>The Dynamic </a:t>
            </a:r>
            <a:r>
              <a:rPr lang="en-US" b="1" dirty="0" err="1"/>
              <a:t>Trunking</a:t>
            </a:r>
            <a:r>
              <a:rPr lang="en-US" b="1" dirty="0"/>
              <a:t> Protocol (DTP) is used to negotiate forming a trunk between two Cisco devices. DTP causes increased traffic, and is enabled by default, but may be disabled</a:t>
            </a:r>
            <a:r>
              <a:rPr lang="en-US" b="1" dirty="0" smtClean="0"/>
              <a:t>.</a:t>
            </a:r>
            <a:endParaRPr lang="en-US" b="1" dirty="0"/>
          </a:p>
          <a:p>
            <a:r>
              <a:rPr lang="en-US" b="1" dirty="0"/>
              <a:t>DTP is a Cisco proprietary protocol that is automatically enabled on Catalyst 2960 and Catalyst 3560 Series switches. Switches from other vendors do not support DTP. DTP manages trunk negotiation only if the port on the neighbor switch is configured in a trunk mode that supports DTP.</a:t>
            </a:r>
          </a:p>
        </p:txBody>
      </p:sp>
    </p:spTree>
    <p:extLst>
      <p:ext uri="{BB962C8B-B14F-4D97-AF65-F5344CB8AC3E}">
        <p14:creationId xmlns:p14="http://schemas.microsoft.com/office/powerpoint/2010/main" val="101400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Modes in DTP</a:t>
            </a:r>
            <a:endParaRPr lang="en-US" b="1"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800933433"/>
              </p:ext>
            </p:extLst>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496658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4ACC195101BE4A8136A04A0F99157D" ma:contentTypeVersion="2" ma:contentTypeDescription="Create a new document." ma:contentTypeScope="" ma:versionID="8c45fea6099ec9ae589b9b8cf2c94a38">
  <xsd:schema xmlns:xsd="http://www.w3.org/2001/XMLSchema" xmlns:xs="http://www.w3.org/2001/XMLSchema" xmlns:p="http://schemas.microsoft.com/office/2006/metadata/properties" xmlns:ns2="e5543c05-ac2a-48a0-b1e5-9a61b628d29e" targetNamespace="http://schemas.microsoft.com/office/2006/metadata/properties" ma:root="true" ma:fieldsID="061f2e6b8e30cc31024837866338ccac" ns2:_="">
    <xsd:import namespace="e5543c05-ac2a-48a0-b1e5-9a61b628d29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543c05-ac2a-48a0-b1e5-9a61b628d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CBD6FE-A774-43D3-A80B-C9F82481271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C2D60EF-98EE-4095-8255-EED57224B461}">
  <ds:schemaRefs>
    <ds:schemaRef ds:uri="http://schemas.microsoft.com/sharepoint/v3/contenttype/forms"/>
  </ds:schemaRefs>
</ds:datastoreItem>
</file>

<file path=customXml/itemProps3.xml><?xml version="1.0" encoding="utf-8"?>
<ds:datastoreItem xmlns:ds="http://schemas.openxmlformats.org/officeDocument/2006/customXml" ds:itemID="{E80AF1DB-07BC-472E-8C4E-8D695DE80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543c05-ac2a-48a0-b1e5-9a61b628d2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108</TotalTime>
  <Words>1463</Words>
  <Application>Microsoft Office PowerPoint</Application>
  <PresentationFormat>Widescreen</PresentationFormat>
  <Paragraphs>67</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Garamond</vt:lpstr>
      <vt:lpstr>Segoe UI</vt:lpstr>
      <vt:lpstr>Organic</vt:lpstr>
      <vt:lpstr>Switch</vt:lpstr>
      <vt:lpstr>SWITCH PORT</vt:lpstr>
      <vt:lpstr>SWITCH PORT MODES</vt:lpstr>
      <vt:lpstr>Access ports</vt:lpstr>
      <vt:lpstr>PowerPoint Presentation</vt:lpstr>
      <vt:lpstr>Trunk ports</vt:lpstr>
      <vt:lpstr>PowerPoint Presentation</vt:lpstr>
      <vt:lpstr>Dynamic Trunking Protocol</vt:lpstr>
      <vt:lpstr>Modes in DTP</vt:lpstr>
      <vt:lpstr>Dynamic Desirable</vt:lpstr>
      <vt:lpstr>Dynamic Auto</vt:lpstr>
      <vt:lpstr>SWITCH function</vt:lpstr>
      <vt:lpstr>Types of Switch Functions</vt:lpstr>
      <vt:lpstr>Address Learning</vt:lpstr>
      <vt:lpstr>Forwarding Decision</vt:lpstr>
      <vt:lpstr>Loop Avoidance</vt:lpstr>
      <vt:lpstr>Spanning Tree Protocol</vt:lpstr>
      <vt:lpstr>PowerPoint Presentation</vt:lpstr>
      <vt:lpstr>VLAN (virtual LAN)</vt:lpstr>
      <vt:lpstr>Why use VLAN's?</vt:lpstr>
      <vt:lpstr>Trunk Communication</vt:lpstr>
      <vt:lpstr>VLAN Trunking Protocol (VTP)</vt:lpstr>
      <vt:lpstr>What is VTP Pruning?</vt:lpstr>
      <vt:lpstr>VTP modes</vt:lpstr>
      <vt:lpstr>Slow connectivity</vt:lpstr>
      <vt:lpstr>Port Security</vt:lpstr>
    </vt:vector>
  </TitlesOfParts>
  <Company>Mindtree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Switch</dc:title>
  <dc:creator>Divya Gopal</dc:creator>
  <cp:lastModifiedBy>Puja Baidya</cp:lastModifiedBy>
  <cp:revision>13</cp:revision>
  <dcterms:created xsi:type="dcterms:W3CDTF">2020-06-09T04:18:09Z</dcterms:created>
  <dcterms:modified xsi:type="dcterms:W3CDTF">2020-06-09T06:29:33Z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0x0101008D4ACC195101BE4A8136A04A0F99157D</vt:lpwstr>
  </property>
</Properties>
</file>