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3" r:id="rId20"/>
    <p:sldId id="275" r:id="rId21"/>
    <p:sldId id="276" r:id="rId22"/>
    <p:sldId id="277" r:id="rId23"/>
    <p:sldId id="280" r:id="rId24"/>
    <p:sldId id="281" r:id="rId25"/>
    <p:sldId id="282" r:id="rId26"/>
    <p:sldId id="283" r:id="rId27"/>
    <p:sldId id="278" r:id="rId28"/>
    <p:sldId id="279"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05EF36-F01C-4C17-BC22-7A816C26BC77}"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373046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5EF36-F01C-4C17-BC22-7A816C26BC77}"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196791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5EF36-F01C-4C17-BC22-7A816C26BC77}"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373481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5EF36-F01C-4C17-BC22-7A816C26BC77}"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232085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05EF36-F01C-4C17-BC22-7A816C26BC77}"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315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05EF36-F01C-4C17-BC22-7A816C26BC77}"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67905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05EF36-F01C-4C17-BC22-7A816C26BC77}"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365803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05EF36-F01C-4C17-BC22-7A816C26BC77}"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97422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5EF36-F01C-4C17-BC22-7A816C26BC77}"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11865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05EF36-F01C-4C17-BC22-7A816C26BC77}"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293168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05EF36-F01C-4C17-BC22-7A816C26BC77}"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1614B-8805-4031-BFE8-D0BD18EEC8E0}" type="slidenum">
              <a:rPr lang="en-US" smtClean="0"/>
              <a:t>‹#›</a:t>
            </a:fld>
            <a:endParaRPr lang="en-US"/>
          </a:p>
        </p:txBody>
      </p:sp>
    </p:spTree>
    <p:extLst>
      <p:ext uri="{BB962C8B-B14F-4D97-AF65-F5344CB8AC3E}">
        <p14:creationId xmlns:p14="http://schemas.microsoft.com/office/powerpoint/2010/main" val="462779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5EF36-F01C-4C17-BC22-7A816C26BC77}" type="datetimeFigureOut">
              <a:rPr lang="en-US" smtClean="0"/>
              <a:t>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1614B-8805-4031-BFE8-D0BD18EEC8E0}" type="slidenum">
              <a:rPr lang="en-US" smtClean="0"/>
              <a:t>‹#›</a:t>
            </a:fld>
            <a:endParaRPr lang="en-US"/>
          </a:p>
        </p:txBody>
      </p:sp>
    </p:spTree>
    <p:extLst>
      <p:ext uri="{BB962C8B-B14F-4D97-AF65-F5344CB8AC3E}">
        <p14:creationId xmlns:p14="http://schemas.microsoft.com/office/powerpoint/2010/main" val="748980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045614"/>
          </a:xfrm>
        </p:spPr>
        <p:txBody>
          <a:bodyPr/>
          <a:lstStyle/>
          <a:p>
            <a:r>
              <a:rPr lang="en-US" dirty="0" smtClean="0"/>
              <a:t>Routing…</a:t>
            </a:r>
            <a:endParaRPr lang="en-US" dirty="0"/>
          </a:p>
        </p:txBody>
      </p:sp>
    </p:spTree>
    <p:extLst>
      <p:ext uri="{BB962C8B-B14F-4D97-AF65-F5344CB8AC3E}">
        <p14:creationId xmlns:p14="http://schemas.microsoft.com/office/powerpoint/2010/main" val="176302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Dynamic Routing..</a:t>
            </a:r>
            <a:endParaRPr lang="en-US" dirty="0"/>
          </a:p>
        </p:txBody>
      </p:sp>
      <p:sp>
        <p:nvSpPr>
          <p:cNvPr id="3" name="Content Placeholder 2"/>
          <p:cNvSpPr>
            <a:spLocks noGrp="1"/>
          </p:cNvSpPr>
          <p:nvPr>
            <p:ph idx="1"/>
          </p:nvPr>
        </p:nvSpPr>
        <p:spPr/>
        <p:txBody>
          <a:bodyPr/>
          <a:lstStyle/>
          <a:p>
            <a:pPr fontAlgn="base"/>
            <a:r>
              <a:rPr lang="en-US" dirty="0"/>
              <a:t>The routers should have the same dynamic protocol running in order to exchange routes.</a:t>
            </a:r>
          </a:p>
          <a:p>
            <a:pPr fontAlgn="base"/>
            <a:r>
              <a:rPr lang="en-US" dirty="0"/>
              <a:t>When a router finds a change in the topology then router advertises it to all other routers.</a:t>
            </a:r>
          </a:p>
        </p:txBody>
      </p:sp>
    </p:spTree>
    <p:extLst>
      <p:ext uri="{BB962C8B-B14F-4D97-AF65-F5344CB8AC3E}">
        <p14:creationId xmlns:p14="http://schemas.microsoft.com/office/powerpoint/2010/main" val="25956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Dynamic Protocol</a:t>
            </a:r>
            <a:endParaRPr lang="en-US" dirty="0"/>
          </a:p>
        </p:txBody>
      </p:sp>
      <p:sp>
        <p:nvSpPr>
          <p:cNvPr id="3" name="Content Placeholder 2"/>
          <p:cNvSpPr>
            <a:spLocks noGrp="1"/>
          </p:cNvSpPr>
          <p:nvPr>
            <p:ph idx="1"/>
          </p:nvPr>
        </p:nvSpPr>
        <p:spPr/>
        <p:txBody>
          <a:bodyPr/>
          <a:lstStyle/>
          <a:p>
            <a:pPr fontAlgn="base"/>
            <a:r>
              <a:rPr lang="en-US" dirty="0"/>
              <a:t>Easy to configure.</a:t>
            </a:r>
          </a:p>
          <a:p>
            <a:pPr fontAlgn="base"/>
            <a:r>
              <a:rPr lang="en-US" dirty="0"/>
              <a:t>More effective at selecting the best route to a destination remote network and also for discovering remote network.</a:t>
            </a:r>
          </a:p>
        </p:txBody>
      </p:sp>
    </p:spTree>
    <p:extLst>
      <p:ext uri="{BB962C8B-B14F-4D97-AF65-F5344CB8AC3E}">
        <p14:creationId xmlns:p14="http://schemas.microsoft.com/office/powerpoint/2010/main" val="73305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Dynamic Protocol</a:t>
            </a:r>
            <a:endParaRPr lang="en-US" dirty="0"/>
          </a:p>
        </p:txBody>
      </p:sp>
      <p:sp>
        <p:nvSpPr>
          <p:cNvPr id="3" name="Content Placeholder 2"/>
          <p:cNvSpPr>
            <a:spLocks noGrp="1"/>
          </p:cNvSpPr>
          <p:nvPr>
            <p:ph idx="1"/>
          </p:nvPr>
        </p:nvSpPr>
        <p:spPr/>
        <p:txBody>
          <a:bodyPr/>
          <a:lstStyle/>
          <a:p>
            <a:pPr fontAlgn="base"/>
            <a:r>
              <a:rPr lang="en-US" dirty="0"/>
              <a:t>Consumes more bandwidth for communicating with other neighbors.</a:t>
            </a:r>
          </a:p>
          <a:p>
            <a:pPr fontAlgn="base"/>
            <a:r>
              <a:rPr lang="en-US" dirty="0"/>
              <a:t>Less secure than static routing.</a:t>
            </a:r>
          </a:p>
        </p:txBody>
      </p:sp>
    </p:spTree>
    <p:extLst>
      <p:ext uri="{BB962C8B-B14F-4D97-AF65-F5344CB8AC3E}">
        <p14:creationId xmlns:p14="http://schemas.microsoft.com/office/powerpoint/2010/main" val="135666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routing…</a:t>
            </a:r>
            <a:endParaRPr lang="en-US" dirty="0"/>
          </a:p>
        </p:txBody>
      </p:sp>
      <p:sp>
        <p:nvSpPr>
          <p:cNvPr id="3" name="Content Placeholder 2"/>
          <p:cNvSpPr>
            <a:spLocks noGrp="1"/>
          </p:cNvSpPr>
          <p:nvPr>
            <p:ph idx="1"/>
          </p:nvPr>
        </p:nvSpPr>
        <p:spPr/>
        <p:txBody>
          <a:bodyPr/>
          <a:lstStyle/>
          <a:p>
            <a:r>
              <a:rPr lang="en-US" dirty="0" smtClean="0"/>
              <a:t>It is </a:t>
            </a:r>
            <a:r>
              <a:rPr lang="en-US" dirty="0"/>
              <a:t>the method where the router is configured to send all packets towards a single </a:t>
            </a:r>
            <a:r>
              <a:rPr lang="en-US" dirty="0" smtClean="0"/>
              <a:t>router and default routing protocol.</a:t>
            </a:r>
          </a:p>
          <a:p>
            <a:r>
              <a:rPr lang="en-US" dirty="0" smtClean="0"/>
              <a:t> </a:t>
            </a:r>
            <a:r>
              <a:rPr lang="en-US" dirty="0"/>
              <a:t>It doesn’t matter to which network the packet belongs, it is forwarded out to router which is configured for default routing.</a:t>
            </a:r>
          </a:p>
        </p:txBody>
      </p:sp>
    </p:spTree>
    <p:extLst>
      <p:ext uri="{BB962C8B-B14F-4D97-AF65-F5344CB8AC3E}">
        <p14:creationId xmlns:p14="http://schemas.microsoft.com/office/powerpoint/2010/main" val="108205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Routing Protocol…</a:t>
            </a:r>
            <a:endParaRPr lang="en-US" dirty="0"/>
          </a:p>
        </p:txBody>
      </p:sp>
      <p:sp>
        <p:nvSpPr>
          <p:cNvPr id="3" name="Content Placeholder 2"/>
          <p:cNvSpPr>
            <a:spLocks noGrp="1"/>
          </p:cNvSpPr>
          <p:nvPr>
            <p:ph idx="1"/>
          </p:nvPr>
        </p:nvSpPr>
        <p:spPr/>
        <p:txBody>
          <a:bodyPr/>
          <a:lstStyle/>
          <a:p>
            <a:r>
              <a:rPr lang="en-US" dirty="0" smtClean="0"/>
              <a:t>Internal gateway Protocol(IGP)</a:t>
            </a:r>
          </a:p>
          <a:p>
            <a:pPr marL="0" indent="0">
              <a:buNone/>
            </a:pPr>
            <a:endParaRPr lang="en-US" dirty="0" smtClean="0"/>
          </a:p>
          <a:p>
            <a:r>
              <a:rPr lang="en-US" dirty="0" smtClean="0"/>
              <a:t>External gateway Protocol(EGP)</a:t>
            </a:r>
          </a:p>
          <a:p>
            <a:endParaRPr lang="en-US" dirty="0"/>
          </a:p>
        </p:txBody>
      </p:sp>
    </p:spTree>
    <p:extLst>
      <p:ext uri="{BB962C8B-B14F-4D97-AF65-F5344CB8AC3E}">
        <p14:creationId xmlns:p14="http://schemas.microsoft.com/office/powerpoint/2010/main" val="2361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IGP is the one of the routing protocol works with single  autonomous system.</a:t>
            </a:r>
          </a:p>
          <a:p>
            <a:r>
              <a:rPr lang="en-US" dirty="0" smtClean="0"/>
              <a:t>For Example : Router within a small area like office.</a:t>
            </a:r>
          </a:p>
          <a:p>
            <a:endParaRPr lang="en-US" dirty="0"/>
          </a:p>
          <a:p>
            <a:r>
              <a:rPr lang="en-US" dirty="0" smtClean="0"/>
              <a:t>EGP router are the one which are connected over internet.</a:t>
            </a:r>
          </a:p>
        </p:txBody>
      </p:sp>
    </p:spTree>
    <p:extLst>
      <p:ext uri="{BB962C8B-B14F-4D97-AF65-F5344CB8AC3E}">
        <p14:creationId xmlns:p14="http://schemas.microsoft.com/office/powerpoint/2010/main" val="163642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IGP are further classified into:</a:t>
            </a:r>
          </a:p>
          <a:p>
            <a:pPr marL="514350" indent="-514350">
              <a:buAutoNum type="arabicPeriod"/>
            </a:pPr>
            <a:r>
              <a:rPr lang="en-US" dirty="0" smtClean="0"/>
              <a:t>RIP</a:t>
            </a:r>
          </a:p>
          <a:p>
            <a:pPr marL="514350" indent="-514350">
              <a:buAutoNum type="arabicPeriod"/>
            </a:pPr>
            <a:r>
              <a:rPr lang="en-US" dirty="0" smtClean="0"/>
              <a:t>OSPF</a:t>
            </a:r>
          </a:p>
          <a:p>
            <a:pPr marL="514350" indent="-514350">
              <a:buFont typeface="Arial" panose="020B0604020202020204" pitchFamily="34" charset="0"/>
              <a:buAutoNum type="arabicPeriod"/>
            </a:pPr>
            <a:r>
              <a:rPr lang="en-US" dirty="0" smtClean="0"/>
              <a:t>EIGRP</a:t>
            </a:r>
          </a:p>
          <a:p>
            <a:pPr marL="514350" indent="-514350">
              <a:buFont typeface="Arial" panose="020B0604020202020204" pitchFamily="34" charset="0"/>
              <a:buAutoNum type="arabicPeriod"/>
            </a:pPr>
            <a:endParaRPr lang="en-US" dirty="0"/>
          </a:p>
          <a:p>
            <a:r>
              <a:rPr lang="en-US" dirty="0" smtClean="0"/>
              <a:t>EGP are classified into:</a:t>
            </a:r>
          </a:p>
          <a:p>
            <a:pPr marL="514350" indent="-514350">
              <a:buAutoNum type="arabicPeriod"/>
            </a:pPr>
            <a:r>
              <a:rPr lang="en-US" dirty="0" smtClean="0"/>
              <a:t>BGP</a:t>
            </a:r>
          </a:p>
          <a:p>
            <a:pPr marL="514350" indent="-514350">
              <a:buAutoNum type="arabicPeriod"/>
            </a:pPr>
            <a:r>
              <a:rPr lang="en-US" dirty="0" smtClean="0"/>
              <a:t>EGP</a:t>
            </a:r>
            <a:br>
              <a:rPr lang="en-US" dirty="0" smtClean="0"/>
            </a:br>
            <a:endParaRPr lang="en-US" dirty="0" smtClean="0"/>
          </a:p>
          <a:p>
            <a:endParaRPr lang="en-US" dirty="0" smtClean="0"/>
          </a:p>
          <a:p>
            <a:pPr marL="514350" indent="-514350">
              <a:buAutoNum type="arabicPeriod"/>
            </a:pPr>
            <a:endParaRPr lang="en-US" dirty="0"/>
          </a:p>
          <a:p>
            <a:pPr marL="514350" indent="-514350">
              <a:buAutoNum type="arabicPeriod"/>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4639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3977"/>
          </a:xfrm>
        </p:spPr>
        <p:txBody>
          <a:bodyPr/>
          <a:lstStyle/>
          <a:p>
            <a:r>
              <a:rPr lang="en-US" dirty="0" smtClean="0"/>
              <a:t>Distance Vector…</a:t>
            </a:r>
            <a:endParaRPr lang="en-US" dirty="0"/>
          </a:p>
        </p:txBody>
      </p:sp>
      <p:sp>
        <p:nvSpPr>
          <p:cNvPr id="3" name="Content Placeholder 2"/>
          <p:cNvSpPr>
            <a:spLocks noGrp="1"/>
          </p:cNvSpPr>
          <p:nvPr>
            <p:ph idx="1"/>
          </p:nvPr>
        </p:nvSpPr>
        <p:spPr>
          <a:xfrm>
            <a:off x="838200" y="993914"/>
            <a:ext cx="10515600" cy="5183050"/>
          </a:xfrm>
        </p:spPr>
        <p:txBody>
          <a:bodyPr/>
          <a:lstStyle/>
          <a:p>
            <a:r>
              <a:rPr lang="en-US" dirty="0" smtClean="0"/>
              <a:t>Distance Vector:  This is the protocol which looks only the distance means the shortest path among the networks. </a:t>
            </a:r>
          </a:p>
          <a:p>
            <a:r>
              <a:rPr lang="en-US" dirty="0" smtClean="0"/>
              <a:t>It does not bother about the slow connectivity over the networks</a:t>
            </a:r>
            <a:endParaRPr lang="en-US" dirty="0"/>
          </a:p>
          <a:p>
            <a:r>
              <a:rPr lang="en-US" dirty="0" smtClean="0"/>
              <a:t>Route Information protocol(RIP) follows the dynamic vector.</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925" t="29744" r="47332" b="36652"/>
          <a:stretch/>
        </p:blipFill>
        <p:spPr>
          <a:xfrm>
            <a:off x="3220278" y="2932044"/>
            <a:ext cx="4810539" cy="3057164"/>
          </a:xfrm>
          <a:prstGeom prst="rect">
            <a:avLst/>
          </a:prstGeom>
        </p:spPr>
      </p:pic>
    </p:spTree>
    <p:extLst>
      <p:ext uri="{BB962C8B-B14F-4D97-AF65-F5344CB8AC3E}">
        <p14:creationId xmlns:p14="http://schemas.microsoft.com/office/powerpoint/2010/main" val="472654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9463"/>
          </a:xfrm>
        </p:spPr>
        <p:txBody>
          <a:bodyPr/>
          <a:lstStyle/>
          <a:p>
            <a:r>
              <a:rPr lang="en-US" dirty="0" smtClean="0"/>
              <a:t> </a:t>
            </a:r>
            <a:r>
              <a:rPr lang="en-US" dirty="0" err="1" smtClean="0"/>
              <a:t>LinkState</a:t>
            </a:r>
            <a:r>
              <a:rPr lang="en-US" dirty="0" smtClean="0"/>
              <a:t>…</a:t>
            </a:r>
            <a:endParaRPr lang="en-US" dirty="0"/>
          </a:p>
        </p:txBody>
      </p:sp>
      <p:sp>
        <p:nvSpPr>
          <p:cNvPr id="3" name="Content Placeholder 2"/>
          <p:cNvSpPr>
            <a:spLocks noGrp="1"/>
          </p:cNvSpPr>
          <p:nvPr>
            <p:ph idx="1"/>
          </p:nvPr>
        </p:nvSpPr>
        <p:spPr>
          <a:xfrm>
            <a:off x="838200" y="1144588"/>
            <a:ext cx="10515600" cy="5032375"/>
          </a:xfrm>
        </p:spPr>
        <p:txBody>
          <a:bodyPr/>
          <a:lstStyle/>
          <a:p>
            <a:r>
              <a:rPr lang="en-US" dirty="0" smtClean="0"/>
              <a:t>Linked State looks upon the fastest networks available.</a:t>
            </a:r>
          </a:p>
          <a:p>
            <a:r>
              <a:rPr lang="en-US" dirty="0" smtClean="0"/>
              <a:t>It follows  OSPF protocol(</a:t>
            </a:r>
            <a:r>
              <a:rPr lang="en-US" dirty="0"/>
              <a:t>Open Shortest Path First </a:t>
            </a:r>
            <a:r>
              <a:rPr lang="en-US" dirty="0" smtClean="0"/>
              <a:t> Protocol)</a:t>
            </a:r>
          </a:p>
          <a:p>
            <a:r>
              <a:rPr lang="en-US" dirty="0" smtClean="0"/>
              <a:t>EIGRP is only used by cisco domain and it more efficient than RIP or OSPF protocol. It is a hybrid protocol. </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1581" t="27580" r="22233" b="28678"/>
          <a:stretch/>
        </p:blipFill>
        <p:spPr>
          <a:xfrm>
            <a:off x="3770243" y="2998765"/>
            <a:ext cx="3684106" cy="3461669"/>
          </a:xfrm>
          <a:prstGeom prst="rect">
            <a:avLst/>
          </a:prstGeom>
        </p:spPr>
      </p:pic>
    </p:spTree>
    <p:extLst>
      <p:ext uri="{BB962C8B-B14F-4D97-AF65-F5344CB8AC3E}">
        <p14:creationId xmlns:p14="http://schemas.microsoft.com/office/powerpoint/2010/main" val="356823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&amp; EPG</a:t>
            </a:r>
            <a:endParaRPr lang="en-US" dirty="0"/>
          </a:p>
        </p:txBody>
      </p:sp>
      <p:sp>
        <p:nvSpPr>
          <p:cNvPr id="3" name="Content Placeholder 2"/>
          <p:cNvSpPr>
            <a:spLocks noGrp="1"/>
          </p:cNvSpPr>
          <p:nvPr>
            <p:ph idx="1"/>
          </p:nvPr>
        </p:nvSpPr>
        <p:spPr/>
        <p:txBody>
          <a:bodyPr/>
          <a:lstStyle/>
          <a:p>
            <a:r>
              <a:rPr lang="en-US" dirty="0" smtClean="0"/>
              <a:t>Border </a:t>
            </a:r>
            <a:r>
              <a:rPr lang="en-US" dirty="0"/>
              <a:t>Gateway </a:t>
            </a:r>
            <a:r>
              <a:rPr lang="en-US" dirty="0" smtClean="0"/>
              <a:t>Protocol </a:t>
            </a:r>
            <a:r>
              <a:rPr lang="en-US" dirty="0"/>
              <a:t>is protocol that manages how packets are routed across the internet through the exchange of routing and reachability information between edge routers. </a:t>
            </a:r>
            <a:endParaRPr lang="en-US" dirty="0" smtClean="0"/>
          </a:p>
          <a:p>
            <a:r>
              <a:rPr lang="en-US" dirty="0" smtClean="0"/>
              <a:t>It is a layer 4 protocol and is used for exchanging routing information.</a:t>
            </a:r>
          </a:p>
          <a:p>
            <a:r>
              <a:rPr lang="en-US" dirty="0"/>
              <a:t>Exterior Gateway Protocol </a:t>
            </a:r>
            <a:r>
              <a:rPr lang="en-US" dirty="0" smtClean="0"/>
              <a:t>is </a:t>
            </a:r>
            <a:r>
              <a:rPr lang="en-US" dirty="0"/>
              <a:t>a protocol for exchanging routing information between two neighbor gateway hosts (each with its own router) in a network of autonomous systems. </a:t>
            </a:r>
            <a:endParaRPr lang="en-US" dirty="0" smtClean="0"/>
          </a:p>
          <a:p>
            <a:r>
              <a:rPr lang="en-US" dirty="0" smtClean="0"/>
              <a:t>EGP</a:t>
            </a:r>
            <a:r>
              <a:rPr lang="en-US" dirty="0"/>
              <a:t> is commonly used between hosts on the Internet to exchange routing table information.</a:t>
            </a:r>
          </a:p>
        </p:txBody>
      </p:sp>
    </p:spTree>
    <p:extLst>
      <p:ext uri="{BB962C8B-B14F-4D97-AF65-F5344CB8AC3E}">
        <p14:creationId xmlns:p14="http://schemas.microsoft.com/office/powerpoint/2010/main" val="28905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idx="1"/>
          </p:nvPr>
        </p:nvSpPr>
        <p:spPr/>
        <p:txBody>
          <a:bodyPr/>
          <a:lstStyle/>
          <a:p>
            <a:r>
              <a:rPr lang="en-US" dirty="0" smtClean="0"/>
              <a:t>It is the way in which the routers makes the decision of where to send the information or data.</a:t>
            </a:r>
          </a:p>
          <a:p>
            <a:endParaRPr lang="en-US" dirty="0"/>
          </a:p>
          <a:p>
            <a:endParaRPr lang="en-US" dirty="0" smtClean="0"/>
          </a:p>
          <a:p>
            <a:r>
              <a:rPr lang="en-US" dirty="0" smtClean="0"/>
              <a:t>It</a:t>
            </a:r>
            <a:r>
              <a:rPr lang="en-US" dirty="0"/>
              <a:t> is a process which is performed by layer 3 (or network layer) devices in order to deliver the packet by choosing an optimal path from one network to another. </a:t>
            </a:r>
          </a:p>
        </p:txBody>
      </p:sp>
    </p:spTree>
    <p:extLst>
      <p:ext uri="{BB962C8B-B14F-4D97-AF65-F5344CB8AC3E}">
        <p14:creationId xmlns:p14="http://schemas.microsoft.com/office/powerpoint/2010/main" val="3320997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CISCO Routers..</a:t>
            </a:r>
            <a:endParaRPr lang="en-US" dirty="0"/>
          </a:p>
        </p:txBody>
      </p:sp>
      <p:sp>
        <p:nvSpPr>
          <p:cNvPr id="3" name="Content Placeholder 2"/>
          <p:cNvSpPr>
            <a:spLocks noGrp="1"/>
          </p:cNvSpPr>
          <p:nvPr>
            <p:ph idx="1"/>
          </p:nvPr>
        </p:nvSpPr>
        <p:spPr/>
        <p:txBody>
          <a:bodyPr/>
          <a:lstStyle/>
          <a:p>
            <a:r>
              <a:rPr lang="en-US" dirty="0" smtClean="0"/>
              <a:t>It provides the secure WAN Connectivity with desktop and </a:t>
            </a:r>
            <a:r>
              <a:rPr lang="en-US" dirty="0"/>
              <a:t> are used by large networked companies</a:t>
            </a:r>
            <a:r>
              <a:rPr lang="en-US" dirty="0" smtClean="0"/>
              <a:t>, high </a:t>
            </a:r>
            <a:r>
              <a:rPr lang="en-US" dirty="0"/>
              <a:t>scales companies</a:t>
            </a:r>
            <a:r>
              <a:rPr lang="en-US" dirty="0" smtClean="0"/>
              <a:t>.</a:t>
            </a:r>
          </a:p>
          <a:p>
            <a:r>
              <a:rPr lang="en-US" dirty="0" smtClean="0"/>
              <a:t>It provides Speed with secure data for cable, Ethernet, WAN environment etc.</a:t>
            </a:r>
          </a:p>
          <a:p>
            <a:r>
              <a:rPr lang="en-US" dirty="0" smtClean="0"/>
              <a:t>Cisco Express Forwarding Enhanced</a:t>
            </a:r>
            <a:endParaRPr lang="en-US" dirty="0"/>
          </a:p>
        </p:txBody>
      </p:sp>
    </p:spTree>
    <p:extLst>
      <p:ext uri="{BB962C8B-B14F-4D97-AF65-F5344CB8AC3E}">
        <p14:creationId xmlns:p14="http://schemas.microsoft.com/office/powerpoint/2010/main" val="265492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Information Protocol (RIP)</a:t>
            </a:r>
            <a:endParaRPr lang="en-US" dirty="0"/>
          </a:p>
        </p:txBody>
      </p:sp>
      <p:sp>
        <p:nvSpPr>
          <p:cNvPr id="3" name="Content Placeholder 2"/>
          <p:cNvSpPr>
            <a:spLocks noGrp="1"/>
          </p:cNvSpPr>
          <p:nvPr>
            <p:ph idx="1"/>
          </p:nvPr>
        </p:nvSpPr>
        <p:spPr/>
        <p:txBody>
          <a:bodyPr/>
          <a:lstStyle/>
          <a:p>
            <a:endParaRPr lang="en-US" dirty="0" smtClean="0"/>
          </a:p>
          <a:p>
            <a:r>
              <a:rPr lang="en-US" dirty="0" smtClean="0"/>
              <a:t>RIP Was developed in 1969.</a:t>
            </a:r>
          </a:p>
          <a:p>
            <a:r>
              <a:rPr lang="en-US" dirty="0" smtClean="0"/>
              <a:t>The</a:t>
            </a:r>
            <a:r>
              <a:rPr lang="en-US" dirty="0"/>
              <a:t> Routing Information Protocol (RIP) is one of the </a:t>
            </a:r>
            <a:r>
              <a:rPr lang="en-US" dirty="0" smtClean="0"/>
              <a:t>old distance vector routing protocol.</a:t>
            </a:r>
          </a:p>
          <a:p>
            <a:r>
              <a:rPr lang="en-US" dirty="0" smtClean="0"/>
              <a:t> </a:t>
            </a:r>
            <a:r>
              <a:rPr lang="en-US" dirty="0"/>
              <a:t>RIP prevents  </a:t>
            </a:r>
            <a:r>
              <a:rPr lang="en-US" dirty="0" smtClean="0"/>
              <a:t> routing loops by </a:t>
            </a:r>
            <a:r>
              <a:rPr lang="en-US" dirty="0"/>
              <a:t>implementing a limit on the number of hops allowed in a path from source to destination. </a:t>
            </a:r>
            <a:endParaRPr lang="en-US" dirty="0" smtClean="0"/>
          </a:p>
          <a:p>
            <a:r>
              <a:rPr lang="en-US" dirty="0" smtClean="0"/>
              <a:t>The </a:t>
            </a:r>
            <a:r>
              <a:rPr lang="en-US" dirty="0"/>
              <a:t>largest number of hops allowed for RIP is 15, which limits the size of networks that RIP can support.</a:t>
            </a:r>
          </a:p>
        </p:txBody>
      </p:sp>
    </p:spTree>
    <p:extLst>
      <p:ext uri="{BB962C8B-B14F-4D97-AF65-F5344CB8AC3E}">
        <p14:creationId xmlns:p14="http://schemas.microsoft.com/office/powerpoint/2010/main" val="863256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Of RIP</a:t>
            </a:r>
            <a:endParaRPr lang="en-US" dirty="0"/>
          </a:p>
        </p:txBody>
      </p:sp>
      <p:sp>
        <p:nvSpPr>
          <p:cNvPr id="3" name="Content Placeholder 2"/>
          <p:cNvSpPr>
            <a:spLocks noGrp="1"/>
          </p:cNvSpPr>
          <p:nvPr>
            <p:ph idx="1"/>
          </p:nvPr>
        </p:nvSpPr>
        <p:spPr/>
        <p:txBody>
          <a:bodyPr/>
          <a:lstStyle/>
          <a:p>
            <a:r>
              <a:rPr lang="en-US" dirty="0" smtClean="0"/>
              <a:t>RIPV1</a:t>
            </a:r>
          </a:p>
          <a:p>
            <a:r>
              <a:rPr lang="en-US" dirty="0" smtClean="0"/>
              <a:t>RIPV2</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802" t="34783" r="27372" b="28678"/>
          <a:stretch/>
        </p:blipFill>
        <p:spPr>
          <a:xfrm>
            <a:off x="1202635" y="3181097"/>
            <a:ext cx="7146235" cy="3071109"/>
          </a:xfrm>
          <a:prstGeom prst="rect">
            <a:avLst/>
          </a:prstGeom>
        </p:spPr>
      </p:pic>
    </p:spTree>
    <p:extLst>
      <p:ext uri="{BB962C8B-B14F-4D97-AF65-F5344CB8AC3E}">
        <p14:creationId xmlns:p14="http://schemas.microsoft.com/office/powerpoint/2010/main" val="314951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RIPV1</a:t>
            </a:r>
            <a:endParaRPr lang="en-US" dirty="0"/>
          </a:p>
        </p:txBody>
      </p:sp>
      <p:sp>
        <p:nvSpPr>
          <p:cNvPr id="3" name="Content Placeholder 2"/>
          <p:cNvSpPr>
            <a:spLocks noGrp="1"/>
          </p:cNvSpPr>
          <p:nvPr>
            <p:ph idx="1"/>
          </p:nvPr>
        </p:nvSpPr>
        <p:spPr/>
        <p:txBody>
          <a:bodyPr>
            <a:normAutofit/>
          </a:bodyPr>
          <a:lstStyle/>
          <a:p>
            <a:pPr fontAlgn="base"/>
            <a:r>
              <a:rPr lang="en-US" dirty="0"/>
              <a:t>Easy to configure, static router are complex.</a:t>
            </a:r>
          </a:p>
          <a:p>
            <a:pPr fontAlgn="base"/>
            <a:r>
              <a:rPr lang="en-US" dirty="0"/>
              <a:t>Less overhead</a:t>
            </a:r>
          </a:p>
          <a:p>
            <a:pPr fontAlgn="base"/>
            <a:r>
              <a:rPr lang="en-US" dirty="0"/>
              <a:t>No complexity</a:t>
            </a:r>
            <a:r>
              <a:rPr lang="en-US" dirty="0" smtClean="0"/>
              <a:t>.</a:t>
            </a:r>
            <a:endParaRPr lang="en-US" dirty="0"/>
          </a:p>
        </p:txBody>
      </p:sp>
    </p:spTree>
    <p:extLst>
      <p:ext uri="{BB962C8B-B14F-4D97-AF65-F5344CB8AC3E}">
        <p14:creationId xmlns:p14="http://schemas.microsoft.com/office/powerpoint/2010/main" val="273653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RIPV1</a:t>
            </a:r>
            <a:endParaRPr lang="en-US" dirty="0"/>
          </a:p>
        </p:txBody>
      </p:sp>
      <p:sp>
        <p:nvSpPr>
          <p:cNvPr id="3" name="Content Placeholder 2"/>
          <p:cNvSpPr>
            <a:spLocks noGrp="1"/>
          </p:cNvSpPr>
          <p:nvPr>
            <p:ph idx="1"/>
          </p:nvPr>
        </p:nvSpPr>
        <p:spPr/>
        <p:txBody>
          <a:bodyPr/>
          <a:lstStyle/>
          <a:p>
            <a:pPr marL="0" indent="0" fontAlgn="base">
              <a:buNone/>
            </a:pPr>
            <a:endParaRPr lang="en-US" dirty="0" smtClean="0"/>
          </a:p>
          <a:p>
            <a:pPr fontAlgn="base"/>
            <a:r>
              <a:rPr lang="en-US" dirty="0" smtClean="0"/>
              <a:t>Bandwidth utilization is very high as broadcast for every 30 seconds.</a:t>
            </a:r>
          </a:p>
          <a:p>
            <a:pPr fontAlgn="base"/>
            <a:r>
              <a:rPr lang="en-US" dirty="0" smtClean="0"/>
              <a:t>It works only on hop count.</a:t>
            </a:r>
          </a:p>
          <a:p>
            <a:pPr fontAlgn="base"/>
            <a:r>
              <a:rPr lang="en-US" dirty="0" smtClean="0"/>
              <a:t>It is not scalable as hop count is only 15. If there will be requirement of more routers in the network it would be a problem .</a:t>
            </a:r>
          </a:p>
          <a:p>
            <a:pPr fontAlgn="base"/>
            <a:r>
              <a:rPr lang="en-US" dirty="0" smtClean="0"/>
              <a:t>Convergence is very slow, wastes a lot of time in finding alternate path.</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602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RIPV2</a:t>
            </a:r>
            <a:endParaRPr lang="en-US" dirty="0"/>
          </a:p>
        </p:txBody>
      </p:sp>
      <p:sp>
        <p:nvSpPr>
          <p:cNvPr id="3" name="Content Placeholder 2"/>
          <p:cNvSpPr>
            <a:spLocks noGrp="1"/>
          </p:cNvSpPr>
          <p:nvPr>
            <p:ph idx="1"/>
          </p:nvPr>
        </p:nvSpPr>
        <p:spPr/>
        <p:txBody>
          <a:bodyPr/>
          <a:lstStyle/>
          <a:p>
            <a:pPr fontAlgn="base"/>
            <a:r>
              <a:rPr lang="en-US" dirty="0" smtClean="0"/>
              <a:t>It’s </a:t>
            </a:r>
            <a:r>
              <a:rPr lang="en-US" dirty="0"/>
              <a:t>a standardized protocol.</a:t>
            </a:r>
          </a:p>
          <a:p>
            <a:pPr fontAlgn="base"/>
            <a:r>
              <a:rPr lang="en-US" dirty="0"/>
              <a:t>It’s VLSM compliant.</a:t>
            </a:r>
          </a:p>
          <a:p>
            <a:pPr fontAlgn="base"/>
            <a:r>
              <a:rPr lang="en-US" dirty="0"/>
              <a:t>Provides fast convergence.</a:t>
            </a:r>
          </a:p>
          <a:p>
            <a:pPr fontAlgn="base"/>
            <a:r>
              <a:rPr lang="en-US" dirty="0"/>
              <a:t>It sends triggered updates when the network changes.</a:t>
            </a:r>
          </a:p>
          <a:p>
            <a:pPr fontAlgn="base"/>
            <a:r>
              <a:rPr lang="en-US" dirty="0"/>
              <a:t>Works with snapshot routing – making it ideal for dial networks</a:t>
            </a:r>
          </a:p>
        </p:txBody>
      </p:sp>
    </p:spTree>
    <p:extLst>
      <p:ext uri="{BB962C8B-B14F-4D97-AF65-F5344CB8AC3E}">
        <p14:creationId xmlns:p14="http://schemas.microsoft.com/office/powerpoint/2010/main" val="132334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RIPV2</a:t>
            </a:r>
            <a:endParaRPr lang="en-US" dirty="0"/>
          </a:p>
        </p:txBody>
      </p:sp>
      <p:sp>
        <p:nvSpPr>
          <p:cNvPr id="3" name="Content Placeholder 2"/>
          <p:cNvSpPr>
            <a:spLocks noGrp="1"/>
          </p:cNvSpPr>
          <p:nvPr>
            <p:ph idx="1"/>
          </p:nvPr>
        </p:nvSpPr>
        <p:spPr/>
        <p:txBody>
          <a:bodyPr/>
          <a:lstStyle/>
          <a:p>
            <a:pPr fontAlgn="base"/>
            <a:r>
              <a:rPr lang="en-US" dirty="0"/>
              <a:t>Max </a:t>
            </a:r>
            <a:r>
              <a:rPr lang="en-US" dirty="0" err="1"/>
              <a:t>hopcount</a:t>
            </a:r>
            <a:r>
              <a:rPr lang="en-US" dirty="0"/>
              <a:t> of 15, due to the ‘count-to-infinity’ vulnerability.</a:t>
            </a:r>
          </a:p>
          <a:p>
            <a:pPr fontAlgn="base"/>
            <a:r>
              <a:rPr lang="en-US" dirty="0"/>
              <a:t>No concept of </a:t>
            </a:r>
            <a:r>
              <a:rPr lang="en-US" dirty="0" err="1"/>
              <a:t>neighbours</a:t>
            </a:r>
            <a:r>
              <a:rPr lang="en-US" dirty="0"/>
              <a:t>.</a:t>
            </a:r>
          </a:p>
          <a:p>
            <a:pPr fontAlgn="base"/>
            <a:r>
              <a:rPr lang="en-US" dirty="0"/>
              <a:t>Exchanges entire table with all </a:t>
            </a:r>
            <a:r>
              <a:rPr lang="en-US" dirty="0" err="1"/>
              <a:t>neighbours</a:t>
            </a:r>
            <a:r>
              <a:rPr lang="en-US" dirty="0"/>
              <a:t> every 30 seconds</a:t>
            </a:r>
          </a:p>
        </p:txBody>
      </p:sp>
    </p:spTree>
    <p:extLst>
      <p:ext uri="{BB962C8B-B14F-4D97-AF65-F5344CB8AC3E}">
        <p14:creationId xmlns:p14="http://schemas.microsoft.com/office/powerpoint/2010/main" val="2574010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 of RIP</a:t>
            </a:r>
            <a:endParaRPr lang="en-US" dirty="0"/>
          </a:p>
        </p:txBody>
      </p:sp>
      <p:sp>
        <p:nvSpPr>
          <p:cNvPr id="3" name="Content Placeholder 2"/>
          <p:cNvSpPr>
            <a:spLocks noGrp="1"/>
          </p:cNvSpPr>
          <p:nvPr>
            <p:ph idx="1"/>
          </p:nvPr>
        </p:nvSpPr>
        <p:spPr/>
        <p:txBody>
          <a:bodyPr/>
          <a:lstStyle/>
          <a:p>
            <a:r>
              <a:rPr lang="en-US" dirty="0" smtClean="0"/>
              <a:t>There are Four types of timers:</a:t>
            </a:r>
          </a:p>
          <a:p>
            <a:pPr marL="514350" indent="-514350">
              <a:buAutoNum type="arabicPeriod"/>
            </a:pPr>
            <a:r>
              <a:rPr lang="en-US" dirty="0" smtClean="0"/>
              <a:t>Update Timer(30)</a:t>
            </a:r>
          </a:p>
          <a:p>
            <a:pPr marL="514350" indent="-514350">
              <a:buAutoNum type="arabicPeriod"/>
            </a:pPr>
            <a:r>
              <a:rPr lang="en-US" dirty="0" smtClean="0"/>
              <a:t>Invalid Timer(180)</a:t>
            </a:r>
          </a:p>
          <a:p>
            <a:pPr marL="514350" indent="-514350">
              <a:buAutoNum type="arabicPeriod"/>
            </a:pPr>
            <a:r>
              <a:rPr lang="en-US" dirty="0" err="1" smtClean="0"/>
              <a:t>HoldDown</a:t>
            </a:r>
            <a:r>
              <a:rPr lang="en-US" dirty="0" smtClean="0"/>
              <a:t> Timer(180)</a:t>
            </a:r>
          </a:p>
          <a:p>
            <a:pPr marL="514350" indent="-514350">
              <a:buAutoNum type="arabicPeriod"/>
            </a:pPr>
            <a:r>
              <a:rPr lang="en-US" dirty="0" smtClean="0"/>
              <a:t>Flush Timer(240)</a:t>
            </a:r>
            <a:endParaRPr lang="en-US" dirty="0"/>
          </a:p>
        </p:txBody>
      </p:sp>
    </p:spTree>
    <p:extLst>
      <p:ext uri="{BB962C8B-B14F-4D97-AF65-F5344CB8AC3E}">
        <p14:creationId xmlns:p14="http://schemas.microsoft.com/office/powerpoint/2010/main" val="3419764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640" t="22686" r="29485" b="24550"/>
          <a:stretch/>
        </p:blipFill>
        <p:spPr>
          <a:xfrm>
            <a:off x="2663686" y="1615958"/>
            <a:ext cx="5923723" cy="4767873"/>
          </a:xfrm>
        </p:spPr>
      </p:pic>
    </p:spTree>
    <p:extLst>
      <p:ext uri="{BB962C8B-B14F-4D97-AF65-F5344CB8AC3E}">
        <p14:creationId xmlns:p14="http://schemas.microsoft.com/office/powerpoint/2010/main" val="3642769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RIP..</a:t>
            </a:r>
            <a:endParaRPr lang="en-US" dirty="0"/>
          </a:p>
        </p:txBody>
      </p:sp>
      <p:sp>
        <p:nvSpPr>
          <p:cNvPr id="3" name="Content Placeholder 2"/>
          <p:cNvSpPr>
            <a:spLocks noGrp="1"/>
          </p:cNvSpPr>
          <p:nvPr>
            <p:ph idx="1"/>
          </p:nvPr>
        </p:nvSpPr>
        <p:spPr/>
        <p:txBody>
          <a:bodyPr/>
          <a:lstStyle/>
          <a:p>
            <a:r>
              <a:rPr lang="en-US" dirty="0" smtClean="0"/>
              <a:t>Increased network Traffic</a:t>
            </a:r>
          </a:p>
          <a:p>
            <a:r>
              <a:rPr lang="en-US" dirty="0" smtClean="0"/>
              <a:t>Maximum Hop count</a:t>
            </a:r>
          </a:p>
          <a:p>
            <a:r>
              <a:rPr lang="en-US" dirty="0" smtClean="0"/>
              <a:t>Problem with distance vector</a:t>
            </a:r>
          </a:p>
          <a:p>
            <a:r>
              <a:rPr lang="en-US" dirty="0" smtClean="0"/>
              <a:t>It only updates the neighbors and the update for non neighboring router should not get any information about anything like data flow. </a:t>
            </a:r>
            <a:r>
              <a:rPr lang="en-US" dirty="0"/>
              <a:t>e</a:t>
            </a:r>
            <a:r>
              <a:rPr lang="en-US" dirty="0" smtClean="0"/>
              <a:t>tc.</a:t>
            </a:r>
            <a:endParaRPr lang="en-US" dirty="0"/>
          </a:p>
        </p:txBody>
      </p:sp>
    </p:spTree>
    <p:extLst>
      <p:ext uri="{BB962C8B-B14F-4D97-AF65-F5344CB8AC3E}">
        <p14:creationId xmlns:p14="http://schemas.microsoft.com/office/powerpoint/2010/main" val="104487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Routing?</a:t>
            </a:r>
            <a:endParaRPr lang="en-US" dirty="0"/>
          </a:p>
        </p:txBody>
      </p:sp>
      <p:sp>
        <p:nvSpPr>
          <p:cNvPr id="3" name="Content Placeholder 2"/>
          <p:cNvSpPr>
            <a:spLocks noGrp="1"/>
          </p:cNvSpPr>
          <p:nvPr>
            <p:ph idx="1"/>
          </p:nvPr>
        </p:nvSpPr>
        <p:spPr/>
        <p:txBody>
          <a:bodyPr/>
          <a:lstStyle/>
          <a:p>
            <a:r>
              <a:rPr lang="en-US" dirty="0"/>
              <a:t>The routing function in the network </a:t>
            </a:r>
            <a:r>
              <a:rPr lang="en-US" dirty="0" smtClean="0"/>
              <a:t>is </a:t>
            </a:r>
            <a:r>
              <a:rPr lang="en-US" dirty="0"/>
              <a:t>a method of information forwarding to the correct destination through network connection data</a:t>
            </a:r>
            <a:r>
              <a:rPr lang="en-US" dirty="0" smtClean="0"/>
              <a:t>.</a:t>
            </a:r>
          </a:p>
          <a:p>
            <a:endParaRPr lang="en-US" dirty="0"/>
          </a:p>
          <a:p>
            <a:r>
              <a:rPr lang="en-US" dirty="0" smtClean="0"/>
              <a:t>The </a:t>
            </a:r>
            <a:r>
              <a:rPr lang="en-US" b="1" dirty="0" smtClean="0"/>
              <a:t>need</a:t>
            </a:r>
            <a:r>
              <a:rPr lang="en-US" dirty="0"/>
              <a:t> network </a:t>
            </a:r>
            <a:r>
              <a:rPr lang="en-US" b="1" dirty="0"/>
              <a:t>routing</a:t>
            </a:r>
            <a:r>
              <a:rPr lang="en-US" dirty="0"/>
              <a:t> </a:t>
            </a:r>
            <a:r>
              <a:rPr lang="en-US" dirty="0" smtClean="0"/>
              <a:t>is to </a:t>
            </a:r>
            <a:r>
              <a:rPr lang="en-US" dirty="0"/>
              <a:t>be able to connect two </a:t>
            </a:r>
            <a:r>
              <a:rPr lang="en-US" dirty="0" smtClean="0"/>
              <a:t>different </a:t>
            </a:r>
            <a:r>
              <a:rPr lang="en-US" dirty="0"/>
              <a:t>networks together</a:t>
            </a:r>
            <a:r>
              <a:rPr lang="en-US" dirty="0" smtClean="0"/>
              <a:t>.</a:t>
            </a:r>
          </a:p>
          <a:p>
            <a:endParaRPr lang="en-US" dirty="0"/>
          </a:p>
          <a:p>
            <a:r>
              <a:rPr lang="en-US" dirty="0" smtClean="0"/>
              <a:t>It allows us to reuse the local </a:t>
            </a:r>
            <a:r>
              <a:rPr lang="en-US" dirty="0" err="1" smtClean="0"/>
              <a:t>ip</a:t>
            </a:r>
            <a:r>
              <a:rPr lang="en-US" dirty="0" smtClean="0"/>
              <a:t> address through different network </a:t>
            </a:r>
          </a:p>
          <a:p>
            <a:endParaRPr lang="en-US" dirty="0"/>
          </a:p>
          <a:p>
            <a:endParaRPr lang="en-US" dirty="0"/>
          </a:p>
        </p:txBody>
      </p:sp>
    </p:spTree>
    <p:extLst>
      <p:ext uri="{BB962C8B-B14F-4D97-AF65-F5344CB8AC3E}">
        <p14:creationId xmlns:p14="http://schemas.microsoft.com/office/powerpoint/2010/main" val="2190978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Distance(AD)</a:t>
            </a:r>
            <a:endParaRPr lang="en-US" dirty="0"/>
          </a:p>
        </p:txBody>
      </p:sp>
      <p:sp>
        <p:nvSpPr>
          <p:cNvPr id="3" name="Content Placeholder 2"/>
          <p:cNvSpPr>
            <a:spLocks noGrp="1"/>
          </p:cNvSpPr>
          <p:nvPr>
            <p:ph idx="1"/>
          </p:nvPr>
        </p:nvSpPr>
        <p:spPr/>
        <p:txBody>
          <a:bodyPr/>
          <a:lstStyle/>
          <a:p>
            <a:r>
              <a:rPr lang="en-US" dirty="0"/>
              <a:t>Administrative distance is the feature that routers use in order to select the best path when there are two or more different routes to the same destination from two different routing protocols. </a:t>
            </a:r>
            <a:endParaRPr lang="en-US" dirty="0" smtClean="0"/>
          </a:p>
          <a:p>
            <a:r>
              <a:rPr lang="en-US" dirty="0" smtClean="0"/>
              <a:t>Administrative </a:t>
            </a:r>
            <a:r>
              <a:rPr lang="en-US" dirty="0"/>
              <a:t>distance defines the reliability of a routing protocol. </a:t>
            </a:r>
          </a:p>
        </p:txBody>
      </p:sp>
    </p:spTree>
    <p:extLst>
      <p:ext uri="{BB962C8B-B14F-4D97-AF65-F5344CB8AC3E}">
        <p14:creationId xmlns:p14="http://schemas.microsoft.com/office/powerpoint/2010/main" val="4277935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Decision</a:t>
            </a:r>
            <a:endParaRPr lang="en-US" dirty="0"/>
          </a:p>
        </p:txBody>
      </p:sp>
      <p:sp>
        <p:nvSpPr>
          <p:cNvPr id="3" name="Content Placeholder 2"/>
          <p:cNvSpPr>
            <a:spLocks noGrp="1"/>
          </p:cNvSpPr>
          <p:nvPr>
            <p:ph idx="1"/>
          </p:nvPr>
        </p:nvSpPr>
        <p:spPr/>
        <p:txBody>
          <a:bodyPr/>
          <a:lstStyle/>
          <a:p>
            <a:r>
              <a:rPr lang="en-US" dirty="0" smtClean="0"/>
              <a:t>It is taken by longest prefix length</a:t>
            </a:r>
          </a:p>
          <a:p>
            <a:r>
              <a:rPr lang="en-US" dirty="0" smtClean="0"/>
              <a:t>Administrative Distance(AD) of Routing Protocol</a:t>
            </a:r>
            <a:endParaRPr lang="en-US" dirty="0"/>
          </a:p>
        </p:txBody>
      </p:sp>
    </p:spTree>
    <p:extLst>
      <p:ext uri="{BB962C8B-B14F-4D97-AF65-F5344CB8AC3E}">
        <p14:creationId xmlns:p14="http://schemas.microsoft.com/office/powerpoint/2010/main" val="784460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Routed Protocol</a:t>
            </a:r>
            <a:endParaRPr lang="en-US" dirty="0"/>
          </a:p>
        </p:txBody>
      </p:sp>
      <p:sp>
        <p:nvSpPr>
          <p:cNvPr id="3" name="Content Placeholder 2"/>
          <p:cNvSpPr>
            <a:spLocks noGrp="1"/>
          </p:cNvSpPr>
          <p:nvPr>
            <p:ph idx="1"/>
          </p:nvPr>
        </p:nvSpPr>
        <p:spPr/>
        <p:txBody>
          <a:bodyPr/>
          <a:lstStyle/>
          <a:p>
            <a:r>
              <a:rPr lang="en-US" dirty="0" smtClean="0"/>
              <a:t>Routing Protocol fits in the Network Layer(Layer 3) of OSI Model</a:t>
            </a:r>
          </a:p>
          <a:p>
            <a:r>
              <a:rPr lang="en-US" dirty="0" smtClean="0"/>
              <a:t>It can be used to carry the information from sender to receiver and it is available in every device in the network</a:t>
            </a:r>
          </a:p>
          <a:p>
            <a:r>
              <a:rPr lang="en-US" dirty="0" smtClean="0"/>
              <a:t>For Example : </a:t>
            </a:r>
            <a:r>
              <a:rPr lang="en-US" dirty="0" err="1" smtClean="0"/>
              <a:t>IP,Apple,Talk,Ipx</a:t>
            </a:r>
            <a:endParaRPr lang="en-US" dirty="0"/>
          </a:p>
        </p:txBody>
      </p:sp>
    </p:spTree>
    <p:extLst>
      <p:ext uri="{BB962C8B-B14F-4D97-AF65-F5344CB8AC3E}">
        <p14:creationId xmlns:p14="http://schemas.microsoft.com/office/powerpoint/2010/main" val="218180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Protocol</a:t>
            </a:r>
            <a:endParaRPr lang="en-US" dirty="0"/>
          </a:p>
        </p:txBody>
      </p:sp>
      <p:sp>
        <p:nvSpPr>
          <p:cNvPr id="3" name="Content Placeholder 2"/>
          <p:cNvSpPr>
            <a:spLocks noGrp="1"/>
          </p:cNvSpPr>
          <p:nvPr>
            <p:ph idx="1"/>
          </p:nvPr>
        </p:nvSpPr>
        <p:spPr/>
        <p:txBody>
          <a:bodyPr/>
          <a:lstStyle/>
          <a:p>
            <a:r>
              <a:rPr lang="en-US" dirty="0" smtClean="0"/>
              <a:t>A routing protocol learns  to route and sends routes for a routed protocols.</a:t>
            </a:r>
          </a:p>
          <a:p>
            <a:r>
              <a:rPr lang="en-US" dirty="0" smtClean="0"/>
              <a:t>The information are sent immediately when router are available/unavailable</a:t>
            </a:r>
          </a:p>
          <a:p>
            <a:r>
              <a:rPr lang="en-US" dirty="0" smtClean="0"/>
              <a:t>It defines the best path for sending the data</a:t>
            </a:r>
          </a:p>
          <a:p>
            <a:r>
              <a:rPr lang="en-US" dirty="0" smtClean="0"/>
              <a:t>For Example: RIP,BGP,EIGRP,EGP</a:t>
            </a:r>
          </a:p>
          <a:p>
            <a:endParaRPr lang="en-US" dirty="0"/>
          </a:p>
        </p:txBody>
      </p:sp>
    </p:spTree>
    <p:extLst>
      <p:ext uri="{BB962C8B-B14F-4D97-AF65-F5344CB8AC3E}">
        <p14:creationId xmlns:p14="http://schemas.microsoft.com/office/powerpoint/2010/main" val="127814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of routing..</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Forwarding a message to one or more receiver systems </a:t>
            </a:r>
          </a:p>
          <a:p>
            <a:endParaRPr lang="en-US" dirty="0"/>
          </a:p>
          <a:p>
            <a:r>
              <a:rPr lang="en-US" dirty="0"/>
              <a:t>Forwarding a message to different inbound interfaces of a receiver</a:t>
            </a:r>
            <a:r>
              <a:rPr lang="en-US" dirty="0" smtClean="0"/>
              <a:t>.</a:t>
            </a:r>
          </a:p>
          <a:p>
            <a:endParaRPr lang="en-US" dirty="0"/>
          </a:p>
          <a:p>
            <a:r>
              <a:rPr lang="en-US" dirty="0"/>
              <a:t>Dividing a message into multiple </a:t>
            </a:r>
            <a:r>
              <a:rPr lang="en-US" dirty="0" smtClean="0"/>
              <a:t>sub messages.</a:t>
            </a:r>
            <a:r>
              <a:rPr lang="en-US" dirty="0"/>
              <a:t/>
            </a:r>
            <a:br>
              <a:rPr lang="en-US" dirty="0"/>
            </a:br>
            <a:endParaRPr lang="en-US" dirty="0"/>
          </a:p>
        </p:txBody>
      </p:sp>
    </p:spTree>
    <p:extLst>
      <p:ext uri="{BB962C8B-B14F-4D97-AF65-F5344CB8AC3E}">
        <p14:creationId xmlns:p14="http://schemas.microsoft.com/office/powerpoint/2010/main" val="370992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routing..</a:t>
            </a:r>
            <a:endParaRPr lang="en-US" dirty="0"/>
          </a:p>
        </p:txBody>
      </p:sp>
      <p:sp>
        <p:nvSpPr>
          <p:cNvPr id="3" name="Content Placeholder 2"/>
          <p:cNvSpPr>
            <a:spLocks noGrp="1"/>
          </p:cNvSpPr>
          <p:nvPr>
            <p:ph idx="1"/>
          </p:nvPr>
        </p:nvSpPr>
        <p:spPr/>
        <p:txBody>
          <a:bodyPr/>
          <a:lstStyle/>
          <a:p>
            <a:r>
              <a:rPr lang="en-US" dirty="0" smtClean="0"/>
              <a:t>There are three types of routing:</a:t>
            </a:r>
          </a:p>
          <a:p>
            <a:endParaRPr lang="en-US" dirty="0"/>
          </a:p>
          <a:p>
            <a:pPr marL="514350" indent="-514350">
              <a:buAutoNum type="arabicPeriod"/>
            </a:pPr>
            <a:r>
              <a:rPr lang="en-US" dirty="0" smtClean="0"/>
              <a:t>Static Routing</a:t>
            </a:r>
          </a:p>
          <a:p>
            <a:pPr marL="514350" indent="-514350">
              <a:buAutoNum type="arabicPeriod"/>
            </a:pPr>
            <a:endParaRPr lang="en-US" dirty="0"/>
          </a:p>
          <a:p>
            <a:pPr marL="514350" indent="-514350">
              <a:buAutoNum type="arabicPeriod"/>
            </a:pPr>
            <a:r>
              <a:rPr lang="en-US" dirty="0" smtClean="0"/>
              <a:t>Dynamic routing</a:t>
            </a:r>
          </a:p>
          <a:p>
            <a:pPr marL="514350" indent="-514350">
              <a:buAutoNum type="arabicPeriod"/>
            </a:pPr>
            <a:endParaRPr lang="en-US" dirty="0"/>
          </a:p>
          <a:p>
            <a:pPr marL="514350" indent="-514350">
              <a:buAutoNum type="arabicPeriod"/>
            </a:pPr>
            <a:r>
              <a:rPr lang="en-US" dirty="0" smtClean="0"/>
              <a:t>Default routing</a:t>
            </a:r>
            <a:endParaRPr lang="en-US" dirty="0"/>
          </a:p>
        </p:txBody>
      </p:sp>
    </p:spTree>
    <p:extLst>
      <p:ext uri="{BB962C8B-B14F-4D97-AF65-F5344CB8AC3E}">
        <p14:creationId xmlns:p14="http://schemas.microsoft.com/office/powerpoint/2010/main" val="218327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Routing</a:t>
            </a:r>
            <a:endParaRPr lang="en-US" dirty="0"/>
          </a:p>
        </p:txBody>
      </p:sp>
      <p:sp>
        <p:nvSpPr>
          <p:cNvPr id="3" name="Content Placeholder 2"/>
          <p:cNvSpPr>
            <a:spLocks noGrp="1"/>
          </p:cNvSpPr>
          <p:nvPr>
            <p:ph idx="1"/>
          </p:nvPr>
        </p:nvSpPr>
        <p:spPr/>
        <p:txBody>
          <a:bodyPr/>
          <a:lstStyle/>
          <a:p>
            <a:r>
              <a:rPr lang="en-US" dirty="0" smtClean="0"/>
              <a:t>The routing in which routing table is created, maintained and updated by a network manually.</a:t>
            </a:r>
          </a:p>
          <a:p>
            <a:r>
              <a:rPr lang="en-US" dirty="0" smtClean="0"/>
              <a:t>In short, Static routing is a process in which we have to manually add routes in routing table i.e. point to point connectivity.</a:t>
            </a:r>
          </a:p>
          <a:p>
            <a:pPr marL="0" indent="0">
              <a:buNone/>
            </a:pPr>
            <a:endParaRPr lang="en-US"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439" t="23539" r="24308" b="43962"/>
          <a:stretch/>
        </p:blipFill>
        <p:spPr>
          <a:xfrm>
            <a:off x="983974" y="3587946"/>
            <a:ext cx="10008703" cy="2939067"/>
          </a:xfrm>
          <a:prstGeom prst="rect">
            <a:avLst/>
          </a:prstGeom>
        </p:spPr>
      </p:pic>
    </p:spTree>
    <p:extLst>
      <p:ext uri="{BB962C8B-B14F-4D97-AF65-F5344CB8AC3E}">
        <p14:creationId xmlns:p14="http://schemas.microsoft.com/office/powerpoint/2010/main" val="288349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static routing</a:t>
            </a:r>
            <a:endParaRPr lang="en-US" dirty="0"/>
          </a:p>
        </p:txBody>
      </p:sp>
      <p:sp>
        <p:nvSpPr>
          <p:cNvPr id="3" name="Content Placeholder 2"/>
          <p:cNvSpPr>
            <a:spLocks noGrp="1"/>
          </p:cNvSpPr>
          <p:nvPr>
            <p:ph idx="1"/>
          </p:nvPr>
        </p:nvSpPr>
        <p:spPr/>
        <p:txBody>
          <a:bodyPr/>
          <a:lstStyle/>
          <a:p>
            <a:pPr fontAlgn="base"/>
            <a:r>
              <a:rPr lang="en-US" dirty="0"/>
              <a:t>No routing overhead for router CPU which means a cheaper router can be used to do routing.</a:t>
            </a:r>
          </a:p>
          <a:p>
            <a:pPr fontAlgn="base"/>
            <a:r>
              <a:rPr lang="en-US" dirty="0"/>
              <a:t>It adds security because only administrator can allow routing to particular networks only.</a:t>
            </a:r>
          </a:p>
          <a:p>
            <a:pPr fontAlgn="base"/>
            <a:r>
              <a:rPr lang="en-US" dirty="0"/>
              <a:t>No bandwidth usage between routers.</a:t>
            </a:r>
          </a:p>
          <a:p>
            <a:endParaRPr lang="en-US" dirty="0"/>
          </a:p>
        </p:txBody>
      </p:sp>
    </p:spTree>
    <p:extLst>
      <p:ext uri="{BB962C8B-B14F-4D97-AF65-F5344CB8AC3E}">
        <p14:creationId xmlns:p14="http://schemas.microsoft.com/office/powerpoint/2010/main" val="211863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static routing</a:t>
            </a:r>
            <a:endParaRPr lang="en-US" dirty="0"/>
          </a:p>
        </p:txBody>
      </p:sp>
      <p:sp>
        <p:nvSpPr>
          <p:cNvPr id="3" name="Content Placeholder 2"/>
          <p:cNvSpPr>
            <a:spLocks noGrp="1"/>
          </p:cNvSpPr>
          <p:nvPr>
            <p:ph idx="1"/>
          </p:nvPr>
        </p:nvSpPr>
        <p:spPr/>
        <p:txBody>
          <a:bodyPr/>
          <a:lstStyle/>
          <a:p>
            <a:pPr fontAlgn="base"/>
            <a:r>
              <a:rPr lang="en-US" dirty="0"/>
              <a:t>For a large network, it is a hectic task for administrator to manually add each route for the network in the routing table on each router.</a:t>
            </a:r>
          </a:p>
          <a:p>
            <a:pPr fontAlgn="base"/>
            <a:r>
              <a:rPr lang="en-US" dirty="0"/>
              <a:t>The administrator should have good knowledge of the topology. If a new administrator comes, then he has to manually add each route so he should have very good knowledge of the routes of the topology.</a:t>
            </a:r>
          </a:p>
          <a:p>
            <a:pPr marL="0" indent="0">
              <a:buNone/>
            </a:pPr>
            <a:endParaRPr lang="en-US" dirty="0"/>
          </a:p>
        </p:txBody>
      </p:sp>
    </p:spTree>
    <p:extLst>
      <p:ext uri="{BB962C8B-B14F-4D97-AF65-F5344CB8AC3E}">
        <p14:creationId xmlns:p14="http://schemas.microsoft.com/office/powerpoint/2010/main" val="3987910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484"/>
          </a:xfrm>
        </p:spPr>
        <p:txBody>
          <a:bodyPr>
            <a:normAutofit fontScale="90000"/>
          </a:bodyPr>
          <a:lstStyle/>
          <a:p>
            <a:r>
              <a:rPr lang="en-US" dirty="0" smtClean="0"/>
              <a:t>Dynamic Routing</a:t>
            </a:r>
            <a:endParaRPr lang="en-US" dirty="0"/>
          </a:p>
        </p:txBody>
      </p:sp>
      <p:sp>
        <p:nvSpPr>
          <p:cNvPr id="3" name="Content Placeholder 2"/>
          <p:cNvSpPr>
            <a:spLocks noGrp="1"/>
          </p:cNvSpPr>
          <p:nvPr>
            <p:ph idx="1"/>
          </p:nvPr>
        </p:nvSpPr>
        <p:spPr>
          <a:xfrm>
            <a:off x="496957" y="1043610"/>
            <a:ext cx="10856843" cy="5133353"/>
          </a:xfrm>
        </p:spPr>
        <p:txBody>
          <a:bodyPr/>
          <a:lstStyle/>
          <a:p>
            <a:r>
              <a:rPr lang="en-US" dirty="0" smtClean="0"/>
              <a:t>The routing in which routing table is created, maintained and updated by routing Protocol running on the router and it can connect to any devices.</a:t>
            </a:r>
          </a:p>
          <a:p>
            <a:r>
              <a:rPr lang="en-US" dirty="0" smtClean="0"/>
              <a:t>Dynamic routing makes automatic adjustment of the routes according to the current state of the route in the routing table (which means automatic adjustment will be made to reach the network destination if one route goes down).</a:t>
            </a:r>
          </a:p>
          <a:p>
            <a:endParaRPr lang="en-US" dirty="0" smtClean="0"/>
          </a:p>
          <a:p>
            <a:pPr marL="0" indent="0">
              <a:buNone/>
            </a:pPr>
            <a:endParaRPr lang="en-US" dirty="0" smtClean="0"/>
          </a:p>
          <a:p>
            <a:pPr marL="0" indent="0">
              <a:buNone/>
            </a:pPr>
            <a:endParaRPr lang="en-US"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217" t="16338" r="41304" b="51339"/>
          <a:stretch/>
        </p:blipFill>
        <p:spPr>
          <a:xfrm>
            <a:off x="2763079" y="4020169"/>
            <a:ext cx="6003234" cy="2510445"/>
          </a:xfrm>
          <a:prstGeom prst="rect">
            <a:avLst/>
          </a:prstGeom>
        </p:spPr>
      </p:pic>
    </p:spTree>
    <p:extLst>
      <p:ext uri="{BB962C8B-B14F-4D97-AF65-F5344CB8AC3E}">
        <p14:creationId xmlns:p14="http://schemas.microsoft.com/office/powerpoint/2010/main" val="2789533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1263</Words>
  <Application>Microsoft Office PowerPoint</Application>
  <PresentationFormat>Widescreen</PresentationFormat>
  <Paragraphs>148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Routing…</vt:lpstr>
      <vt:lpstr>What is routing?</vt:lpstr>
      <vt:lpstr>Why Routing?</vt:lpstr>
      <vt:lpstr>Techniques of routing..</vt:lpstr>
      <vt:lpstr>Types of routing..</vt:lpstr>
      <vt:lpstr>Static Routing</vt:lpstr>
      <vt:lpstr>Advantages of static routing</vt:lpstr>
      <vt:lpstr>Disadvantages of static routing</vt:lpstr>
      <vt:lpstr>Dynamic Routing</vt:lpstr>
      <vt:lpstr>Features of Dynamic Routing..</vt:lpstr>
      <vt:lpstr>Advantages of Dynamic Protocol</vt:lpstr>
      <vt:lpstr>Disadvantages of Dynamic Protocol</vt:lpstr>
      <vt:lpstr>Default routing…</vt:lpstr>
      <vt:lpstr>Types of Routing Protocol…</vt:lpstr>
      <vt:lpstr>Continued…</vt:lpstr>
      <vt:lpstr>Continued…</vt:lpstr>
      <vt:lpstr>Distance Vector…</vt:lpstr>
      <vt:lpstr> LinkState…</vt:lpstr>
      <vt:lpstr>BGP &amp; EPG</vt:lpstr>
      <vt:lpstr>Features of CISCO Routers..</vt:lpstr>
      <vt:lpstr>Route Information Protocol (RIP)</vt:lpstr>
      <vt:lpstr>Version Of RIP</vt:lpstr>
      <vt:lpstr>Advantages of RIPV1</vt:lpstr>
      <vt:lpstr>Disadvantages of RIPV1</vt:lpstr>
      <vt:lpstr>Advantages of RIPV2</vt:lpstr>
      <vt:lpstr>Disadvantages of RIPV2</vt:lpstr>
      <vt:lpstr>Timers of RIP</vt:lpstr>
      <vt:lpstr>Continued….</vt:lpstr>
      <vt:lpstr>Limitation of RIP..</vt:lpstr>
      <vt:lpstr>Administrative Distance(AD)</vt:lpstr>
      <vt:lpstr>Routing Decision</vt:lpstr>
      <vt:lpstr>Routed Protocol</vt:lpstr>
      <vt:lpstr>Routing Protocol</vt:lpstr>
    </vt:vector>
  </TitlesOfParts>
  <Company>Mindtree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Routing</dc:title>
  <dc:creator>Puja Baidya</dc:creator>
  <cp:lastModifiedBy>Naitik Rana1</cp:lastModifiedBy>
  <cp:revision>47</cp:revision>
  <dcterms:created xsi:type="dcterms:W3CDTF">2020-06-09T14:48:37Z</dcterms:created>
  <dcterms:modified xsi:type="dcterms:W3CDTF">2020-06-10T20:32:15Z</dcterms:modified>
</cp:coreProperties>
</file>