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314" r:id="rId3"/>
    <p:sldId id="416" r:id="rId4"/>
    <p:sldId id="413" r:id="rId5"/>
    <p:sldId id="417" r:id="rId6"/>
    <p:sldId id="418" r:id="rId7"/>
    <p:sldId id="420" r:id="rId8"/>
    <p:sldId id="419" r:id="rId9"/>
    <p:sldId id="421" r:id="rId10"/>
    <p:sldId id="422" r:id="rId11"/>
    <p:sldId id="423" r:id="rId12"/>
    <p:sldId id="425" r:id="rId13"/>
    <p:sldId id="434" r:id="rId14"/>
    <p:sldId id="424" r:id="rId15"/>
    <p:sldId id="438" r:id="rId16"/>
    <p:sldId id="447" r:id="rId17"/>
    <p:sldId id="414" r:id="rId18"/>
    <p:sldId id="436" r:id="rId19"/>
    <p:sldId id="445" r:id="rId20"/>
    <p:sldId id="437" r:id="rId21"/>
    <p:sldId id="399" r:id="rId22"/>
    <p:sldId id="441" r:id="rId23"/>
    <p:sldId id="443" r:id="rId24"/>
    <p:sldId id="446" r:id="rId25"/>
    <p:sldId id="453" r:id="rId26"/>
    <p:sldId id="448" r:id="rId27"/>
    <p:sldId id="455" r:id="rId28"/>
    <p:sldId id="456" r:id="rId29"/>
    <p:sldId id="468" r:id="rId30"/>
    <p:sldId id="457" r:id="rId31"/>
    <p:sldId id="426" r:id="rId32"/>
    <p:sldId id="391" r:id="rId3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B0563-DCE4-FA7D-D2CA-522A46D380E1}" v="28" dt="2025-01-15T09:51:58.797"/>
    <p1510:client id="{3E205A08-5268-1832-015E-F0556A8A370D}" v="71" dt="2025-01-15T13:52:11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301DD-FA6E-5649-B8B9-9CB7FEDFF6D2}" type="datetimeFigureOut">
              <a:rPr lang="en-IT" smtClean="0"/>
              <a:t>01/15/2025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F56AC-3B4F-CF44-9EF2-45C26978FC4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73848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F56AC-3B4F-CF44-9EF2-45C26978FC43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4802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F56AC-3B4F-CF44-9EF2-45C26978FC43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20288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Object diagram</a:t>
            </a:r>
          </a:p>
          <a:p>
            <a:r>
              <a:rPr lang="en-US"/>
              <a:t>Visualize system at a more fine grained level</a:t>
            </a:r>
          </a:p>
          <a:p>
            <a:r>
              <a:rPr lang="en-US"/>
              <a:t>Represent relationship at a particular instant of time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F56AC-3B4F-CF44-9EF2-45C26978FC43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1928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F56AC-3B4F-CF44-9EF2-45C26978FC43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0325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F56AC-3B4F-CF44-9EF2-45C26978FC43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6580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F56AC-3B4F-CF44-9EF2-45C26978FC43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44289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F56AC-3B4F-CF44-9EF2-45C26978FC43}" type="slidenum">
              <a:rPr lang="en-IT" smtClean="0"/>
              <a:t>32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8576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55C1-23E7-485A-0A4E-1F184D65D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593C4-DCD5-93A8-535F-857AA1FA7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7FD17-3B0A-FBF0-E8B1-EB75B1EA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3EDF-04B3-9F44-91D4-A7AFF2C7763D}" type="datetime1">
              <a:rPr lang="en-IN" smtClean="0"/>
              <a:t>15-01-2025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24D36-2E35-7FA0-A8D3-C43E94D1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6CF26-E9C8-9F3E-7362-E0F081EF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0875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13EF-B295-1FF6-5949-83DAFCC9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667B9-6DEC-BC83-05CF-36D3BD499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4B43A-6DDB-21CA-1895-63717270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5318-D6E1-A74E-B0E1-E44ABBBEB34B}" type="datetime1">
              <a:rPr lang="en-IN" smtClean="0"/>
              <a:t>15-01-2025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F4489-E3A0-E17B-98A5-17CF504D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3F4F9-F48F-8BC6-2935-3C14EA62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1563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816D7-2A7C-1539-52B2-113ECE51B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EB618-DDA3-9D28-0CB6-600E703D6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467A3-9F9F-2608-D2BF-BB78A55D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F422-61CC-5043-9A27-BD69B14FC094}" type="datetime1">
              <a:rPr lang="en-IN" smtClean="0"/>
              <a:t>15-01-2025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C1FA-164B-FA92-21D7-A47E9970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F1E4-CA3D-FE98-BF0E-B9C9900A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97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09FF-A421-3E5C-33DC-01C995BB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D497-F559-92AA-8E92-63294ED43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721-D2F5-D2C2-F822-976D6784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EF15-1EDE-8347-9E79-C0DD150D6DA4}" type="datetime1">
              <a:rPr lang="en-IN" smtClean="0"/>
              <a:t>15-01-2025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15D61-F0A8-9AB4-E0DB-C390059A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D843-AC36-35D0-29A0-01DB665B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D9C31BB6-3526-7DED-922E-5EAFF75C30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10965434" y="6102703"/>
            <a:ext cx="1233932" cy="780344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BC86CD45-739F-81CB-8A00-2673FEED76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0" y="5786814"/>
            <a:ext cx="2037334" cy="105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10B2-6A51-22B1-EF61-696217B4D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89414-B02C-1E13-214F-47C0381C8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FA08F-E4FD-A8F4-8706-D33AE9EB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7F6E-FBE2-1249-8677-94E90D147166}" type="datetime1">
              <a:rPr lang="en-IN" smtClean="0"/>
              <a:t>15-01-2025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4F7AA-A974-5770-828D-A041C08B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47D76-9EC9-DFFE-1027-BAC27594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2237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0248-32B8-BDFD-F4DB-A8484AF2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B8BF-A6B0-B724-2861-1AC5DC5B6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C24D5-18C1-D160-CC09-0396ACD0B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D94B7-8744-9D4F-AC52-6F5766C3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C62F-619A-3647-85E5-B619FDB4DC78}" type="datetime1">
              <a:rPr lang="en-IN" smtClean="0"/>
              <a:t>15-01-2025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F924D-1EA0-BA13-3C3A-0C10F417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79D94-BD04-B9D5-44A6-AAD31E1E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099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5835-88AD-EF9C-382A-12263474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096AE-2CCF-7A99-CC57-4E9035BC1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EA441-D4C0-F55C-616E-5B8D3EA02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86B55-81BF-DB63-9AC3-CCEF55185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31FD7-83B3-ED5B-D050-221532ACB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19B5C-0DE3-ABE0-4A2E-D1360EF2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E2BC0-8E43-0B44-BA0D-799220A66D90}" type="datetime1">
              <a:rPr lang="en-IN" smtClean="0"/>
              <a:t>15-01-2025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E3FC7-30DC-49F3-5920-0385EDE2E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8D322-A577-BDB4-6E97-F9EE998C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431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B853-3325-414B-1A07-2AF69E3D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8C3C8-5E5C-05F4-78C0-6DA4991D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B2A3-A266-434A-B03F-B0036A55EDD1}" type="datetime1">
              <a:rPr lang="en-IN" smtClean="0"/>
              <a:t>15-01-2025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3F26E-508A-0910-B783-AC8D4913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95A38-F37D-7574-9511-65B3E1C4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576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7F71F-05B5-420F-80C3-42B0CEFB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5C9C-94FA-114A-9239-709938920301}" type="datetime1">
              <a:rPr lang="en-IN" smtClean="0"/>
              <a:t>15-01-2025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517E4-3CDF-B3D6-AC17-34943213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9E05F-D2F3-B958-4553-75050214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0765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193E-F21E-88C6-6ACC-EBBF0D7A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FB6B3-7160-D7B9-9526-750D1EA90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3B1A7-BA6E-09B2-A42D-0D7629368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FA43A-AFD4-299D-9AC0-41BE28AA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1959-0228-814C-B8C3-FC4265B84AFD}" type="datetime1">
              <a:rPr lang="en-IN" smtClean="0"/>
              <a:t>15-01-2025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C43B2-F0A1-3943-F7DB-CFF11E9E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8BC62-06B3-A9DE-A5B3-AD546E36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720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05AE-6695-E682-4FD3-08739A91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1064F-AAF1-33CB-DE20-9F7DB0701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6EA19-EB8B-2713-FCCA-DDAF159B3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A9F10-84E3-2AEB-8AD8-8357F31A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AAC3-17FF-F64E-A8EB-9F205DBE77D4}" type="datetime1">
              <a:rPr lang="en-IN" smtClean="0"/>
              <a:t>15-01-2025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36797-7B95-8998-86D3-794F5785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DDEBD-0878-CC9C-C3B7-C0C7D915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9446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DC9D4-5F6B-12D3-3333-DB8A1740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30409-24B6-494E-2BF9-9EFFC11F5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78B3-D8F4-D31B-8B5C-A8A076543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95614-A1E1-A443-97BB-515B0C8D6B84}" type="datetime1">
              <a:rPr lang="en-IN" smtClean="0"/>
              <a:t>15-01-2025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1D910-2B8F-8A39-8B7B-AEBB0196A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21156-1C85-6C97-B683-0BE229381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8288-AF62-1F4A-81E8-5FDB4B6764BA}" type="slidenum">
              <a:rPr lang="en-IT" smtClean="0"/>
              <a:t>‹#›</a:t>
            </a:fld>
            <a:endParaRPr lang="en-IT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1BA12D7-1ADD-947A-5A2F-95F8BEF1A89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4000"/>
          </a:blip>
          <a:stretch>
            <a:fillRect/>
          </a:stretch>
        </p:blipFill>
        <p:spPr>
          <a:xfrm>
            <a:off x="0" y="5786814"/>
            <a:ext cx="2037334" cy="1050172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F582B9AF-18F7-1262-D9E7-471E80321E1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14000"/>
          </a:blip>
          <a:stretch>
            <a:fillRect/>
          </a:stretch>
        </p:blipFill>
        <p:spPr>
          <a:xfrm>
            <a:off x="10965434" y="6102703"/>
            <a:ext cx="1233932" cy="78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5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karthikv1392.github.io/cs6401_se" TargetMode="External"/><Relationship Id="rId5" Type="http://schemas.openxmlformats.org/officeDocument/2006/relationships/image" Target="../media/image29.png"/><Relationship Id="rId4" Type="http://schemas.openxmlformats.org/officeDocument/2006/relationships/hyperlink" Target="https://karthikvaidhyanathan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mg.org/spec/UML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s/advertencia-acci%C3%B3n-precauci%C3%B3n-27899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CA4ED-E44A-BD8D-624B-F2573A8F4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372" y="678279"/>
            <a:ext cx="6734318" cy="3072015"/>
          </a:xfrm>
        </p:spPr>
        <p:txBody>
          <a:bodyPr anchor="b">
            <a:normAutofit/>
          </a:bodyPr>
          <a:lstStyle/>
          <a:p>
            <a:r>
              <a:rPr lang="en-US">
                <a:latin typeface="Cambria" panose="02040503050406030204" pitchFamily="18" charset="0"/>
              </a:rPr>
              <a:t>Software Modeling: An Overview</a:t>
            </a:r>
            <a:endParaRPr lang="en-IT">
              <a:latin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90474-B17C-FD2C-C463-01F231A9B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628" y="3748997"/>
            <a:ext cx="5221185" cy="2102108"/>
          </a:xfrm>
        </p:spPr>
        <p:txBody>
          <a:bodyPr anchor="t">
            <a:normAutofit/>
          </a:bodyPr>
          <a:lstStyle/>
          <a:p>
            <a:r>
              <a:rPr lang="en-IT" sz="2200" b="1" dirty="0">
                <a:latin typeface="Cambria"/>
                <a:ea typeface="Cambria"/>
              </a:rPr>
              <a:t>CS6.</a:t>
            </a:r>
            <a:r>
              <a:rPr lang="en-US" sz="2200" b="1" dirty="0">
                <a:latin typeface="Cambria"/>
                <a:ea typeface="Cambria"/>
              </a:rPr>
              <a:t>4</a:t>
            </a:r>
            <a:r>
              <a:rPr lang="en-IT" sz="2200" b="1" dirty="0">
                <a:latin typeface="Cambria"/>
                <a:ea typeface="Cambria"/>
              </a:rPr>
              <a:t>01 Software Engineering</a:t>
            </a:r>
          </a:p>
          <a:p>
            <a:endParaRPr lang="en-IT" sz="2200">
              <a:latin typeface="Cambria" panose="02040503050406030204" pitchFamily="18" charset="0"/>
            </a:endParaRPr>
          </a:p>
          <a:p>
            <a:r>
              <a:rPr lang="en-IT" sz="2200" dirty="0">
                <a:latin typeface="Cambria"/>
                <a:ea typeface="Cambria"/>
              </a:rPr>
              <a:t>Rudra Dhar</a:t>
            </a:r>
          </a:p>
          <a:p>
            <a:r>
              <a:rPr lang="en-US" sz="2000" dirty="0">
                <a:latin typeface="Cambria"/>
                <a:ea typeface="Cambria"/>
              </a:rPr>
              <a:t>PhD Student</a:t>
            </a:r>
          </a:p>
          <a:p>
            <a:r>
              <a:rPr lang="en-US" sz="2000" dirty="0">
                <a:latin typeface="Cambria"/>
                <a:ea typeface="Cambria"/>
              </a:rPr>
              <a:t>SERC, IIIT-H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E84E1552-D05F-5FFC-1A56-F8C960EF0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440" y="2055903"/>
            <a:ext cx="4341808" cy="27461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2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4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36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957A8F7-9198-7C0F-0E9D-18968D80E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>
            <a:off x="0" y="5556726"/>
            <a:ext cx="2360601" cy="121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2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717"/>
            <a:ext cx="10515600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UML Class Diagram</a:t>
            </a:r>
            <a:endParaRPr lang="en-IT" sz="360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08DB0-9AAE-BC2E-C44E-238AE58B0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908"/>
            <a:ext cx="10515600" cy="4351338"/>
          </a:xfrm>
        </p:spPr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Most common diagram in OO modeling</a:t>
            </a:r>
          </a:p>
          <a:p>
            <a:r>
              <a:rPr lang="en-US">
                <a:latin typeface="Cambria" panose="02040503050406030204" pitchFamily="18" charset="0"/>
              </a:rPr>
              <a:t>Captures the static structure of a system</a:t>
            </a:r>
          </a:p>
          <a:p>
            <a:r>
              <a:rPr lang="en-US">
                <a:latin typeface="Cambria" panose="02040503050406030204" pitchFamily="18" charset="0"/>
              </a:rPr>
              <a:t>Intuitively it is like a graph</a:t>
            </a:r>
          </a:p>
          <a:p>
            <a:pPr lvl="1"/>
            <a:r>
              <a:rPr lang="en-US" sz="2800">
                <a:latin typeface="Cambria" panose="02040503050406030204" pitchFamily="18" charset="0"/>
              </a:rPr>
              <a:t>Nodes represent the classes</a:t>
            </a:r>
          </a:p>
          <a:p>
            <a:pPr lvl="1"/>
            <a:r>
              <a:rPr lang="en-US" sz="2800">
                <a:latin typeface="Cambria" panose="02040503050406030204" pitchFamily="18" charset="0"/>
              </a:rPr>
              <a:t>Links represent the relationship among classes</a:t>
            </a:r>
          </a:p>
          <a:p>
            <a:pPr lvl="2"/>
            <a:r>
              <a:rPr lang="en-US" sz="2800">
                <a:latin typeface="Cambria" panose="02040503050406030204" pitchFamily="18" charset="0"/>
              </a:rPr>
              <a:t>Inheritance</a:t>
            </a:r>
          </a:p>
          <a:p>
            <a:pPr lvl="2"/>
            <a:r>
              <a:rPr lang="en-US" sz="2800">
                <a:latin typeface="Cambria" panose="02040503050406030204" pitchFamily="18" charset="0"/>
              </a:rPr>
              <a:t>Association (aggregation, composition)</a:t>
            </a:r>
          </a:p>
          <a:p>
            <a:pPr lvl="2"/>
            <a:r>
              <a:rPr lang="en-US" sz="2800">
                <a:latin typeface="Cambria" panose="02040503050406030204" pitchFamily="18" charset="0"/>
              </a:rPr>
              <a:t>Dependency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D3F651-0C39-2523-BD84-56258AF9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4924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717"/>
            <a:ext cx="10515600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UML Class Diagram: Notation </a:t>
            </a:r>
            <a:endParaRPr lang="en-IT" sz="360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A4B3974-8B42-DE46-3D3E-4AEA6B9FB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3699" y="2174076"/>
            <a:ext cx="3106920" cy="42594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F939DC-6387-DDF5-C96F-790FC3F207F3}"/>
              </a:ext>
            </a:extLst>
          </p:cNvPr>
          <p:cNvSpPr txBox="1"/>
          <p:nvPr/>
        </p:nvSpPr>
        <p:spPr>
          <a:xfrm>
            <a:off x="778425" y="1620373"/>
            <a:ext cx="340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Consists of three compartments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4587F-86B0-F82F-6B0A-30320E945583}"/>
              </a:ext>
            </a:extLst>
          </p:cNvPr>
          <p:cNvSpPr txBox="1"/>
          <p:nvPr/>
        </p:nvSpPr>
        <p:spPr>
          <a:xfrm>
            <a:off x="3896750" y="2286797"/>
            <a:ext cx="654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mbria" panose="02040503050406030204" pitchFamily="18" charset="0"/>
              </a:rPr>
              <a:t>Class name  </a:t>
            </a:r>
            <a:r>
              <a:rPr lang="en-US">
                <a:latin typeface="Cambria" panose="02040503050406030204" pitchFamily="18" charset="0"/>
              </a:rPr>
              <a:t>- Pascal Casing, Singular noun,  domain vocabulary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201D16-5252-5310-163A-06070E6C65BF}"/>
              </a:ext>
            </a:extLst>
          </p:cNvPr>
          <p:cNvSpPr txBox="1"/>
          <p:nvPr/>
        </p:nvSpPr>
        <p:spPr>
          <a:xfrm>
            <a:off x="3896750" y="3262941"/>
            <a:ext cx="7022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mbria" panose="02040503050406030204" pitchFamily="18" charset="0"/>
              </a:rPr>
              <a:t>Fields/Attributes (state) </a:t>
            </a:r>
            <a:r>
              <a:rPr lang="en-US">
                <a:latin typeface="Cambria" panose="02040503050406030204" pitchFamily="18" charset="0"/>
              </a:rPr>
              <a:t>- camel casing, name and type at basic level</a:t>
            </a:r>
          </a:p>
          <a:p>
            <a:endParaRPr lang="en-US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C8ABD3-793A-5256-8E2B-FE5549DC7D11}"/>
              </a:ext>
            </a:extLst>
          </p:cNvPr>
          <p:cNvSpPr txBox="1"/>
          <p:nvPr/>
        </p:nvSpPr>
        <p:spPr>
          <a:xfrm>
            <a:off x="3838607" y="5019652"/>
            <a:ext cx="824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ambria" panose="02040503050406030204" pitchFamily="18" charset="0"/>
              </a:rPr>
              <a:t>Methods/operations (behavior) </a:t>
            </a:r>
            <a:r>
              <a:rPr lang="en-US">
                <a:latin typeface="Cambria" panose="02040503050406030204" pitchFamily="18" charset="0"/>
              </a:rPr>
              <a:t>– camel casing, name, parameters, return value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D26808D-754E-F66F-EDCB-B1B357CD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3426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628867"/>
            <a:ext cx="10515600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UML Class Diagram: Always make use of abstraction</a:t>
            </a:r>
            <a:endParaRPr lang="en-IT" sz="360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BA36E30-D682-8677-7C23-AAA87CE91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1973"/>
            <a:ext cx="5073889" cy="5510179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3D09E6E-FA96-1F72-C7C0-D17892FE3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562" y="1781439"/>
            <a:ext cx="7098792" cy="4351338"/>
          </a:xfrm>
        </p:spPr>
        <p:txBody>
          <a:bodyPr>
            <a:normAutofit/>
          </a:bodyPr>
          <a:lstStyle/>
          <a:p>
            <a:r>
              <a:rPr lang="en-US">
                <a:latin typeface="Cambria" panose="02040503050406030204" pitchFamily="18" charset="0"/>
              </a:rPr>
              <a:t>Model has to be clear and understandable</a:t>
            </a:r>
          </a:p>
          <a:p>
            <a:r>
              <a:rPr lang="en-US">
                <a:latin typeface="Cambria" panose="02040503050406030204" pitchFamily="18" charset="0"/>
              </a:rPr>
              <a:t>Detail with respect to the stage of software</a:t>
            </a:r>
          </a:p>
          <a:p>
            <a:pPr marL="0" indent="0">
              <a:buNone/>
            </a:pPr>
            <a:r>
              <a:rPr lang="en-US">
                <a:latin typeface="Cambria" panose="02040503050406030204" pitchFamily="18" charset="0"/>
              </a:rPr>
              <a:t>   development process</a:t>
            </a:r>
          </a:p>
          <a:p>
            <a:r>
              <a:rPr lang="en-US">
                <a:latin typeface="Cambria" panose="02040503050406030204" pitchFamily="18" charset="0"/>
              </a:rPr>
              <a:t>More low-level analysis and </a:t>
            </a:r>
          </a:p>
          <a:p>
            <a:pPr marL="0" indent="0">
              <a:buNone/>
            </a:pPr>
            <a:r>
              <a:rPr lang="en-US">
                <a:latin typeface="Cambria" panose="02040503050406030204" pitchFamily="18" charset="0"/>
              </a:rPr>
              <a:t>   development requires detailed </a:t>
            </a:r>
          </a:p>
          <a:p>
            <a:pPr marL="0" indent="0">
              <a:buNone/>
            </a:pPr>
            <a:r>
              <a:rPr lang="en-US">
                <a:latin typeface="Cambria" panose="02040503050406030204" pitchFamily="18" charset="0"/>
              </a:rPr>
              <a:t>   information</a:t>
            </a:r>
          </a:p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79CD9-9CDA-5DFC-6C30-C060A813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0661" y="6508064"/>
            <a:ext cx="2743200" cy="365125"/>
          </a:xfrm>
        </p:spPr>
        <p:txBody>
          <a:bodyPr/>
          <a:lstStyle/>
          <a:p>
            <a:fld id="{D3AE8288-AF62-1F4A-81E8-5FDB4B6764BA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476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4" y="628867"/>
            <a:ext cx="11160953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UML Class Diagram: Specifying Attributes and Methods</a:t>
            </a:r>
            <a:endParaRPr lang="en-IT" sz="360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21C59A70-60E9-99CB-A360-B1651F8FA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8118" y="1511904"/>
            <a:ext cx="3264154" cy="4717229"/>
          </a:xfrm>
        </p:spPr>
      </p:pic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556A2141-783F-AB7F-2646-C07B77F26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63815"/>
              </p:ext>
            </p:extLst>
          </p:nvPr>
        </p:nvGraphicFramePr>
        <p:xfrm>
          <a:off x="5054820" y="1874440"/>
          <a:ext cx="6207504" cy="3982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752">
                  <a:extLst>
                    <a:ext uri="{9D8B030D-6E8A-4147-A177-3AD203B41FA5}">
                      <a16:colId xmlns:a16="http://schemas.microsoft.com/office/drawing/2014/main" val="1634174344"/>
                    </a:ext>
                  </a:extLst>
                </a:gridCol>
                <a:gridCol w="3103752">
                  <a:extLst>
                    <a:ext uri="{9D8B030D-6E8A-4147-A177-3AD203B41FA5}">
                      <a16:colId xmlns:a16="http://schemas.microsoft.com/office/drawing/2014/main" val="1514178297"/>
                    </a:ext>
                  </a:extLst>
                </a:gridCol>
              </a:tblGrid>
              <a:tr h="1010125"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</a:rPr>
                        <a:t>Name and 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120069"/>
                  </a:ext>
                </a:extLst>
              </a:tr>
              <a:tr h="685894"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</a:rPr>
                        <a:t>public 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</a:rPr>
                        <a:t>Access by objects of any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21485"/>
                  </a:ext>
                </a:extLst>
              </a:tr>
              <a:tr h="685894"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</a:rPr>
                        <a:t>Private 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</a:rPr>
                        <a:t>Access only within the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826603"/>
                  </a:ext>
                </a:extLst>
              </a:tr>
              <a:tr h="685894"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</a:rPr>
                        <a:t>Protected (#)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</a:rPr>
                        <a:t>Access by objects of same classes or sub-classes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63017"/>
                  </a:ext>
                </a:extLst>
              </a:tr>
              <a:tr h="685894"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</a:rPr>
                        <a:t>Package (~)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mbria" panose="02040503050406030204" pitchFamily="18" charset="0"/>
                        </a:rPr>
                        <a:t>Access by objects of the classes which are in same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989282"/>
                  </a:ext>
                </a:extLst>
              </a:tr>
            </a:tbl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EB02F71-2DEB-2F8D-E911-5A43DB9B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177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717"/>
            <a:ext cx="10515600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Create a class diagram for the following code</a:t>
            </a:r>
            <a:endParaRPr lang="en-IT" sz="360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8EBB7EE-9EC5-DD41-39BD-561E431A4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250" y="1585293"/>
            <a:ext cx="4506468" cy="472956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9417E-9E10-48C9-4372-859AFC82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0911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28" y="775010"/>
            <a:ext cx="10515600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Interface and Notation for Interfaces</a:t>
            </a:r>
            <a:endParaRPr lang="en-IT" sz="360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08DB0-9AAE-BC2E-C44E-238AE58B0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28" y="1640247"/>
            <a:ext cx="10515600" cy="4832845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Cambria" panose="02040503050406030204" pitchFamily="18" charset="0"/>
              </a:rPr>
              <a:t>In simple terms it’s a contract mechanism – What to do!</a:t>
            </a:r>
          </a:p>
          <a:p>
            <a:r>
              <a:rPr lang="en-US">
                <a:latin typeface="Cambria" panose="02040503050406030204" pitchFamily="18" charset="0"/>
              </a:rPr>
              <a:t>Mechanism to achieve abstraction, group classes, enforcer – No instance variables only constants</a:t>
            </a:r>
          </a:p>
          <a:p>
            <a:r>
              <a:rPr lang="en-US">
                <a:latin typeface="Cambria" panose="02040503050406030204" pitchFamily="18" charset="0"/>
              </a:rPr>
              <a:t>Class can implement an interface – “implements” keyword (Java)</a:t>
            </a:r>
          </a:p>
          <a:p>
            <a:endParaRPr lang="en-US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  <a:p>
            <a:r>
              <a:rPr lang="en-US">
                <a:latin typeface="Cambria" panose="02040503050406030204" pitchFamily="18" charset="0"/>
              </a:rPr>
              <a:t>Vehicles can implement Gear interface</a:t>
            </a:r>
          </a:p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E4CDDD0-350B-4227-36DB-EB64DB281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498" y="3458497"/>
            <a:ext cx="3722700" cy="1878119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A0FEAE4-6558-1A71-F038-27FE94D79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636" y="3429000"/>
            <a:ext cx="3978198" cy="1878119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84FF592-310B-993F-4195-89D7533D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2269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717"/>
            <a:ext cx="10515600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Notation for Objects</a:t>
            </a:r>
            <a:endParaRPr lang="en-IT" sz="360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08DB0-9AAE-BC2E-C44E-238AE58B0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682"/>
            <a:ext cx="10515600" cy="4832845"/>
          </a:xfrm>
        </p:spPr>
        <p:txBody>
          <a:bodyPr>
            <a:normAutofit/>
          </a:bodyPr>
          <a:lstStyle/>
          <a:p>
            <a:r>
              <a:rPr lang="en-US">
                <a:latin typeface="Cambria" panose="02040503050406030204" pitchFamily="18" charset="0"/>
              </a:rPr>
              <a:t>Box with one or two compartments</a:t>
            </a:r>
          </a:p>
          <a:p>
            <a:r>
              <a:rPr lang="en-US">
                <a:latin typeface="Cambria" panose="02040503050406030204" pitchFamily="18" charset="0"/>
              </a:rPr>
              <a:t>Remember to mention the class name</a:t>
            </a:r>
          </a:p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84FF592-310B-993F-4195-89D7533D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16</a:t>
            </a:fld>
            <a:endParaRPr lang="en-IT"/>
          </a:p>
        </p:txBody>
      </p:sp>
      <p:pic>
        <p:nvPicPr>
          <p:cNvPr id="5" name="Picture 4" descr="Text, table&#10;&#10;Description automatically generated">
            <a:extLst>
              <a:ext uri="{FF2B5EF4-FFF2-40B4-BE49-F238E27FC236}">
                <a16:creationId xmlns:a16="http://schemas.microsoft.com/office/drawing/2014/main" id="{A7D23D52-5635-5CCF-C1DF-E6A62302D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409" y="2896811"/>
            <a:ext cx="4346316" cy="2791384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B939006-1A81-ED44-9C79-4487BEC30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492" y="2718180"/>
            <a:ext cx="5029514" cy="29700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47B914C-797B-FB62-6118-D471BBBCC677}"/>
              </a:ext>
            </a:extLst>
          </p:cNvPr>
          <p:cNvSpPr txBox="1"/>
          <p:nvPr/>
        </p:nvSpPr>
        <p:spPr>
          <a:xfrm>
            <a:off x="933380" y="5971497"/>
            <a:ext cx="6402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ambria" panose="02040503050406030204" pitchFamily="18" charset="0"/>
              </a:rPr>
              <a:t>First part has object name and corresponding class name</a:t>
            </a:r>
          </a:p>
          <a:p>
            <a:r>
              <a:rPr lang="en-US" sz="2000">
                <a:latin typeface="Cambria" panose="02040503050406030204" pitchFamily="18" charset="0"/>
              </a:rPr>
              <a:t>Second part has list of fields and values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B1F4F0-8854-9DFF-D0AF-6A18505C53EA}"/>
              </a:ext>
            </a:extLst>
          </p:cNvPr>
          <p:cNvCxnSpPr/>
          <p:nvPr/>
        </p:nvCxnSpPr>
        <p:spPr>
          <a:xfrm>
            <a:off x="2480441" y="3331779"/>
            <a:ext cx="216513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7DCC8E-1B45-0F19-535B-C022BAE8C1F6}"/>
              </a:ext>
            </a:extLst>
          </p:cNvPr>
          <p:cNvCxnSpPr>
            <a:cxnSpLocks/>
          </p:cNvCxnSpPr>
          <p:nvPr/>
        </p:nvCxnSpPr>
        <p:spPr>
          <a:xfrm flipV="1">
            <a:off x="7409793" y="3240704"/>
            <a:ext cx="3268717" cy="525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923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30" y="713127"/>
            <a:ext cx="7809489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Models and Meta models </a:t>
            </a:r>
            <a:endParaRPr lang="en-IT" sz="360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08DB0-9AAE-BC2E-C44E-238AE58B0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35" y="2186905"/>
            <a:ext cx="5450765" cy="4351338"/>
          </a:xfrm>
        </p:spPr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Models of models</a:t>
            </a:r>
          </a:p>
          <a:p>
            <a:r>
              <a:rPr lang="en-US">
                <a:latin typeface="Cambria" panose="02040503050406030204" pitchFamily="18" charset="0"/>
              </a:rPr>
              <a:t>Defines the rules for the different models </a:t>
            </a:r>
          </a:p>
          <a:p>
            <a:r>
              <a:rPr lang="en-US">
                <a:latin typeface="Cambria" panose="02040503050406030204" pitchFamily="18" charset="0"/>
              </a:rPr>
              <a:t>For </a:t>
            </a:r>
            <a:r>
              <a:rPr lang="en-US" err="1">
                <a:latin typeface="Cambria" panose="02040503050406030204" pitchFamily="18" charset="0"/>
              </a:rPr>
              <a:t>eg</a:t>
            </a:r>
            <a:r>
              <a:rPr lang="en-US">
                <a:latin typeface="Cambria" panose="02040503050406030204" pitchFamily="18" charset="0"/>
              </a:rPr>
              <a:t>: a class needs to be defined in a particular way</a:t>
            </a:r>
            <a:endParaRPr lang="en-US" sz="3200">
              <a:latin typeface="Cambria" panose="020405030504060302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E9243-FAD9-D61B-7849-A84C83D6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17</a:t>
            </a:fld>
            <a:endParaRPr lang="en-IT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61BAABDA-E93A-D77B-B1A1-C5B9B63F0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848" y="713127"/>
            <a:ext cx="6202152" cy="611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18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15926-F9AE-3C3F-35E2-3A4A07C1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Cambria" panose="02040503050406030204" pitchFamily="18" charset="0"/>
              </a:rPr>
              <a:t>Modeling Relationships</a:t>
            </a:r>
            <a:br>
              <a:rPr lang="en-US" sz="3600" kern="1200">
                <a:solidFill>
                  <a:srgbClr val="080808"/>
                </a:solidFill>
                <a:latin typeface="Cambria" panose="02040503050406030204" pitchFamily="18" charset="0"/>
              </a:rPr>
            </a:br>
            <a:r>
              <a:rPr lang="en-US" sz="3600" kern="1200">
                <a:solidFill>
                  <a:srgbClr val="080808"/>
                </a:solidFill>
                <a:latin typeface="Cambria" panose="02040503050406030204" pitchFamily="18" charset="0"/>
              </a:rPr>
              <a:t>using UML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0AFBFC-8BAB-2DEA-805B-858A6B59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09371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543147"/>
            <a:ext cx="8925240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Three main relationships between classes</a:t>
            </a:r>
            <a:endParaRPr lang="en-IT" sz="360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85F63C3-417D-FCCE-7ACB-D2CC5652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677683"/>
            <a:ext cx="10515600" cy="4351338"/>
          </a:xfrm>
        </p:spPr>
        <p:txBody>
          <a:bodyPr>
            <a:normAutofit/>
          </a:bodyPr>
          <a:lstStyle/>
          <a:p>
            <a:r>
              <a:rPr lang="en-US">
                <a:latin typeface="Cambria" panose="02040503050406030204" pitchFamily="18" charset="0"/>
              </a:rPr>
              <a:t>Dependency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Class A uses Class B</a:t>
            </a:r>
          </a:p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  <a:p>
            <a:r>
              <a:rPr lang="en-US">
                <a:latin typeface="Cambria" panose="02040503050406030204" pitchFamily="18" charset="0"/>
              </a:rPr>
              <a:t>Associations (has-a)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Class A affects Class B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Types: Aggregation and Composition</a:t>
            </a:r>
          </a:p>
          <a:p>
            <a:pPr marL="457200" lvl="1" indent="0">
              <a:buNone/>
            </a:pPr>
            <a:endParaRPr lang="en-US">
              <a:latin typeface="Cambria" panose="02040503050406030204" pitchFamily="18" charset="0"/>
            </a:endParaRPr>
          </a:p>
          <a:p>
            <a:r>
              <a:rPr lang="en-US">
                <a:latin typeface="Cambria" panose="02040503050406030204" pitchFamily="18" charset="0"/>
              </a:rPr>
              <a:t>Generalization (Is-a)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Class A is a kind of Class B</a:t>
            </a:r>
          </a:p>
          <a:p>
            <a:pPr marL="457200" lvl="1" indent="0">
              <a:buNone/>
            </a:pPr>
            <a:endParaRPr lang="en-US" b="1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endParaRPr lang="en-US" b="1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BE9FE8C-24CB-7CA3-F341-8F35BB47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19</a:t>
            </a:fld>
            <a:endParaRPr lang="en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92F9A5-2CC3-1270-60C5-2A57F7B6FA21}"/>
              </a:ext>
            </a:extLst>
          </p:cNvPr>
          <p:cNvSpPr txBox="1"/>
          <p:nvPr/>
        </p:nvSpPr>
        <p:spPr>
          <a:xfrm>
            <a:off x="9038897" y="6726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0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62" y="672063"/>
            <a:ext cx="7809489" cy="426167"/>
          </a:xfrm>
        </p:spPr>
        <p:txBody>
          <a:bodyPr>
            <a:noAutofit/>
          </a:bodyPr>
          <a:lstStyle/>
          <a:p>
            <a:r>
              <a:rPr lang="en-IT" sz="36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Acknowledgements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377E5-0B05-37ED-3355-0D9A23C6867D}"/>
              </a:ext>
            </a:extLst>
          </p:cNvPr>
          <p:cNvSpPr txBox="1"/>
          <p:nvPr/>
        </p:nvSpPr>
        <p:spPr>
          <a:xfrm>
            <a:off x="774728" y="1824635"/>
            <a:ext cx="1092959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GB" sz="2400" dirty="0">
                <a:latin typeface="Cambria"/>
                <a:ea typeface="Cambria"/>
              </a:rPr>
              <a:t>Sources: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Cambria"/>
                <a:ea typeface="Cambria"/>
              </a:rPr>
              <a:t>Introduction to MDE, Ludovico Iovino, GSSI, Italy</a:t>
            </a:r>
          </a:p>
          <a:p>
            <a:pPr marL="457200" indent="-457200">
              <a:buFontTx/>
              <a:buAutoNum type="arabicPeriod"/>
            </a:pPr>
            <a:r>
              <a:rPr lang="en-GB" sz="2400" dirty="0" err="1">
                <a:latin typeface="Cambria"/>
                <a:ea typeface="Cambria"/>
              </a:rPr>
              <a:t>UML@Classroom</a:t>
            </a:r>
            <a:r>
              <a:rPr lang="en-GB" sz="2400" dirty="0">
                <a:latin typeface="Cambria"/>
                <a:ea typeface="Cambria"/>
              </a:rPr>
              <a:t>, </a:t>
            </a:r>
            <a:r>
              <a:rPr lang="en-IN" sz="2400" b="0" i="0" dirty="0">
                <a:effectLst/>
                <a:latin typeface="Cambria"/>
                <a:ea typeface="Cambria"/>
              </a:rPr>
              <a:t>An Introduction to Object-Oriented </a:t>
            </a:r>
            <a:r>
              <a:rPr lang="en-IN" sz="2400" b="0" i="0" dirty="0" err="1">
                <a:effectLst/>
                <a:latin typeface="Cambria"/>
                <a:ea typeface="Cambria"/>
              </a:rPr>
              <a:t>Modeling</a:t>
            </a:r>
            <a:r>
              <a:rPr lang="en-IN" sz="2400" b="0" i="0" dirty="0">
                <a:effectLst/>
                <a:latin typeface="Cambria"/>
                <a:ea typeface="Cambria"/>
              </a:rPr>
              <a:t> by Martina Seidl, Marion Scholz, Christian Huemer and Gerti Kappel</a:t>
            </a:r>
            <a:endParaRPr lang="en-GB" sz="2400" dirty="0">
              <a:latin typeface="Cambria"/>
              <a:ea typeface="Cambria"/>
            </a:endParaRPr>
          </a:p>
          <a:p>
            <a:pPr marL="457200" indent="-457200">
              <a:buAutoNum type="arabicPeriod"/>
            </a:pPr>
            <a:r>
              <a:rPr lang="en-GB" sz="2400" dirty="0">
                <a:latin typeface="Cambria"/>
                <a:ea typeface="Cambria"/>
              </a:rPr>
              <a:t>UML Modelling lecture, Dr. Raghu, IIIT Hyderabad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1F834-A1E0-3BCF-979D-0ACDFB576C76}"/>
              </a:ext>
            </a:extLst>
          </p:cNvPr>
          <p:cNvSpPr txBox="1"/>
          <p:nvPr/>
        </p:nvSpPr>
        <p:spPr>
          <a:xfrm>
            <a:off x="0" y="6627168"/>
            <a:ext cx="12586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>
                <a:latin typeface="Cambria" panose="02040503050406030204" pitchFamily="18" charset="0"/>
              </a:rPr>
              <a:t>S</a:t>
            </a:r>
            <a:r>
              <a:rPr lang="en-IT" sz="900">
                <a:latin typeface="Cambria" panose="02040503050406030204" pitchFamily="18" charset="0"/>
              </a:rPr>
              <a:t>ource: Googe images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9E5FF8F0-FB97-2050-6369-292D14AA071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73DF2B-B7EC-B030-3EA7-6A7CCC33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7517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543147"/>
            <a:ext cx="7809489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Inheritance in Java</a:t>
            </a:r>
            <a:endParaRPr lang="en-IT" sz="360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85F63C3-417D-FCCE-7ACB-D2CC5652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677683"/>
            <a:ext cx="10515600" cy="4351338"/>
          </a:xfrm>
        </p:spPr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Object acquires properties and behavior of parent object</a:t>
            </a:r>
          </a:p>
          <a:p>
            <a:r>
              <a:rPr lang="en-US">
                <a:latin typeface="Cambria" panose="02040503050406030204" pitchFamily="18" charset="0"/>
              </a:rPr>
              <a:t>Create new classes based on existing classes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Derive classes from existing classes (”extends” keyword)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Parent class/super class – Class from which other classes are derived 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Child class/sub class – Class that is derived from existing class</a:t>
            </a:r>
          </a:p>
          <a:p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Object</a:t>
            </a:r>
            <a:r>
              <a:rPr lang="en-US">
                <a:latin typeface="Cambria" panose="02040503050406030204" pitchFamily="18" charset="0"/>
              </a:rPr>
              <a:t> class is the parent class for every class in java (</a:t>
            </a:r>
            <a:r>
              <a:rPr lang="en-US" err="1">
                <a:latin typeface="Cambria" panose="02040503050406030204" pitchFamily="18" charset="0"/>
              </a:rPr>
              <a:t>java.lang.package</a:t>
            </a:r>
            <a:r>
              <a:rPr lang="en-US">
                <a:latin typeface="Cambria" panose="02040503050406030204" pitchFamily="18" charset="0"/>
              </a:rPr>
              <a:t>)</a:t>
            </a:r>
          </a:p>
          <a:p>
            <a:r>
              <a:rPr lang="en-US" err="1">
                <a:latin typeface="Cambria" panose="02040503050406030204" pitchFamily="18" charset="0"/>
              </a:rPr>
              <a:t>Eg</a:t>
            </a:r>
            <a:r>
              <a:rPr lang="en-US">
                <a:latin typeface="Cambria" panose="02040503050406030204" pitchFamily="18" charset="0"/>
              </a:rPr>
              <a:t>: Vehicle class can be parent of car, bikes, etc.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Each car, bike can themselves be parent class for child classes – 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How?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64880C-D08B-A444-415B-ACD25B0A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20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89531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87" y="553406"/>
            <a:ext cx="7809489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Inheritance in UML</a:t>
            </a:r>
            <a:endParaRPr lang="en-IT" sz="360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85F63C3-417D-FCCE-7ACB-D2CC5652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987" y="1737988"/>
            <a:ext cx="11135366" cy="4351338"/>
          </a:xfrm>
        </p:spPr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UML provides easy ways to represent inheritance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Extension is called </a:t>
            </a:r>
            <a:r>
              <a:rPr lang="en-US" i="1">
                <a:latin typeface="Cambria" panose="02040503050406030204" pitchFamily="18" charset="0"/>
              </a:rPr>
              <a:t>specialization (sub class) and generalization (supper class)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Implementation is called </a:t>
            </a:r>
            <a:r>
              <a:rPr lang="en-US" i="1">
                <a:latin typeface="Cambria" panose="02040503050406030204" pitchFamily="18" charset="0"/>
              </a:rPr>
              <a:t>realization</a:t>
            </a:r>
          </a:p>
          <a:p>
            <a:pPr lvl="1"/>
            <a:endParaRPr lang="en-US" i="1">
              <a:latin typeface="Cambria" panose="02040503050406030204" pitchFamily="18" charset="0"/>
            </a:endParaRPr>
          </a:p>
          <a:p>
            <a:pPr marL="457200" lvl="1" indent="0">
              <a:buNone/>
            </a:pPr>
            <a:endParaRPr lang="en-US" i="1">
              <a:latin typeface="Cambria" panose="02040503050406030204" pitchFamily="18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A5007A8-F6EC-6B94-9925-1340FB5A2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234" y="3148191"/>
            <a:ext cx="2172970" cy="2952585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E94CDF88-8C64-DCD1-698C-678F1F6D0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383" y="3148191"/>
            <a:ext cx="2172969" cy="28808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917069-BEA6-707F-86C7-5E81B28ACA55}"/>
              </a:ext>
            </a:extLst>
          </p:cNvPr>
          <p:cNvSpPr txBox="1"/>
          <p:nvPr/>
        </p:nvSpPr>
        <p:spPr>
          <a:xfrm>
            <a:off x="2617160" y="5954717"/>
            <a:ext cx="214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Extension of classes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B73BC9-F753-6E03-2C78-7F00ABB42EF7}"/>
              </a:ext>
            </a:extLst>
          </p:cNvPr>
          <p:cNvSpPr txBox="1"/>
          <p:nvPr/>
        </p:nvSpPr>
        <p:spPr>
          <a:xfrm>
            <a:off x="5890724" y="5971497"/>
            <a:ext cx="254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Realization of interfaces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9961C4F-6827-8E64-C0E6-35FF18EE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89202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543147"/>
            <a:ext cx="7809489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More Concrete Example</a:t>
            </a:r>
            <a:endParaRPr lang="en-IT" sz="360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6AE7C4F-2A3A-7108-9848-2C349DC02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343" y="2044741"/>
            <a:ext cx="1869100" cy="2768517"/>
          </a:xfrm>
          <a:prstGeom prst="rect">
            <a:avLst/>
          </a:prstGeom>
        </p:spPr>
      </p:pic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2D5DD5A3-8CF4-04B6-F059-20B9B303C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062" y="1644649"/>
            <a:ext cx="2717800" cy="3568700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DB612D2-B718-B0F0-E303-6904CEE0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22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75955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543147"/>
            <a:ext cx="7809489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Time to be Creative</a:t>
            </a:r>
            <a:endParaRPr lang="en-IT" sz="360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85F63C3-417D-FCCE-7ACB-D2CC5652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6776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Draw a UML diagram showing possible inheritance relationship between different types of students in the class. What will be the abstract class (es)?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Hint: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We have 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B.Tech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M.Tech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, …..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C6FBC5-8009-C498-3D43-01C1D647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52695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543147"/>
            <a:ext cx="7809489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Association </a:t>
            </a:r>
            <a:endParaRPr lang="en-IT" sz="360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85F63C3-417D-FCCE-7ACB-D2CC5652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6776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C6FBC5-8009-C498-3D43-01C1D647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24</a:t>
            </a:fld>
            <a:endParaRPr lang="en-IT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C795268-28BD-140C-5A85-6FB1FCD7C166}"/>
              </a:ext>
            </a:extLst>
          </p:cNvPr>
          <p:cNvSpPr txBox="1">
            <a:spLocks/>
          </p:cNvSpPr>
          <p:nvPr/>
        </p:nvSpPr>
        <p:spPr>
          <a:xfrm>
            <a:off x="670704" y="14731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Model links between instances of classes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Identify the communication partners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Use association names and reading directions (solid arrowhead) for labeling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F4B7658A-122C-ADC4-EEBA-4310BA221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147" y="3585420"/>
            <a:ext cx="1673464" cy="24328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529409-6C21-F862-0BA9-216565F40029}"/>
              </a:ext>
            </a:extLst>
          </p:cNvPr>
          <p:cNvSpPr txBox="1"/>
          <p:nvPr/>
        </p:nvSpPr>
        <p:spPr>
          <a:xfrm>
            <a:off x="2542087" y="601827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What kind?</a:t>
            </a:r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74F30BC4-4FDD-B5DD-CE25-A618BEAF2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651" y="3626990"/>
            <a:ext cx="2365613" cy="24181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B960689-876E-F82B-E0D2-E56F5928FCC6}"/>
              </a:ext>
            </a:extLst>
          </p:cNvPr>
          <p:cNvSpPr txBox="1"/>
          <p:nvPr/>
        </p:nvSpPr>
        <p:spPr>
          <a:xfrm>
            <a:off x="6096000" y="6017716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What about multiplicity?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16F8FB-945C-FE56-35F0-2CB14FFF7799}"/>
              </a:ext>
            </a:extLst>
          </p:cNvPr>
          <p:cNvSpPr txBox="1"/>
          <p:nvPr/>
        </p:nvSpPr>
        <p:spPr>
          <a:xfrm>
            <a:off x="9062951" y="4836081"/>
            <a:ext cx="2768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Cambria" panose="02040503050406030204" pitchFamily="18" charset="0"/>
              </a:rPr>
              <a:t>Professors gives lecture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68B6E-213B-BA8B-06EC-E65609F31E5D}"/>
              </a:ext>
            </a:extLst>
          </p:cNvPr>
          <p:cNvSpPr txBox="1"/>
          <p:nvPr/>
        </p:nvSpPr>
        <p:spPr>
          <a:xfrm>
            <a:off x="3050722" y="3260662"/>
            <a:ext cx="6101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3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36" y="543147"/>
            <a:ext cx="9419226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Association – Navigability and Multiplicity</a:t>
            </a:r>
            <a:endParaRPr lang="en-IT" sz="360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85F63C3-417D-FCCE-7ACB-D2CC5652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36" y="16920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C6FBC5-8009-C498-3D43-01C1D647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25</a:t>
            </a:fld>
            <a:endParaRPr lang="en-IT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C795268-28BD-140C-5A85-6FB1FCD7C166}"/>
              </a:ext>
            </a:extLst>
          </p:cNvPr>
          <p:cNvSpPr txBox="1">
            <a:spLocks/>
          </p:cNvSpPr>
          <p:nvPr/>
        </p:nvSpPr>
        <p:spPr>
          <a:xfrm>
            <a:off x="670704" y="14731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41AF3-A296-B0FA-F004-E6CFB2CB0902}"/>
              </a:ext>
            </a:extLst>
          </p:cNvPr>
          <p:cNvSpPr txBox="1">
            <a:spLocks/>
          </p:cNvSpPr>
          <p:nvPr/>
        </p:nvSpPr>
        <p:spPr>
          <a:xfrm>
            <a:off x="645235" y="16942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629940F-FD6B-7EE1-ED98-3D4D52A8FCBE}"/>
              </a:ext>
            </a:extLst>
          </p:cNvPr>
          <p:cNvSpPr txBox="1">
            <a:spLocks/>
          </p:cNvSpPr>
          <p:nvPr/>
        </p:nvSpPr>
        <p:spPr>
          <a:xfrm>
            <a:off x="537035" y="13366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382D2856-B0FE-4418-16C2-5A67A4DA111A}"/>
              </a:ext>
            </a:extLst>
          </p:cNvPr>
          <p:cNvSpPr txBox="1">
            <a:spLocks/>
          </p:cNvSpPr>
          <p:nvPr/>
        </p:nvSpPr>
        <p:spPr>
          <a:xfrm>
            <a:off x="591134" y="1498528"/>
            <a:ext cx="109985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Cardinality of the class in relation to the another - Multiplicity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Navigation from one to another is possible – Navigability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Navigability - Indicates who can access what (not reading direction)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Usual assumption: Bidirectional navigability</a:t>
            </a:r>
          </a:p>
        </p:txBody>
      </p:sp>
      <p:pic>
        <p:nvPicPr>
          <p:cNvPr id="18" name="Picture 17" descr="Diagram&#10;&#10;Description automatically generated">
            <a:extLst>
              <a:ext uri="{FF2B5EF4-FFF2-40B4-BE49-F238E27FC236}">
                <a16:creationId xmlns:a16="http://schemas.microsoft.com/office/drawing/2014/main" id="{44D2E09B-526F-6F8B-4E19-54109B794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628" y="3636924"/>
            <a:ext cx="2365613" cy="2418182"/>
          </a:xfrm>
          <a:prstGeom prst="rect">
            <a:avLst/>
          </a:prstGeom>
        </p:spPr>
      </p:pic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DE3437C4-CCF1-CE8F-4EA3-D6980D5D2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525" y="3636924"/>
            <a:ext cx="2470756" cy="2577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993D827-BC6D-21D6-3C01-2A5BC1C3D2BB}"/>
              </a:ext>
            </a:extLst>
          </p:cNvPr>
          <p:cNvSpPr txBox="1"/>
          <p:nvPr/>
        </p:nvSpPr>
        <p:spPr>
          <a:xfrm>
            <a:off x="2442905" y="6082471"/>
            <a:ext cx="145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Bidirectional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1E8D87-DECE-37F6-5771-04C67B65233A}"/>
              </a:ext>
            </a:extLst>
          </p:cNvPr>
          <p:cNvSpPr txBox="1"/>
          <p:nvPr/>
        </p:nvSpPr>
        <p:spPr>
          <a:xfrm>
            <a:off x="5327404" y="6055106"/>
            <a:ext cx="343574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>
                <a:latin typeface="Cambria"/>
                <a:ea typeface="Cambria"/>
              </a:rPr>
              <a:t>Professor class can access public </a:t>
            </a:r>
          </a:p>
          <a:p>
            <a:r>
              <a:rPr lang="en-US">
                <a:latin typeface="Cambria" panose="02040503050406030204" pitchFamily="18" charset="0"/>
              </a:rPr>
              <a:t>parameters/methods of student</a:t>
            </a:r>
          </a:p>
        </p:txBody>
      </p:sp>
    </p:spTree>
    <p:extLst>
      <p:ext uri="{BB962C8B-B14F-4D97-AF65-F5344CB8AC3E}">
        <p14:creationId xmlns:p14="http://schemas.microsoft.com/office/powerpoint/2010/main" val="275070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543147"/>
            <a:ext cx="7809489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Association – Few more things </a:t>
            </a:r>
            <a:endParaRPr lang="en-IT" sz="360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85F63C3-417D-FCCE-7ACB-D2CC5652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677683"/>
            <a:ext cx="10515600" cy="4351338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May have optional role name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Multiplicity specification is not always mandatory</a:t>
            </a:r>
          </a:p>
          <a:p>
            <a:pPr lvl="1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min…max: closed (inclusive) range of integers</a:t>
            </a:r>
          </a:p>
          <a:p>
            <a:pPr lvl="1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n:   single integer</a:t>
            </a:r>
          </a:p>
          <a:p>
            <a:pPr lvl="1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0..*: entire set of non-negative integers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C6FBC5-8009-C498-3D43-01C1D647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26</a:t>
            </a:fld>
            <a:endParaRPr lang="en-IT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2411DF2-B937-7DC8-BEFC-BFBBD5302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449" y="4142577"/>
            <a:ext cx="2120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543147"/>
            <a:ext cx="7809489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Aggregation </a:t>
            </a:r>
            <a:endParaRPr lang="en-IT" sz="360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85F63C3-417D-FCCE-7ACB-D2CC5652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677683"/>
            <a:ext cx="10515600" cy="4351338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Special form of association  - Parts-whole relationship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Used to express that a class is part of another (hollow diamond)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Combination of independent objects (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eg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: Program and course)</a:t>
            </a:r>
          </a:p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C6FBC5-8009-C498-3D43-01C1D647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27</a:t>
            </a:fld>
            <a:endParaRPr lang="en-IT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22F0F5DA-4B02-9422-3F8E-8B8541A20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730" y="3616810"/>
            <a:ext cx="1633482" cy="2575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5CCAEC-B030-54A4-292C-4496EC6200CF}"/>
              </a:ext>
            </a:extLst>
          </p:cNvPr>
          <p:cNvSpPr txBox="1"/>
          <p:nvPr/>
        </p:nvSpPr>
        <p:spPr>
          <a:xfrm>
            <a:off x="4208260" y="4887329"/>
            <a:ext cx="353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Represented by a hollow diamond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56C0F1-2711-AF7D-122C-20BADB1579C2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352800" y="4560000"/>
            <a:ext cx="855460" cy="511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35042A-99F2-D1D8-1A9B-0E99BABA563B}"/>
              </a:ext>
            </a:extLst>
          </p:cNvPr>
          <p:cNvSpPr txBox="1"/>
          <p:nvPr/>
        </p:nvSpPr>
        <p:spPr>
          <a:xfrm>
            <a:off x="8244978" y="6422509"/>
            <a:ext cx="186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Another example</a:t>
            </a:r>
          </a:p>
        </p:txBody>
      </p:sp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A7B33CB2-37EE-D063-E04B-334F0EDDE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682" y="3259686"/>
            <a:ext cx="2903812" cy="309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10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543147"/>
            <a:ext cx="7809489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Composition</a:t>
            </a:r>
            <a:endParaRPr lang="en-IT" sz="360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85F63C3-417D-FCCE-7ACB-D2CC5652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677683"/>
            <a:ext cx="10869654" cy="4351338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Dependency between composite objects and its parts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If the composite object is deleted, the parts are also deleted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One part can be contained in at most one composite object at a time</a:t>
            </a:r>
          </a:p>
          <a:p>
            <a:pPr lvl="1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Max multiplicity at the aggregating end is 1 (closed diamond representation)</a:t>
            </a:r>
          </a:p>
          <a:p>
            <a:pPr marL="457200" lvl="1" indent="0">
              <a:buNone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  <a:p>
            <a:pPr marL="457200" lvl="1" indent="0">
              <a:buNone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  <a:p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C6FBC5-8009-C498-3D43-01C1D647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28</a:t>
            </a:fld>
            <a:endParaRPr lang="en-IT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65F758E-8455-4F7D-2A27-B0BD9953F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832" y="3843838"/>
            <a:ext cx="1295400" cy="209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230001-CBA3-EBEA-778D-6D8F0BD1DA19}"/>
              </a:ext>
            </a:extLst>
          </p:cNvPr>
          <p:cNvSpPr txBox="1"/>
          <p:nvPr/>
        </p:nvSpPr>
        <p:spPr>
          <a:xfrm>
            <a:off x="2361114" y="6025390"/>
            <a:ext cx="408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Building is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composed</a:t>
            </a:r>
            <a:r>
              <a:rPr lang="en-US">
                <a:latin typeface="Cambria" panose="02040503050406030204" pitchFamily="18" charset="0"/>
              </a:rPr>
              <a:t> of multiple rooms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36D1B9-D8AA-CDFA-21A6-0E78CA52178B}"/>
              </a:ext>
            </a:extLst>
          </p:cNvPr>
          <p:cNvSpPr txBox="1"/>
          <p:nvPr/>
        </p:nvSpPr>
        <p:spPr>
          <a:xfrm>
            <a:off x="7088739" y="6035159"/>
            <a:ext cx="308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Adding centers from Institute</a:t>
            </a:r>
          </a:p>
        </p:txBody>
      </p:sp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A9AE8D54-2F70-227D-4F56-8479AC84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172" y="3633413"/>
            <a:ext cx="2900855" cy="23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28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543147"/>
            <a:ext cx="7809489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/>
                <a:ea typeface="Cambria"/>
              </a:rPr>
              <a:t>Association Aggregation Composition</a:t>
            </a:r>
            <a:endParaRPr lang="en-IT" sz="3600">
              <a:solidFill>
                <a:schemeClr val="tx2">
                  <a:lumMod val="50000"/>
                </a:schemeClr>
              </a:solidFill>
              <a:latin typeface="Cambria"/>
              <a:ea typeface="Cambri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pic>
        <p:nvPicPr>
          <p:cNvPr id="4" name="Content Placeholder 3" descr="A diagram of different types of circles&#10;&#10;Description automatically generated">
            <a:extLst>
              <a:ext uri="{FF2B5EF4-FFF2-40B4-BE49-F238E27FC236}">
                <a16:creationId xmlns:a16="http://schemas.microsoft.com/office/drawing/2014/main" id="{C9380A17-DFD5-A346-18FD-D6CA3AA29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94917" y="2681777"/>
            <a:ext cx="4067175" cy="2343150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51E69-D35A-F2D1-99F0-9D0EAF58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0165" y="6378436"/>
            <a:ext cx="5009321" cy="343039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https://www.geeksforgeeks.org/association-composition-aggregation-java/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15926-F9AE-3C3F-35E2-3A4A07C1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600" kern="1200" dirty="0">
                <a:latin typeface="Cambria" panose="02040503050406030204" pitchFamily="18" charset="0"/>
              </a:rPr>
            </a:br>
            <a:r>
              <a:rPr lang="en-US" sz="3600" kern="1200" dirty="0">
                <a:solidFill>
                  <a:srgbClr val="080808"/>
                </a:solidFill>
                <a:latin typeface="Cambria"/>
                <a:ea typeface="Cambria"/>
              </a:rPr>
              <a:t>UML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EB86D2-BE8A-84D2-2BF1-5260A18B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86764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543147"/>
            <a:ext cx="7809489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Dependency</a:t>
            </a:r>
            <a:endParaRPr lang="en-IT" sz="360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85F63C3-417D-FCCE-7ACB-D2CC5652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677683"/>
            <a:ext cx="10515600" cy="4351338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One class uses another class &lt;&lt;uses&gt; relationship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There is no conceptual link between the objects of the classes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One may refer the other or vice versa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C6FBC5-8009-C498-3D43-01C1D647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30</a:t>
            </a:fld>
            <a:endParaRPr lang="en-IT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47528EF3-B0C3-340C-F3B1-37ADE8B6B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870" y="3171284"/>
            <a:ext cx="4546158" cy="32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9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717"/>
            <a:ext cx="10515600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Time to be Creative</a:t>
            </a:r>
            <a:endParaRPr lang="en-IT" sz="360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08DB0-9AAE-BC2E-C44E-238AE58B0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9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>
                <a:latin typeface="Cambria" panose="02040503050406030204" pitchFamily="18" charset="0"/>
              </a:rPr>
              <a:t>Let’s revisit the case this time with class diagrams:</a:t>
            </a:r>
          </a:p>
          <a:p>
            <a:pPr marL="0" indent="0">
              <a:buNone/>
            </a:pPr>
            <a:r>
              <a:rPr lang="en-US" sz="3200">
                <a:latin typeface="Cambria" panose="02040503050406030204" pitchFamily="18" charset="0"/>
              </a:rPr>
              <a:t>we want to build a course management portal (think of </a:t>
            </a:r>
            <a:r>
              <a:rPr lang="en-US" sz="3200" err="1">
                <a:latin typeface="Cambria" panose="02040503050406030204" pitchFamily="18" charset="0"/>
              </a:rPr>
              <a:t>moodle</a:t>
            </a:r>
            <a:r>
              <a:rPr lang="en-US" sz="3200">
                <a:latin typeface="Cambria" panose="02040503050406030204" pitchFamily="18" charset="0"/>
              </a:rPr>
              <a:t>), what could be some of the classes  the corresponding attributes and methods? Can you think of some interfaces?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4AC2F6-D706-86AE-68CD-22797DA0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31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65795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647" y="1929254"/>
            <a:ext cx="10146469" cy="426167"/>
          </a:xfrm>
        </p:spPr>
        <p:txBody>
          <a:bodyPr>
            <a:noAutofit/>
          </a:bodyPr>
          <a:lstStyle/>
          <a:p>
            <a:r>
              <a:rPr lang="en-US" sz="3200" b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Thank You</a:t>
            </a:r>
            <a:br>
              <a:rPr lang="en-US" sz="3200" b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</a:br>
            <a:endParaRPr lang="en-IT" sz="3200" b="1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EDFD54EC-3546-3DD0-7B3D-72F397CD04D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344826-6691-B8D2-F091-4BB9735507F5}"/>
              </a:ext>
            </a:extLst>
          </p:cNvPr>
          <p:cNvSpPr txBox="1"/>
          <p:nvPr/>
        </p:nvSpPr>
        <p:spPr>
          <a:xfrm>
            <a:off x="4115093" y="5232833"/>
            <a:ext cx="416742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Cambria"/>
                <a:ea typeface="Cambria"/>
              </a:rPr>
              <a:t>Web: </a:t>
            </a:r>
            <a:r>
              <a:rPr lang="en-IN" sz="1800" b="0" i="0" u="sng" strike="noStrike" dirty="0">
                <a:solidFill>
                  <a:srgbClr val="942408"/>
                </a:solidFill>
                <a:effectLst/>
                <a:latin typeface="Cambria"/>
                <a:ea typeface="Cambria"/>
                <a:hlinkClick r:id="rId4"/>
              </a:rPr>
              <a:t>https://karthikvaidhyanathan.com</a:t>
            </a:r>
            <a:br>
              <a:rPr lang="en-IN" dirty="0"/>
            </a:br>
            <a:endParaRPr lang="en-US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0E29E393-22E7-D0CD-C948-9ADE1D898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623" y="2524653"/>
            <a:ext cx="2076844" cy="2076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9DEA4E-F590-D98D-94D3-5D9C88C3C602}"/>
              </a:ext>
            </a:extLst>
          </p:cNvPr>
          <p:cNvSpPr txBox="1"/>
          <p:nvPr/>
        </p:nvSpPr>
        <p:spPr>
          <a:xfrm>
            <a:off x="3600305" y="4715662"/>
            <a:ext cx="519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mbria" panose="02040503050406030204" pitchFamily="18" charset="0"/>
              </a:rPr>
              <a:t>Course website: </a:t>
            </a:r>
            <a:r>
              <a:rPr lang="en-US">
                <a:latin typeface="Cambria" panose="02040503050406030204" pitchFamily="18" charset="0"/>
                <a:hlinkClick r:id="rId6"/>
              </a:rPr>
              <a:t>karthikv1392.github.io/cs6401_se</a:t>
            </a:r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07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717"/>
            <a:ext cx="10515600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Unified Modeling Language (UML): Brief History</a:t>
            </a:r>
            <a:endParaRPr lang="en-IT" sz="360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08DB0-9AAE-BC2E-C44E-238AE58B0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18" y="1897908"/>
            <a:ext cx="10515600" cy="4351338"/>
          </a:xfrm>
        </p:spPr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No common language to model until 1996</a:t>
            </a:r>
          </a:p>
          <a:p>
            <a:r>
              <a:rPr lang="en-US">
                <a:latin typeface="Cambria" panose="02040503050406030204" pitchFamily="18" charset="0"/>
              </a:rPr>
              <a:t>GPL developed by industry consortium in 1997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Introduction of OOP in IT dates back to 1960’s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Required a standard representation: </a:t>
            </a:r>
            <a:r>
              <a:rPr lang="en-US" b="1">
                <a:latin typeface="Cambria" panose="02040503050406030204" pitchFamily="18" charset="0"/>
              </a:rPr>
              <a:t>OMG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Three Amigos: Grady </a:t>
            </a:r>
            <a:r>
              <a:rPr lang="en-US" err="1">
                <a:latin typeface="Cambria" panose="02040503050406030204" pitchFamily="18" charset="0"/>
              </a:rPr>
              <a:t>Booch</a:t>
            </a:r>
            <a:r>
              <a:rPr lang="en-US">
                <a:latin typeface="Cambria" panose="02040503050406030204" pitchFamily="18" charset="0"/>
              </a:rPr>
              <a:t>, Ivar Jacobson and James Rumbaugh</a:t>
            </a:r>
          </a:p>
          <a:p>
            <a:r>
              <a:rPr lang="en-US">
                <a:latin typeface="Cambria" panose="02040503050406030204" pitchFamily="18" charset="0"/>
              </a:rPr>
              <a:t>Based on multiple prior visual modeling languages</a:t>
            </a:r>
          </a:p>
          <a:p>
            <a:r>
              <a:rPr lang="en-US">
                <a:latin typeface="Cambria" panose="02040503050406030204" pitchFamily="18" charset="0"/>
              </a:rPr>
              <a:t>Goal was to have a single language that could cover large number of SE tasks</a:t>
            </a:r>
          </a:p>
          <a:p>
            <a:r>
              <a:rPr lang="en-US">
                <a:latin typeface="Cambria" panose="02040503050406030204" pitchFamily="18" charset="0"/>
              </a:rPr>
              <a:t>Current version of UML: 2.5.1 (as of Dec 2017)</a:t>
            </a:r>
          </a:p>
          <a:p>
            <a:endParaRPr lang="en-US" sz="3200">
              <a:latin typeface="Cambria" panose="02040503050406030204" pitchFamily="18" charset="0"/>
            </a:endParaRPr>
          </a:p>
        </p:txBody>
      </p:sp>
      <p:pic>
        <p:nvPicPr>
          <p:cNvPr id="6" name="Picture 5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3421672A-CF2E-2CCE-4C35-DB27AC91C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059" y="2126300"/>
            <a:ext cx="2131733" cy="1545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44FD90-282F-9302-3014-6C1C1832BCE8}"/>
              </a:ext>
            </a:extLst>
          </p:cNvPr>
          <p:cNvSpPr txBox="1"/>
          <p:nvPr/>
        </p:nvSpPr>
        <p:spPr>
          <a:xfrm>
            <a:off x="-1" y="6581611"/>
            <a:ext cx="19880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Cambria" panose="02040503050406030204" pitchFamily="18" charset="0"/>
              </a:rPr>
              <a:t>Image source</a:t>
            </a:r>
            <a:r>
              <a:rPr lang="en-US" sz="900">
                <a:latin typeface="Cambria" panose="02040503050406030204" pitchFamily="18" charset="0"/>
              </a:rPr>
              <a:t>: Wikimedia commons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6B3758-E366-4FCC-0136-1CD56BAC08FB}"/>
              </a:ext>
            </a:extLst>
          </p:cNvPr>
          <p:cNvSpPr txBox="1"/>
          <p:nvPr/>
        </p:nvSpPr>
        <p:spPr>
          <a:xfrm>
            <a:off x="7162818" y="6396945"/>
            <a:ext cx="360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mbria" panose="02040503050406030204" pitchFamily="18" charset="0"/>
                <a:hlinkClick r:id="rId4"/>
              </a:rPr>
              <a:t>https://www.omg.org/spec/UML/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54545C-7918-7769-7D72-9F7CF2C9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2110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717"/>
            <a:ext cx="10515600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Unified Modeling Language (UML)</a:t>
            </a:r>
            <a:endParaRPr lang="en-IT" sz="360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08DB0-9AAE-BC2E-C44E-238AE58B0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908"/>
            <a:ext cx="10515600" cy="4351338"/>
          </a:xfrm>
        </p:spPr>
        <p:txBody>
          <a:bodyPr>
            <a:normAutofit/>
          </a:bodyPr>
          <a:lstStyle/>
          <a:p>
            <a:r>
              <a:rPr lang="en-US">
                <a:latin typeface="Cambria" panose="02040503050406030204" pitchFamily="18" charset="0"/>
              </a:rPr>
              <a:t>Notation for OO Modeling</a:t>
            </a:r>
          </a:p>
          <a:p>
            <a:pPr lvl="1"/>
            <a:r>
              <a:rPr lang="en-US" sz="2800">
                <a:latin typeface="Cambria" panose="02040503050406030204" pitchFamily="18" charset="0"/>
              </a:rPr>
              <a:t>Use object orientation as basis</a:t>
            </a:r>
          </a:p>
          <a:p>
            <a:pPr lvl="1"/>
            <a:r>
              <a:rPr lang="en-US" sz="2800">
                <a:latin typeface="Cambria" panose="02040503050406030204" pitchFamily="18" charset="0"/>
              </a:rPr>
              <a:t>Model a system as collection of objects that interact with each other</a:t>
            </a:r>
          </a:p>
          <a:p>
            <a:pPr marL="457200" lvl="1" indent="0">
              <a:buNone/>
            </a:pPr>
            <a:endParaRPr lang="en-US" sz="2800">
              <a:latin typeface="Cambria" panose="02040503050406030204" pitchFamily="18" charset="0"/>
            </a:endParaRPr>
          </a:p>
          <a:p>
            <a:r>
              <a:rPr lang="en-US">
                <a:latin typeface="Cambria" panose="02040503050406030204" pitchFamily="18" charset="0"/>
              </a:rPr>
              <a:t>Graphical diagrams as a way to model systems</a:t>
            </a:r>
          </a:p>
          <a:p>
            <a:pPr lvl="1"/>
            <a:r>
              <a:rPr lang="en-US" sz="2800">
                <a:latin typeface="Cambria" panose="02040503050406030204" pitchFamily="18" charset="0"/>
              </a:rPr>
              <a:t>More clear (imprecise) than natural language (too detailed)</a:t>
            </a:r>
          </a:p>
          <a:p>
            <a:pPr lvl="1"/>
            <a:r>
              <a:rPr lang="en-US" sz="2800">
                <a:latin typeface="Cambria" panose="02040503050406030204" pitchFamily="18" charset="0"/>
              </a:rPr>
              <a:t>Capture an overall view of the system</a:t>
            </a:r>
          </a:p>
          <a:p>
            <a:pPr lvl="1"/>
            <a:r>
              <a:rPr lang="en-US" sz="2800">
                <a:latin typeface="Cambria" panose="02040503050406030204" pitchFamily="18" charset="0"/>
              </a:rPr>
              <a:t>Independent of language or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711DB7-681F-9D8A-A576-3F9BF829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7661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717"/>
            <a:ext cx="10515600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What UML is not?</a:t>
            </a:r>
            <a:endParaRPr lang="en-IT" sz="360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08DB0-9AAE-BC2E-C44E-238AE58B0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908"/>
            <a:ext cx="10515600" cy="4351338"/>
          </a:xfrm>
        </p:spPr>
        <p:txBody>
          <a:bodyPr/>
          <a:lstStyle/>
          <a:p>
            <a:r>
              <a:rPr lang="en-US" sz="3200">
                <a:latin typeface="Cambria" panose="02040503050406030204" pitchFamily="18" charset="0"/>
              </a:rPr>
              <a:t>Not an OO Method or Process</a:t>
            </a:r>
          </a:p>
          <a:p>
            <a:r>
              <a:rPr lang="en-US" sz="3200">
                <a:latin typeface="Cambria" panose="02040503050406030204" pitchFamily="18" charset="0"/>
              </a:rPr>
              <a:t>Not a visual programming language </a:t>
            </a:r>
          </a:p>
          <a:p>
            <a:r>
              <a:rPr lang="en-US" sz="3200">
                <a:latin typeface="Cambria" panose="02040503050406030204" pitchFamily="18" charset="0"/>
              </a:rPr>
              <a:t>Not a tool specification 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AF5D8D5F-EDD5-D743-C7E2-897B28FB9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42319" y="3434004"/>
            <a:ext cx="2652803" cy="233498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01AAB-4876-12FD-7FC0-A635DD1C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4415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717"/>
            <a:ext cx="10515600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UML Diagrams </a:t>
            </a:r>
            <a:endParaRPr lang="en-IT" sz="360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922AC41-C783-DBFF-D59E-9EE9700DB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36134"/>
            <a:ext cx="7010400" cy="6688698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91F239E-5507-FC40-00DE-46BE318E7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908"/>
            <a:ext cx="4519260" cy="4351338"/>
          </a:xfrm>
        </p:spPr>
        <p:txBody>
          <a:bodyPr>
            <a:normAutofit/>
          </a:bodyPr>
          <a:lstStyle/>
          <a:p>
            <a:r>
              <a:rPr lang="en-US">
                <a:latin typeface="Cambria" panose="02040503050406030204" pitchFamily="18" charset="0"/>
              </a:rPr>
              <a:t>14 different diagrams</a:t>
            </a:r>
          </a:p>
          <a:p>
            <a:r>
              <a:rPr lang="en-US">
                <a:latin typeface="Cambria" panose="02040503050406030204" pitchFamily="18" charset="0"/>
              </a:rPr>
              <a:t>Structure diagrams</a:t>
            </a:r>
          </a:p>
          <a:p>
            <a:pPr marL="0" indent="0">
              <a:buNone/>
            </a:pPr>
            <a:r>
              <a:rPr lang="en-US">
                <a:latin typeface="Cambria" panose="02040503050406030204" pitchFamily="18" charset="0"/>
              </a:rPr>
              <a:t>for capturing static aspects of system</a:t>
            </a:r>
          </a:p>
          <a:p>
            <a:r>
              <a:rPr lang="en-US">
                <a:latin typeface="Cambria" panose="02040503050406030204" pitchFamily="18" charset="0"/>
              </a:rPr>
              <a:t>Behavior diagrams</a:t>
            </a:r>
          </a:p>
          <a:p>
            <a:pPr marL="0" indent="0">
              <a:buNone/>
            </a:pPr>
            <a:r>
              <a:rPr lang="en-US">
                <a:latin typeface="Cambria" panose="02040503050406030204" pitchFamily="18" charset="0"/>
              </a:rPr>
              <a:t>for capturing dynamic aspect of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E434C-37E9-6061-F146-AF90216DAD2F}"/>
              </a:ext>
            </a:extLst>
          </p:cNvPr>
          <p:cNvSpPr txBox="1"/>
          <p:nvPr/>
        </p:nvSpPr>
        <p:spPr>
          <a:xfrm>
            <a:off x="0" y="6616135"/>
            <a:ext cx="21419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latin typeface="Cambria" panose="02040503050406030204" pitchFamily="18" charset="0"/>
              </a:rPr>
              <a:t>Image source</a:t>
            </a:r>
            <a:r>
              <a:rPr lang="en-US" sz="1100">
                <a:latin typeface="Cambria" panose="02040503050406030204" pitchFamily="18" charset="0"/>
              </a:rPr>
              <a:t>: </a:t>
            </a:r>
            <a:r>
              <a:rPr lang="en-US" sz="1100" err="1">
                <a:latin typeface="Cambria" panose="02040503050406030204" pitchFamily="18" charset="0"/>
              </a:rPr>
              <a:t>UML@classroom</a:t>
            </a:r>
            <a:endParaRPr lang="en-US" sz="1100">
              <a:latin typeface="Cambria" panose="020405030504060302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BFA78-706E-4822-D505-B67FA6C3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2242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4B014-43EF-41B5-9194-49485C1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4717"/>
            <a:ext cx="10515600" cy="426167"/>
          </a:xfrm>
        </p:spPr>
        <p:txBody>
          <a:bodyPr>
            <a:noAutofit/>
          </a:bodyPr>
          <a:lstStyle/>
          <a:p>
            <a:r>
              <a:rPr lang="en-US" sz="3600">
                <a:solidFill>
                  <a:schemeClr val="tx2">
                    <a:lumMod val="50000"/>
                  </a:schemeClr>
                </a:solidFill>
                <a:latin typeface="Cambria" panose="02040503050406030204" pitchFamily="18" charset="0"/>
              </a:rPr>
              <a:t>Static Vs Dynamic Models</a:t>
            </a:r>
            <a:endParaRPr lang="en-IT" sz="3600">
              <a:solidFill>
                <a:schemeClr val="tx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FBE332FD-AEC9-8746-2232-7EFAB15935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10792011" y="5939338"/>
            <a:ext cx="1399990" cy="8854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08DB0-9AAE-BC2E-C44E-238AE58B0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908"/>
            <a:ext cx="110948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mbria" panose="02040503050406030204" pitchFamily="18" charset="0"/>
              </a:rPr>
              <a:t>Static Model</a:t>
            </a:r>
          </a:p>
          <a:p>
            <a:r>
              <a:rPr lang="en-US">
                <a:latin typeface="Cambria" panose="02040503050406030204" pitchFamily="18" charset="0"/>
              </a:rPr>
              <a:t>Describes the static structure of a system</a:t>
            </a:r>
          </a:p>
          <a:p>
            <a:r>
              <a:rPr lang="en-US">
                <a:latin typeface="Cambria" panose="02040503050406030204" pitchFamily="18" charset="0"/>
              </a:rPr>
              <a:t>One of the most common diagrams: </a:t>
            </a:r>
            <a:r>
              <a:rPr lang="en-US" i="1">
                <a:latin typeface="Cambria" panose="02040503050406030204" pitchFamily="18" charset="0"/>
              </a:rPr>
              <a:t>class diagrams</a:t>
            </a:r>
          </a:p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>
                <a:latin typeface="Cambria" panose="02040503050406030204" pitchFamily="18" charset="0"/>
              </a:rPr>
              <a:t>Dynamic Model</a:t>
            </a:r>
          </a:p>
          <a:p>
            <a:r>
              <a:rPr lang="en-US">
                <a:latin typeface="Cambria" panose="02040503050406030204" pitchFamily="18" charset="0"/>
              </a:rPr>
              <a:t>Captures the dynamic behavior of a system</a:t>
            </a:r>
          </a:p>
          <a:p>
            <a:r>
              <a:rPr lang="en-US">
                <a:latin typeface="Cambria" panose="02040503050406030204" pitchFamily="18" charset="0"/>
              </a:rPr>
              <a:t>Developed with help of state chart diagrams, sequence diagrams, 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2568E4-55F3-4800-BA94-D0645EC7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8</a:t>
            </a:fld>
            <a:endParaRPr lang="en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68AB3-7B51-5FDB-E538-381F4CA9DC5F}"/>
              </a:ext>
            </a:extLst>
          </p:cNvPr>
          <p:cNvSpPr txBox="1"/>
          <p:nvPr/>
        </p:nvSpPr>
        <p:spPr>
          <a:xfrm>
            <a:off x="2285292" y="6002951"/>
            <a:ext cx="7621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In this unit: </a:t>
            </a:r>
            <a:r>
              <a:rPr lang="en-US" sz="2000">
                <a:latin typeface="Cambria" panose="02040503050406030204" pitchFamily="18" charset="0"/>
              </a:rPr>
              <a:t>class diagram (static) and sequence diagram (dynamic)</a:t>
            </a:r>
          </a:p>
        </p:txBody>
      </p:sp>
    </p:spTree>
    <p:extLst>
      <p:ext uri="{BB962C8B-B14F-4D97-AF65-F5344CB8AC3E}">
        <p14:creationId xmlns:p14="http://schemas.microsoft.com/office/powerpoint/2010/main" val="236154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15926-F9AE-3C3F-35E2-3A4A07C1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Cambria" panose="02040503050406030204" pitchFamily="18" charset="0"/>
              </a:rPr>
              <a:t>UML Class Diagram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38C54-1D07-28A3-8740-9FCB1FC0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E8288-AF62-1F4A-81E8-5FDB4B6764BA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1312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03_Intro_Software_Architecture" id="{A1CD3E3C-761F-9446-BD93-221AED1E7EF1}" vid="{261E1446-6DB6-E440-8584-4FC1526EFE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32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Software Modeling: An Overview</vt:lpstr>
      <vt:lpstr>Acknowledgements</vt:lpstr>
      <vt:lpstr> UML</vt:lpstr>
      <vt:lpstr>Unified Modeling Language (UML): Brief History</vt:lpstr>
      <vt:lpstr>Unified Modeling Language (UML)</vt:lpstr>
      <vt:lpstr>What UML is not?</vt:lpstr>
      <vt:lpstr>UML Diagrams </vt:lpstr>
      <vt:lpstr>Static Vs Dynamic Models</vt:lpstr>
      <vt:lpstr>UML Class Diagram</vt:lpstr>
      <vt:lpstr>UML Class Diagram</vt:lpstr>
      <vt:lpstr>UML Class Diagram: Notation </vt:lpstr>
      <vt:lpstr>UML Class Diagram: Always make use of abstraction</vt:lpstr>
      <vt:lpstr>UML Class Diagram: Specifying Attributes and Methods</vt:lpstr>
      <vt:lpstr>Create a class diagram for the following code</vt:lpstr>
      <vt:lpstr>Interface and Notation for Interfaces</vt:lpstr>
      <vt:lpstr>Notation for Objects</vt:lpstr>
      <vt:lpstr>Models and Meta models </vt:lpstr>
      <vt:lpstr>Modeling Relationships using UML</vt:lpstr>
      <vt:lpstr>Three main relationships between classes</vt:lpstr>
      <vt:lpstr>Inheritance in Java</vt:lpstr>
      <vt:lpstr>Inheritance in UML</vt:lpstr>
      <vt:lpstr>More Concrete Example</vt:lpstr>
      <vt:lpstr>Time to be Creative</vt:lpstr>
      <vt:lpstr>Association </vt:lpstr>
      <vt:lpstr>Association – Navigability and Multiplicity</vt:lpstr>
      <vt:lpstr>Association – Few more things </vt:lpstr>
      <vt:lpstr>Aggregation </vt:lpstr>
      <vt:lpstr>Composition</vt:lpstr>
      <vt:lpstr>Association Aggregation Composition</vt:lpstr>
      <vt:lpstr>Dependency</vt:lpstr>
      <vt:lpstr>Time to be Creative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Karthik Vaidhyanathan</dc:creator>
  <cp:revision>27</cp:revision>
  <dcterms:created xsi:type="dcterms:W3CDTF">2022-08-01T11:07:18Z</dcterms:created>
  <dcterms:modified xsi:type="dcterms:W3CDTF">2025-01-15T14:00:07Z</dcterms:modified>
</cp:coreProperties>
</file>