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21"/>
  </p:notesMasterIdLst>
  <p:sldIdLst>
    <p:sldId id="257" r:id="rId3"/>
    <p:sldId id="417" r:id="rId4"/>
    <p:sldId id="418" r:id="rId5"/>
    <p:sldId id="426" r:id="rId6"/>
    <p:sldId id="419" r:id="rId7"/>
    <p:sldId id="431" r:id="rId8"/>
    <p:sldId id="420" r:id="rId9"/>
    <p:sldId id="421" r:id="rId10"/>
    <p:sldId id="422" r:id="rId11"/>
    <p:sldId id="424" r:id="rId12"/>
    <p:sldId id="423" r:id="rId13"/>
    <p:sldId id="427" r:id="rId14"/>
    <p:sldId id="432" r:id="rId15"/>
    <p:sldId id="429" r:id="rId16"/>
    <p:sldId id="435" r:id="rId17"/>
    <p:sldId id="436" r:id="rId18"/>
    <p:sldId id="437" r:id="rId19"/>
    <p:sldId id="43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88E16-5598-F540-900B-ACAF83CDDACD}" v="11" dt="2025-04-15T05:46:4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2F2E6-8419-42A8-AC73-66546DDB6437}" type="datetimeFigureOut"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41EC-F7DC-4582-A033-10D4E3E71E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8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2028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9F572-8FD4-1C34-A02F-A66C8B56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4CC65-F715-35E0-D2AA-1819E53C0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A4E2F-0C98-E981-2174-FFE2240C7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0BFE6-2567-6751-F220-8CA5EB47D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3644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CABA8-C2B4-D83F-2B4F-B33F8389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A8EF3-0853-F20B-CC91-3B704F618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E0AE0-2953-5541-D2D3-9B580E57A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B90E8-4859-73D2-7283-117951BF8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369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55C1-23E7-485A-0A4E-1F184D65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93C4-DCD5-93A8-535F-857AA1FA7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FD17-3B0A-FBF0-E8B1-EB75B1EA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3EDF-04B3-9F44-91D4-A7AFF2C7763D}" type="datetime1">
              <a:rPr lang="en-IN" smtClean="0"/>
              <a:t>14-04-2025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4D36-2E35-7FA0-A8D3-C43E94D1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CF26-E9C8-9F3E-7362-E0F081EF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08755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09FF-A421-3E5C-33DC-01C995BB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D497-F559-92AA-8E92-63294ED4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721-D2F5-D2C2-F822-976D6784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F15-1EDE-8347-9E79-C0DD150D6DA4}" type="datetime1">
              <a:rPr lang="en-IN" smtClean="0"/>
              <a:t>14-04-2025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5D61-F0A8-9AB4-E0DB-C390059A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D843-AC36-35D0-29A0-01DB665B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9C31BB6-3526-7DED-922E-5EAFF75C3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10965434" y="6102703"/>
            <a:ext cx="1233932" cy="78034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C86CD45-739F-81CB-8A00-2673FEED76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5786814"/>
            <a:ext cx="2037334" cy="10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10B2-6A51-22B1-EF61-696217B4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9414-B02C-1E13-214F-47C0381C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A08F-E4FD-A8F4-8706-D33AE9EB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7F6E-FBE2-1249-8677-94E90D147166}" type="datetime1">
              <a:rPr lang="en-IN" smtClean="0"/>
              <a:t>14-04-2025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F7AA-A974-5770-828D-A041C08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7D76-9EC9-DFFE-1027-BAC27594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237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0248-32B8-BDFD-F4DB-A8484AF2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B8BF-A6B0-B724-2861-1AC5DC5B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24D5-18C1-D160-CC09-0396ACD0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94B7-8744-9D4F-AC52-6F5766C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C62F-619A-3647-85E5-B619FDB4DC78}" type="datetime1">
              <a:rPr lang="en-IN" smtClean="0"/>
              <a:t>14-04-2025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F924D-1EA0-BA13-3C3A-0C10F417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9D94-BD04-B9D5-44A6-AAD31E1E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99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5835-88AD-EF9C-382A-12263474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96AE-2CCF-7A99-CC57-4E9035BC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EA441-D4C0-F55C-616E-5B8D3EA0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6B55-81BF-DB63-9AC3-CCEF5518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1FD7-83B3-ED5B-D050-221532AC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19B5C-0DE3-ABE0-4A2E-D1360EF2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2BC0-8E43-0B44-BA0D-799220A66D90}" type="datetime1">
              <a:rPr lang="en-IN" smtClean="0"/>
              <a:t>14-04-2025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E3FC7-30DC-49F3-5920-0385EDE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8D322-A577-BDB4-6E97-F9EE998C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31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B853-3325-414B-1A07-2AF69E3D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8C3C8-5E5C-05F4-78C0-6DA4991D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B2A3-A266-434A-B03F-B0036A55EDD1}" type="datetime1">
              <a:rPr lang="en-IN" smtClean="0"/>
              <a:t>14-04-2025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F26E-508A-0910-B783-AC8D491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95A38-F37D-7574-9511-65B3E1C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767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7F71F-05B5-420F-80C3-42B0CEF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5C9C-94FA-114A-9239-709938920301}" type="datetime1">
              <a:rPr lang="en-IN" smtClean="0"/>
              <a:t>14-04-2025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517E4-3CDF-B3D6-AC17-3494321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9E05F-D2F3-B958-4553-75050214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76560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193E-F21E-88C6-6ACC-EBBF0D7A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B6B3-7160-D7B9-9526-750D1EA9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B1A7-BA6E-09B2-A42D-0D762936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FA43A-AFD4-299D-9AC0-41BE28AA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1959-0228-814C-B8C3-FC4265B84AFD}" type="datetime1">
              <a:rPr lang="en-IN" smtClean="0"/>
              <a:t>14-04-2025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C43B2-F0A1-3943-F7DB-CFF11E9E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BC62-06B3-A9DE-A5B3-AD546E3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72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05AE-6695-E682-4FD3-08739A91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1064F-AAF1-33CB-DE20-9F7DB070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6EA19-EB8B-2713-FCCA-DDAF159B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9F10-84E3-2AEB-8AD8-8357F31A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AC3-17FF-F64E-A8EB-9F205DBE77D4}" type="datetime1">
              <a:rPr lang="en-IN" smtClean="0"/>
              <a:t>14-04-2025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6797-7B95-8998-86D3-794F5785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DEBD-0878-CC9C-C3B7-C0C7D9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4464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13EF-B295-1FF6-5949-83DAFCC9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667B9-6DEC-BC83-05CF-36D3BD49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B43A-6DDB-21CA-1895-63717270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5318-D6E1-A74E-B0E1-E44ABBBEB34B}" type="datetime1">
              <a:rPr lang="en-IN" smtClean="0"/>
              <a:t>14-04-2025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4489-E3A0-E17B-98A5-17CF504D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F4F9-F48F-8BC6-2935-3C14EA62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5634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816D7-2A7C-1539-52B2-113ECE51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EB618-DDA3-9D28-0CB6-600E703D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67A3-9F9F-2608-D2BF-BB78A55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422-61CC-5043-9A27-BD69B14FC094}" type="datetime1">
              <a:rPr lang="en-IN" smtClean="0"/>
              <a:t>14-04-2025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C1FA-164B-FA92-21D7-A47E9970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F1E4-CA3D-FE98-BF0E-B9C9900A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9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DC9D4-5F6B-12D3-3333-DB8A1740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0409-24B6-494E-2BF9-9EFFC11F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78B3-D8F4-D31B-8B5C-A8A07654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5614-A1E1-A443-97BB-515B0C8D6B84}" type="datetime1">
              <a:rPr lang="en-IN" smtClean="0"/>
              <a:t>14-04-2025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D910-2B8F-8A39-8B7B-AEBB0196A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1156-1C85-6C97-B683-0BE229381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1BA12D7-1ADD-947A-5A2F-95F8BEF1A8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4000"/>
          </a:blip>
          <a:stretch>
            <a:fillRect/>
          </a:stretch>
        </p:blipFill>
        <p:spPr>
          <a:xfrm>
            <a:off x="0" y="5786814"/>
            <a:ext cx="2037334" cy="1050172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582B9AF-18F7-1262-D9E7-471E80321E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14000"/>
          </a:blip>
          <a:stretch>
            <a:fillRect/>
          </a:stretch>
        </p:blipFill>
        <p:spPr>
          <a:xfrm>
            <a:off x="10965434" y="6102703"/>
            <a:ext cx="1233932" cy="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pryce/adr-tools/tree/master/doc/adr" TargetMode="External"/><Relationship Id="rId3" Type="http://schemas.openxmlformats.org/officeDocument/2006/relationships/hyperlink" Target="https://adr.github.io/" TargetMode="External"/><Relationship Id="rId7" Type="http://schemas.openxmlformats.org/officeDocument/2006/relationships/hyperlink" Target="https://github.com/arachne-framework/architecture/tree/master" TargetMode="External"/><Relationship Id="rId12" Type="http://schemas.openxmlformats.org/officeDocument/2006/relationships/hyperlink" Target="https://learn.microsoft.com/en-us/azure/well-architected/architect-role/architecture-decision-recor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adr/madr?tab=readme-ov-file" TargetMode="External"/><Relationship Id="rId11" Type="http://schemas.openxmlformats.org/officeDocument/2006/relationships/hyperlink" Target="https://docs.aws.amazon.com/prescriptive-guidance/latest/architectural-decision-records/adr-process.html" TargetMode="External"/><Relationship Id="rId5" Type="http://schemas.openxmlformats.org/officeDocument/2006/relationships/hyperlink" Target="https://cognitect.com/blog/2011/11/15/documenting-architecture-decisions" TargetMode="External"/><Relationship Id="rId10" Type="http://schemas.openxmlformats.org/officeDocument/2006/relationships/hyperlink" Target="https://github.com/actions/toolkit/blob/main/docs/adrs/0381-glob-module.md" TargetMode="External"/><Relationship Id="rId4" Type="http://schemas.openxmlformats.org/officeDocument/2006/relationships/hyperlink" Target="https://github.com/joelparkerhenderson/architecture-decision-record" TargetMode="External"/><Relationship Id="rId9" Type="http://schemas.openxmlformats.org/officeDocument/2006/relationships/hyperlink" Target="https://github.com/mozilla/fxa/tree/main/docs/ad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google.com/forms/d/e/1FAIpQLScO4L095Bw4eolU_qVyX6WTQOQpR2gBi-bN6Gdmqyn8mtvElg/viewform?usp=sharing" TargetMode="External"/><Relationship Id="rId5" Type="http://schemas.openxmlformats.org/officeDocument/2006/relationships/hyperlink" Target="https://drive.google.com/drive/folders/1b74dv4hI57LWQWdOk7-oRrzWOltljrEa?usp=sharing" TargetMode="Externa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A4ED-E44A-BD8D-624B-F2573A8F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372" y="678279"/>
            <a:ext cx="6734318" cy="3072015"/>
          </a:xfrm>
        </p:spPr>
        <p:txBody>
          <a:bodyPr anchor="b">
            <a:normAutofit/>
          </a:bodyPr>
          <a:lstStyle/>
          <a:p>
            <a:r>
              <a:rPr lang="en-US">
                <a:latin typeface="Cambria"/>
                <a:ea typeface="Cambria"/>
              </a:rPr>
              <a:t>Design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0474-B17C-FD2C-C463-01F231A9B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28" y="3748997"/>
            <a:ext cx="5221185" cy="2102108"/>
          </a:xfrm>
        </p:spPr>
        <p:txBody>
          <a:bodyPr anchor="t">
            <a:normAutofit/>
          </a:bodyPr>
          <a:lstStyle/>
          <a:p>
            <a:r>
              <a:rPr lang="en-IT" sz="2200" b="1">
                <a:latin typeface="Cambria"/>
                <a:ea typeface="Cambria"/>
              </a:rPr>
              <a:t>CS6.</a:t>
            </a:r>
            <a:r>
              <a:rPr lang="en-US" sz="2200" b="1">
                <a:latin typeface="Cambria"/>
                <a:ea typeface="Cambria"/>
              </a:rPr>
              <a:t>4</a:t>
            </a:r>
            <a:r>
              <a:rPr lang="en-IT" sz="2200" b="1">
                <a:latin typeface="Cambria"/>
                <a:ea typeface="Cambria"/>
              </a:rPr>
              <a:t>01 Software Engineering</a:t>
            </a:r>
          </a:p>
          <a:p>
            <a:endParaRPr lang="en-IT" sz="2200">
              <a:latin typeface="Cambria" panose="02040503050406030204" pitchFamily="18" charset="0"/>
            </a:endParaRPr>
          </a:p>
          <a:p>
            <a:r>
              <a:rPr lang="en-IT" sz="2200">
                <a:latin typeface="Cambria"/>
                <a:ea typeface="Cambria"/>
              </a:rPr>
              <a:t>Rudra Dhar</a:t>
            </a:r>
          </a:p>
          <a:p>
            <a:r>
              <a:rPr lang="en-US" sz="2000">
                <a:latin typeface="Cambria"/>
                <a:ea typeface="Cambria"/>
              </a:rPr>
              <a:t>PhD Student</a:t>
            </a:r>
          </a:p>
          <a:p>
            <a:r>
              <a:rPr lang="en-US" sz="2000">
                <a:latin typeface="Cambria"/>
                <a:ea typeface="Cambria"/>
              </a:rPr>
              <a:t>SERC, IIIT-H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84E1552-D05F-5FFC-1A56-F8C960EF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40" y="2055903"/>
            <a:ext cx="4341808" cy="27461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957A8F7-9198-7C0F-0E9D-18968D80E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0" y="5556726"/>
            <a:ext cx="2360601" cy="12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0F3EF-F39C-B589-5D92-0646247C2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32C71-9186-9721-BC42-93604C50C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CB69-1654-F9A4-727B-F0C7358D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How to write proper ADRs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C9398-9F64-9290-854F-305F165E8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A62DC49-717D-C2A0-1CCA-D1782FC84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E360ECF-F51E-DC18-09DB-7387F1E47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4D8A-C7EC-9B5A-029D-BA9AE0E6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2E24A38F-E96B-3585-0898-08ABA6339E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E6E9D-F071-0B81-797E-F8789FCB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Where to learn from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https://adr.github.io/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https://github.com/joelparkerhenderson/architecture-decision-record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latin typeface="Calibri"/>
                <a:ea typeface="Calibri"/>
                <a:cs typeface="Calibri"/>
              </a:rPr>
              <a:t>Standard Templates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Nygard - </a:t>
            </a:r>
            <a:r>
              <a:rPr lang="en-US">
                <a:ea typeface="+mn-lt"/>
                <a:cs typeface="+mn-lt"/>
                <a:hlinkClick r:id="rId5"/>
              </a:rPr>
              <a:t>https://cognitect.com/blog/2011/11/15/documenting-architecture-decisions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MADR - </a:t>
            </a:r>
            <a:r>
              <a:rPr lang="en-US">
                <a:ea typeface="+mn-lt"/>
                <a:cs typeface="+mn-lt"/>
                <a:hlinkClick r:id="rId6"/>
              </a:rPr>
              <a:t>https://github.com/adr/madr?tab=readme-ov-file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Sample repositories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https://github.com/arachne-framework/architecture/tree/master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8"/>
              </a:rPr>
              <a:t>https://github.com/npryce/adr-tools/tree/master/doc/adr</a:t>
            </a:r>
          </a:p>
          <a:p>
            <a:r>
              <a:rPr lang="en-US">
                <a:ea typeface="+mn-lt"/>
                <a:cs typeface="+mn-lt"/>
                <a:hlinkClick r:id="rId9"/>
              </a:rPr>
              <a:t>https://github.com/mozilla/fxa/tree/main/docs/adr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Bad example - </a:t>
            </a:r>
            <a:r>
              <a:rPr lang="en-US">
                <a:ea typeface="+mn-lt"/>
                <a:cs typeface="+mn-lt"/>
                <a:hlinkClick r:id="rId10"/>
              </a:rPr>
              <a:t>https://github.com/actions/toolkit/blob/main/docs/adrs/0381-glob-module.md</a:t>
            </a: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Recommended best practices</a:t>
            </a:r>
          </a:p>
          <a:p>
            <a:r>
              <a:rPr lang="en-US">
                <a:ea typeface="+mn-lt"/>
                <a:cs typeface="+mn-lt"/>
                <a:hlinkClick r:id="rId11"/>
              </a:rPr>
              <a:t>https://docs.aws.amazon.com/prescriptive-guidance/latest/architectural-decision-records/adr-process.html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12"/>
              </a:rPr>
              <a:t>https://learn.microsoft.com/en-us/azure/well-architected/architect-role/architecture-decision-record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32419-18BF-9EF1-688B-F1802663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37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DEB6-F493-68A8-BE70-FB2B6B26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44C5DB-D865-13EB-837D-8528C6230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64171E2-94A4-37BC-DC6A-471225E9D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28D1C4-0439-AA2E-D169-22BF51086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23660F-E9B1-BF99-3BA3-09E4D3319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2075D7-3C64-FBAD-4BEC-33629EDB8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FC1CDA-5BF7-2AB7-6E08-2243B699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2850A-0E4F-0BC1-84E4-759790371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E986C7D-FBCF-2682-C480-DA33D638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58C015B-8934-0C9E-E927-B3EDAEF01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37E4F-D547-8969-63D5-C6E54D30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74236"/>
            <a:ext cx="5947472" cy="121366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Cambria"/>
                <a:ea typeface="Cambria"/>
              </a:rPr>
              <a:t>My</a:t>
            </a:r>
            <a:br>
              <a:rPr lang="en-US" sz="3600" dirty="0">
                <a:latin typeface="Cambria"/>
                <a:ea typeface="Cambria"/>
              </a:rPr>
            </a:br>
            <a:r>
              <a:rPr lang="en-US" sz="3600" dirty="0">
                <a:latin typeface="Cambria"/>
                <a:ea typeface="Cambria"/>
              </a:rPr>
              <a:t>Research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B8D026-CDC5-5984-716E-607824823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326DE8-1F54-733F-B976-73B330F35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ACC3D-2A55-5B7A-A659-C7A08AE0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6507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4E93F-5BB5-232A-E322-73D11AC1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717BA8-D14C-D34F-6A3A-EBE1C1B67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E13B0-526D-D03F-47C9-68FA6C4F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Research Area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BEE0E-4145-B691-DFE9-427DE5F1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E191440-A3DE-DD9D-0B38-8CAC0155A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69A657C-2527-7545-606E-81B24BAB7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527C9E-0349-2DBF-9FFF-F00612A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04E11514-71C5-3127-0CB1-E45A2A12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5" name="Content Placeholder 4" descr="A diagram of a software knowledge extraction&#10;&#10;Description automatically generated">
            <a:extLst>
              <a:ext uri="{FF2B5EF4-FFF2-40B4-BE49-F238E27FC236}">
                <a16:creationId xmlns:a16="http://schemas.microsoft.com/office/drawing/2014/main" id="{FE0B09C4-BB3A-5E19-A720-9145CB1BD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2549" y="1440708"/>
            <a:ext cx="4366552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9C1149-2B93-4DB4-9185-497F019F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12</a:t>
            </a:fld>
            <a:endParaRPr lang="en-IT"/>
          </a:p>
        </p:txBody>
      </p:sp>
      <p:pic>
        <p:nvPicPr>
          <p:cNvPr id="6" name="Content Placeholder 4" descr="Diagram of software engineering&#10;&#10;Description automatically generated">
            <a:extLst>
              <a:ext uri="{FF2B5EF4-FFF2-40B4-BE49-F238E27FC236}">
                <a16:creationId xmlns:a16="http://schemas.microsoft.com/office/drawing/2014/main" id="{83E6BAD3-8CC3-B9FF-F6AF-DF22FCD8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74" y="1634306"/>
            <a:ext cx="4258963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4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5B2ED-6D52-3D70-9DE3-729DB1F11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BF5DCC-F781-3285-F1F0-83E82165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3155A-54EB-AF2D-47D5-7C4C616B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Generating Design Decision using LLMs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B6E929-8A72-52D1-3B5D-FCC389EE1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F8770F3-AF74-3794-B6D2-53046ACC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9F8E8C6-4D4D-822C-4B0C-EC97F9D04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1231E-129B-591B-FED1-E28047396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A0B8696F-0D4A-A639-9CCF-92DAC94C74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81E54-9F6A-2635-E3B0-58499A4F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13</a:t>
            </a:fld>
            <a:endParaRPr lang="en-I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363636-96AD-FE5A-6025-E2E781463220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ea typeface="+mn-lt"/>
                <a:cs typeface="+mn-lt"/>
              </a:rPr>
              <a:t>Context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need to decide on whether to use Python as a programming language for our project. Our project involves data analysis, machine learning, and web development. 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>
                <a:ea typeface="+mn-lt"/>
                <a:cs typeface="+mn-lt"/>
              </a:rPr>
              <a:t>Decision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have decided to use Python as our primary programming language for our project.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chose Python as it is a versatile programming language that is widely used in the areas of data analysis, machine learning, and web  development.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02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EACD-97ED-4A31-1D80-E2C63EB8C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F1993-D9E2-DC4F-CBFE-B7F0CE238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C936C-856A-4B7E-403C-D3FB6E4E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2293CF7-4A21-E86E-30B5-2665CD72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62BC9A4-75EA-D625-DB9A-7BEFA75A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D49AC-CCDB-CAFA-E47A-C85045232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ED5B4FC5-A2CA-16B8-3287-9BDE85821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4E677-8D41-915D-CFD7-99D8DFBF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14</a:t>
            </a:fld>
            <a:endParaRPr lang="en-IT"/>
          </a:p>
        </p:txBody>
      </p:sp>
      <p:pic>
        <p:nvPicPr>
          <p:cNvPr id="7" name="Content Placeholder 6" descr="A close-up of a newspaper&#10;&#10;AI-generated content may be incorrect.">
            <a:extLst>
              <a:ext uri="{FF2B5EF4-FFF2-40B4-BE49-F238E27FC236}">
                <a16:creationId xmlns:a16="http://schemas.microsoft.com/office/drawing/2014/main" id="{54B423A7-CD8E-E9B4-8A6A-DA34F9E21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606" y="641313"/>
            <a:ext cx="6424499" cy="552647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3C40B5-A148-10DA-A36B-5081D5A1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1107" y="6383891"/>
            <a:ext cx="9347810" cy="337584"/>
          </a:xfrm>
        </p:spPr>
        <p:txBody>
          <a:bodyPr/>
          <a:lstStyle/>
          <a:p>
            <a:r>
              <a:rPr lang="en-US"/>
              <a:t>Rudra Dhar, Karthik Vaidhyanathan, Vasudeva Varma. Can LLMs Generate Architectural Design Decisions: An Exploratory Empirical Study, ICSA 2024</a:t>
            </a:r>
          </a:p>
        </p:txBody>
      </p:sp>
    </p:spTree>
    <p:extLst>
      <p:ext uri="{BB962C8B-B14F-4D97-AF65-F5344CB8AC3E}">
        <p14:creationId xmlns:p14="http://schemas.microsoft.com/office/powerpoint/2010/main" val="274472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732CD-3995-7F54-FEE3-94E68CE4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65A05-56CA-5865-ACDD-BA4902FAF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CB37B-839B-D817-1B30-3ADE40ED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Outcome and 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E64B1-58EC-A949-F84D-9374310D5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B3BD7DD-5349-71A3-9B76-7DF6AA26C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FDDC65F-07B7-5A64-A926-63B09147D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CA5F1-9D3E-A929-28C7-180D5E83D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182AD8D6-85D1-C9E9-3C7E-A4AF8BFC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EF97E-BAF3-9D86-5D39-D057F14B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15</a:t>
            </a:fld>
            <a:endParaRPr lang="en-IT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C1FC6C8-AC08-1F4A-EE10-48022D62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LLM can be used to generate Design Decisions. Next we should generate full ADRs</a:t>
            </a:r>
            <a:endParaRPr lang="en-US"/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Many people in the real world don't write proper ADRs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SE students should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Influenced (finetune, or just few shot) by real people (data) : </a:t>
            </a:r>
          </a:p>
          <a:p>
            <a:pPr marL="457200" lvl="1" indent="0">
              <a:buNone/>
            </a:pPr>
            <a:r>
              <a:rPr lang="en-US">
                <a:latin typeface="Calibri"/>
                <a:ea typeface="Calibri"/>
                <a:cs typeface="Calibri"/>
              </a:rPr>
              <a:t>LLMS often generate bad 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230739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89F0E-9619-475C-552E-93237266B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5E4A150-AF3A-3EE2-1947-98681206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845CA-E468-86AF-71E2-FBE331DF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7" y="489550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Class Activity – Determine if ADRs are good or not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3E6CC-402C-BF20-84C1-F4E7EDD33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3103381-14F9-7FC1-71B7-A56FADC9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963ECA8-47CA-01B6-C4A0-9EF1DB129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BA5A2-50E2-ACEC-A736-2428F0679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AE7948F3-91CF-980B-D0E0-5104E85144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0ED21-1267-406A-26F4-ECB1287C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7424" y="6445997"/>
            <a:ext cx="2743200" cy="365125"/>
          </a:xfrm>
        </p:spPr>
        <p:txBody>
          <a:bodyPr/>
          <a:lstStyle/>
          <a:p>
            <a:fld id="{D3AE8288-AF62-1F4A-81E8-5FDB4B6764BA}" type="slidenum">
              <a:rPr lang="en-IT" smtClean="0"/>
              <a:t>16</a:t>
            </a:fld>
            <a:endParaRPr lang="en-IT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B95CD94-6328-4823-D7FA-5ADB4ABC6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62" y="1114742"/>
            <a:ext cx="10702505" cy="4771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</a:rPr>
              <a:t>You will be given 6 ADRs and a google form. 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>
                <a:latin typeface="Calibri"/>
                <a:ea typeface="Calibri"/>
                <a:cs typeface="Calibri"/>
              </a:rPr>
              <a:t>Copy the file name of the ADR as is from the drive to your form response, along with the ".md"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>
                <a:latin typeface="Calibri"/>
                <a:ea typeface="Calibri"/>
                <a:cs typeface="Calibri"/>
              </a:rPr>
              <a:t>Choose if the ADR is good, bad, or you're unsure</a:t>
            </a:r>
          </a:p>
          <a:p>
            <a:r>
              <a:rPr lang="en-US" sz="2600">
                <a:latin typeface="Calibri"/>
                <a:ea typeface="Calibri"/>
                <a:cs typeface="Calibri"/>
              </a:rPr>
              <a:t>Write a short </a:t>
            </a:r>
            <a:r>
              <a:rPr lang="en-US" sz="2600">
                <a:latin typeface="Cambria"/>
                <a:ea typeface="Calibri"/>
                <a:cs typeface="Calibri"/>
              </a:rPr>
              <a:t>~</a:t>
            </a:r>
            <a:r>
              <a:rPr lang="en-US" sz="2600">
                <a:latin typeface="Calibri"/>
                <a:ea typeface="Calibri"/>
                <a:cs typeface="Calibri"/>
              </a:rPr>
              <a:t>one sentence remark of why YOU think it is good/bad/unsure. Do not use an LLM for this part, it is essential to write your observations</a:t>
            </a:r>
          </a:p>
          <a:p>
            <a:r>
              <a:rPr lang="en-US" sz="2600">
                <a:latin typeface="Calibri"/>
                <a:ea typeface="Calibri"/>
                <a:cs typeface="Calibri"/>
              </a:rPr>
              <a:t>If it is bad/ugly, improve it. Add the section necessary, add more text, etc. You can use an LLM in this step. Upload this improved .md or .txt file in the form.</a:t>
            </a:r>
          </a:p>
          <a:p>
            <a:endParaRPr lang="en-US" sz="2600">
              <a:latin typeface="Cambria"/>
              <a:ea typeface="Calibri"/>
              <a:cs typeface="Calibri"/>
            </a:endParaRPr>
          </a:p>
          <a:p>
            <a:endParaRPr lang="en-US" sz="2600">
              <a:latin typeface="Cambria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87423-C038-CFBE-B526-027B0130BE37}"/>
              </a:ext>
            </a:extLst>
          </p:cNvPr>
          <p:cNvSpPr/>
          <p:nvPr/>
        </p:nvSpPr>
        <p:spPr>
          <a:xfrm>
            <a:off x="2870790" y="5108398"/>
            <a:ext cx="6939766" cy="1250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0F35B8F9-BB2A-051A-023F-12764419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3" t="4186" b="-2255"/>
          <a:stretch/>
        </p:blipFill>
        <p:spPr>
          <a:xfrm>
            <a:off x="2901939" y="5115590"/>
            <a:ext cx="6884435" cy="124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603AC-A199-CA32-5B04-992FE781DA2B}"/>
              </a:ext>
            </a:extLst>
          </p:cNvPr>
          <p:cNvSpPr txBox="1"/>
          <p:nvPr/>
        </p:nvSpPr>
        <p:spPr>
          <a:xfrm>
            <a:off x="4701989" y="6382870"/>
            <a:ext cx="3292288" cy="360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272"/>
              </a:lnSpc>
            </a:pPr>
            <a:r>
              <a:rPr lang="en-US" sz="1400"/>
              <a:t>Example of the remarks you need to write</a:t>
            </a: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78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1D151-DB9B-F6FC-7877-526A4D64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C11204-B144-0345-380B-AD182A2D9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E03FD-7B1A-921B-3E5E-EE5DA9BE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7" y="489550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Class Activity – Determine if ADRs are good or not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2ACCA-FBEC-FD4F-EDC6-F6460429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ED4B2FD-F565-9697-5605-0A49AB303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2A7931B-1C46-705A-2358-668E0F8A2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8B0F26-6DD9-08AC-823D-7650F10E6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88B74817-7627-7054-7BC3-3BA6D03E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1CDFF-BEDF-357E-59F2-83DA1C53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17</a:t>
            </a:fld>
            <a:endParaRPr lang="en-IT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289820A-16FC-B9AD-6C8E-3A37A6ED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221" y="5155656"/>
            <a:ext cx="3992137" cy="496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700">
                <a:latin typeface="Calibri"/>
                <a:ea typeface="Calibri"/>
                <a:cs typeface="Calibri"/>
              </a:rPr>
              <a:t>Folder containing your files</a:t>
            </a:r>
            <a:endParaRPr lang="en-US" sz="2700">
              <a:latin typeface="Cambria"/>
              <a:ea typeface="Calibri"/>
              <a:cs typeface="Calibri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E70FA5-1EF4-43E6-E2B8-3220CA7395AF}"/>
              </a:ext>
            </a:extLst>
          </p:cNvPr>
          <p:cNvSpPr txBox="1">
            <a:spLocks/>
          </p:cNvSpPr>
          <p:nvPr/>
        </p:nvSpPr>
        <p:spPr>
          <a:xfrm>
            <a:off x="6605261" y="5150081"/>
            <a:ext cx="3992137" cy="496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>
                <a:latin typeface="Calibri"/>
                <a:ea typeface="Calibri"/>
                <a:cs typeface="Calibri"/>
              </a:rPr>
              <a:t>Form for your responses</a:t>
            </a:r>
            <a:endParaRPr lang="en-US">
              <a:latin typeface="Calibri" panose="020F0502020204030204"/>
              <a:ea typeface="Calibri"/>
              <a:cs typeface="Calibri"/>
            </a:endParaRPr>
          </a:p>
          <a:p>
            <a:endParaRPr lang="en-US" sz="2700">
              <a:latin typeface="Cambria"/>
              <a:ea typeface="Calibri"/>
              <a:cs typeface="Calibri"/>
            </a:endParaRPr>
          </a:p>
        </p:txBody>
      </p:sp>
      <p:pic>
        <p:nvPicPr>
          <p:cNvPr id="15" name="Picture 1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8B23A7DC-6D1F-255E-451C-99C54583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84" y="1495245"/>
            <a:ext cx="3464945" cy="3508077"/>
          </a:xfrm>
          <a:prstGeom prst="rect">
            <a:avLst/>
          </a:prstGeom>
        </p:spPr>
      </p:pic>
      <p:pic>
        <p:nvPicPr>
          <p:cNvPr id="17" name="Picture 1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93623611-0EF6-4414-6CAB-E298F866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755" y="1552755"/>
            <a:ext cx="3421812" cy="3407435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AA4A033-03C9-7893-A807-AAA95F357DC0}"/>
              </a:ext>
            </a:extLst>
          </p:cNvPr>
          <p:cNvSpPr txBox="1">
            <a:spLocks/>
          </p:cNvSpPr>
          <p:nvPr/>
        </p:nvSpPr>
        <p:spPr>
          <a:xfrm>
            <a:off x="1151157" y="5651886"/>
            <a:ext cx="4558990" cy="449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alibri"/>
                <a:ea typeface="Calibri"/>
                <a:cs typeface="Calibri"/>
                <a:hlinkClick r:id="rId5"/>
              </a:rPr>
              <a:t>https://drive.google.com/drive/folders/1b74dv4hI57LWQWdOk7-oRrzWOltljrEa?usp=sharing</a:t>
            </a:r>
            <a:endParaRPr lang="en-US" sz="10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000">
              <a:ea typeface="+mn-lt"/>
              <a:cs typeface="+mn-lt"/>
            </a:endParaRP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2197450-321C-3C34-D8C4-4C5102B21349}"/>
              </a:ext>
            </a:extLst>
          </p:cNvPr>
          <p:cNvSpPr txBox="1">
            <a:spLocks/>
          </p:cNvSpPr>
          <p:nvPr/>
        </p:nvSpPr>
        <p:spPr>
          <a:xfrm>
            <a:off x="6187792" y="5670471"/>
            <a:ext cx="4847063" cy="5890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a typeface="+mn-lt"/>
                <a:cs typeface="+mn-lt"/>
                <a:hlinkClick r:id="rId6"/>
              </a:rPr>
              <a:t>https://docs.google.com/forms/d/e/1FAIpQLScO4L095Bw4eolU_qVyX6WTQOQpR2gBi-bN6Gdmqyn8mtvElg/viewform?usp=sharing</a:t>
            </a:r>
            <a:endParaRPr lang="en-US" sz="1000"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38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84659-246B-2A83-C91B-E17CE6BD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1784-D431-B2BB-2DA4-840D815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573" y="3013995"/>
            <a:ext cx="7430877" cy="820937"/>
          </a:xfrm>
        </p:spPr>
        <p:txBody>
          <a:bodyPr>
            <a:noAutofit/>
          </a:bodyPr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Thank You</a:t>
            </a:r>
            <a:br>
              <a:rPr lang="en-US">
                <a:latin typeface="Cambria"/>
                <a:ea typeface="Cambria"/>
              </a:rPr>
            </a:br>
            <a:br>
              <a:rPr lang="en-US" sz="3600">
                <a:latin typeface="Cambria"/>
                <a:ea typeface="Cambria"/>
              </a:rPr>
            </a:b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Rudra Dhar</a:t>
            </a:r>
            <a:br>
              <a:rPr lang="en-US" sz="3600">
                <a:latin typeface="Cambria"/>
                <a:ea typeface="Cambria"/>
              </a:rPr>
            </a:br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rudra.dhar@research.iiit.ac.in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76286-B419-80CF-A366-760AE5B57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A098039-E66E-2320-69DC-B8ACEF057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36F77B7-EE33-B2C9-4FD7-EE7FAB43A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FEE399-93BF-4C18-AAAC-5506B4FA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8430F6-4824-12DF-B8BA-3008E9BB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517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Let's design ChatGPT</a:t>
            </a:r>
            <a:endParaRPr lang="en-US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mbria"/>
                <a:ea typeface="Cambria"/>
              </a:rPr>
              <a:t>Key </a:t>
            </a:r>
            <a:r>
              <a:rPr lang="en-US">
                <a:ea typeface="+mn-lt"/>
                <a:cs typeface="+mn-lt"/>
              </a:rPr>
              <a:t>functionalities</a:t>
            </a:r>
          </a:p>
          <a:p>
            <a:r>
              <a:rPr lang="en-US">
                <a:latin typeface="Cambria"/>
                <a:ea typeface="Cambria"/>
              </a:rPr>
              <a:t>Tech-stack, (programming language)</a:t>
            </a:r>
          </a:p>
          <a:p>
            <a:r>
              <a:rPr lang="en-US">
                <a:latin typeface="Cambria"/>
                <a:ea typeface="Cambria"/>
              </a:rPr>
              <a:t>Hardware limitations</a:t>
            </a:r>
          </a:p>
          <a:p>
            <a:r>
              <a:rPr lang="en-US">
                <a:latin typeface="Cambria"/>
                <a:ea typeface="Cambria"/>
              </a:rPr>
              <a:t>Team skill</a:t>
            </a:r>
          </a:p>
          <a:p>
            <a:r>
              <a:rPr lang="en-US">
                <a:latin typeface="Cambria"/>
                <a:ea typeface="Cambria"/>
              </a:rPr>
              <a:t>Financial Constraint</a:t>
            </a:r>
          </a:p>
          <a:p>
            <a:r>
              <a:rPr lang="en-US">
                <a:latin typeface="Cambria"/>
                <a:ea typeface="Cambria"/>
              </a:rPr>
              <a:t>Socio-political</a:t>
            </a:r>
          </a:p>
          <a:p>
            <a:r>
              <a:rPr lang="en-US">
                <a:latin typeface="Cambria"/>
                <a:ea typeface="Cambria"/>
              </a:rPr>
              <a:t>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11DB7-681F-9D8A-A576-3F9BF829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661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kern="1200">
                <a:latin typeface="Cambria" panose="02040503050406030204" pitchFamily="18" charset="0"/>
              </a:rPr>
            </a:br>
            <a:r>
              <a:rPr lang="en-US" sz="3600">
                <a:solidFill>
                  <a:srgbClr val="080808"/>
                </a:solidFill>
                <a:latin typeface="Cambria"/>
                <a:ea typeface="Cambria"/>
              </a:rPr>
              <a:t>Architectural Design Decision</a:t>
            </a:r>
            <a:endParaRPr lang="en-US" sz="3600" kern="1200">
              <a:solidFill>
                <a:srgbClr val="080808"/>
              </a:solidFill>
              <a:latin typeface="Cambria"/>
              <a:ea typeface="Cambria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B86D2-BE8A-84D2-2BF1-5260A18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11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DB6C4-C8DD-88EF-BC3D-9FEE7A74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5A8B86-974A-5368-88F1-788D40C9B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386BB-A3FF-D8C6-8267-470167A7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5200">
                <a:solidFill>
                  <a:srgbClr val="000000"/>
                </a:solidFill>
                <a:latin typeface="Aptos Display"/>
                <a:ea typeface="Cambria"/>
              </a:rPr>
              <a:t>Software Architecture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4E414A-8FFA-3699-25FA-2B5E4B86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ACE0E1E-F8BF-8C4A-A282-28013B5E0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84DB9FA-3C41-CDFD-59CF-4421E080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63B3B3-8488-3A83-6F36-190796E0C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59CC7118-276A-8414-E08B-FEE99E64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28FFF7-C37F-FB56-4FC6-1A33B152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4</a:t>
            </a:fld>
            <a:endParaRPr lang="en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DEB2B-3DA4-D3A7-C4C1-AC41E6A19F6E}"/>
              </a:ext>
            </a:extLst>
          </p:cNvPr>
          <p:cNvSpPr txBox="1"/>
          <p:nvPr/>
        </p:nvSpPr>
        <p:spPr>
          <a:xfrm>
            <a:off x="1254667" y="3471152"/>
            <a:ext cx="41845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Software Architecture =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Components and Connectors</a:t>
            </a:r>
            <a:endParaRPr lang="en-US"/>
          </a:p>
          <a:p>
            <a:pPr marL="285750" indent="-285750" algn="ctr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Garlan </a:t>
            </a:r>
            <a:r>
              <a:rPr lang="en-US">
                <a:ea typeface="Calibri"/>
                <a:cs typeface="Calibri"/>
              </a:rPr>
              <a:t>and </a:t>
            </a:r>
            <a:r>
              <a:rPr lang="en-US">
                <a:ea typeface="+mn-lt"/>
                <a:cs typeface="+mn-lt"/>
              </a:rPr>
              <a:t>Shaw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A diagram of a structure&#10;&#10;AI-generated content may be incorrect.">
            <a:extLst>
              <a:ext uri="{FF2B5EF4-FFF2-40B4-BE49-F238E27FC236}">
                <a16:creationId xmlns:a16="http://schemas.microsoft.com/office/drawing/2014/main" id="{C26CDAF4-F6AD-7FAD-6F21-E4A5B1CD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2443163"/>
            <a:ext cx="3771900" cy="290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D9D525-989B-8F3E-C517-8272EB64AB69}"/>
              </a:ext>
            </a:extLst>
          </p:cNvPr>
          <p:cNvSpPr txBox="1"/>
          <p:nvPr/>
        </p:nvSpPr>
        <p:spPr>
          <a:xfrm>
            <a:off x="1018034" y="4927558"/>
            <a:ext cx="41845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Software Architecture =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>
                <a:ea typeface="+mn-lt"/>
                <a:cs typeface="+mn-lt"/>
              </a:rPr>
              <a:t>{ Elements, Form, Rationale }</a:t>
            </a:r>
            <a:endParaRPr lang="en-US">
              <a:ea typeface="Calibri"/>
              <a:cs typeface="Calibri"/>
            </a:endParaRPr>
          </a:p>
          <a:p>
            <a:pPr marL="285750" indent="-285750" algn="ctr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Perry </a:t>
            </a:r>
            <a:r>
              <a:rPr lang="en-US">
                <a:ea typeface="Calibri"/>
                <a:cs typeface="Calibri"/>
              </a:rPr>
              <a:t>and Wolf</a:t>
            </a:r>
          </a:p>
          <a:p>
            <a:pPr algn="ctr"/>
            <a:r>
              <a:rPr lang="en-US">
                <a:ea typeface="Calibri"/>
                <a:cs typeface="Calibri"/>
              </a:rPr>
              <a:t>  (Foundation of Software Architecture)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375D6-B958-3855-5F73-B562FE332FCF}"/>
              </a:ext>
            </a:extLst>
          </p:cNvPr>
          <p:cNvSpPr txBox="1"/>
          <p:nvPr/>
        </p:nvSpPr>
        <p:spPr>
          <a:xfrm>
            <a:off x="1665455" y="2117364"/>
            <a:ext cx="3349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Software Architecture is the stuff that’s hard to change.</a:t>
            </a:r>
            <a:endParaRPr lang="en-US"/>
          </a:p>
          <a:p>
            <a:pPr marL="285750" indent="-285750" algn="ctr">
              <a:buFont typeface="Calibri"/>
              <a:buChar char="-"/>
            </a:pPr>
            <a:r>
              <a:rPr lang="en-US">
                <a:ea typeface="Calibri" panose="020F0502020204030204"/>
                <a:cs typeface="Calibri" panose="020F0502020204030204"/>
              </a:rPr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10944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C98CF-9E01-5BB2-08FB-DA72E513D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47D883-4AC0-509E-4CBC-835FEE728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EB0AB8-FF20-149E-A509-77EF5896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AA5A531-62C8-A6FC-38C3-7E3EC9601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533692C-452B-B87C-4473-3E0F8770A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C53CC-584E-9741-BF25-0B062918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AA154D0F-A475-3FFA-03B3-5154CDE6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7" name="Content Placeholder 6" descr="A close-up of a document&#10;&#10;AI-generated content may be incorrect.">
            <a:extLst>
              <a:ext uri="{FF2B5EF4-FFF2-40B4-BE49-F238E27FC236}">
                <a16:creationId xmlns:a16="http://schemas.microsoft.com/office/drawing/2014/main" id="{C0DAFF4F-DFBA-FEDE-2C4D-C008F305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3979" y="542843"/>
            <a:ext cx="7590506" cy="52633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FB2E9-633F-80FD-9FEB-65361FC9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5</a:t>
            </a:fld>
            <a:endParaRPr lang="en-IT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E9BB53-42B8-CCFF-F200-9CFAD1A8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6750" y="6384925"/>
            <a:ext cx="9972675" cy="431800"/>
          </a:xfrm>
        </p:spPr>
        <p:txBody>
          <a:bodyPr/>
          <a:lstStyle/>
          <a:p>
            <a:r>
              <a:rPr lang="en-US"/>
              <a:t>A. Jansen and J. Bosch, "Software Architecture as a Set of Architectural Design Decisions," 5th Working IEEE/IFIP Conference on Software Architecture (WICSA'05), Pittsburgh, PA, USA, 2005, pp. 109-120, doi: 10.1109/WICSA.2005.61.​</a:t>
            </a:r>
          </a:p>
        </p:txBody>
      </p:sp>
    </p:spTree>
    <p:extLst>
      <p:ext uri="{BB962C8B-B14F-4D97-AF65-F5344CB8AC3E}">
        <p14:creationId xmlns:p14="http://schemas.microsoft.com/office/powerpoint/2010/main" val="221751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815-DEC8-AE3F-DCE8-AC2622A0D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EA5D9F-6FD8-EA06-8896-32C21E10C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CBD3F-F4E6-50D4-7142-FD378D09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Architectural vs Design Decision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F6C94-0E96-1E20-7C66-DCBED77A2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C6782D-B8FB-E8F6-3643-CFB3B7694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266F5B0-1DCA-ADB2-8B8B-A3FBF409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B2AABF-899E-ACEA-F314-7FB6AC34F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0A21F5A4-E33D-B899-A4C5-A2AEB65414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D97BC-37D1-082A-800D-2E93AFC3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latin typeface="Calibri"/>
                <a:ea typeface="Calibri"/>
                <a:cs typeface="Calibri"/>
              </a:rPr>
              <a:t>Low &lt;-------- Significance -------&gt; High</a:t>
            </a:r>
            <a:endParaRPr lang="en-US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>
                <a:latin typeface="Calibri"/>
                <a:ea typeface="Calibri"/>
                <a:cs typeface="Calibri"/>
              </a:rPr>
              <a:t>Low &lt;-------- Effort-------&gt; High</a:t>
            </a:r>
          </a:p>
          <a:p>
            <a:pPr marL="0" indent="0" algn="ctr">
              <a:buNone/>
            </a:pPr>
            <a:r>
              <a:rPr lang="en-US">
                <a:latin typeface="Calibri"/>
                <a:ea typeface="Calibri"/>
                <a:cs typeface="Calibri"/>
              </a:rPr>
              <a:t>Tactical &lt;---------------&gt; Strategic </a:t>
            </a:r>
            <a:endParaRPr lang="en-US"/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>
                <a:latin typeface="Calibri"/>
                <a:ea typeface="Calibri"/>
                <a:cs typeface="Calibri"/>
              </a:rPr>
              <a:t>&lt;----------------------------------------------------------------------------------------&gt;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78483-94C1-D571-36C4-64C20FAF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6</a:t>
            </a:fld>
            <a:endParaRPr lang="en-IT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D84DA-86DC-E9EF-2728-FD5BBE44C430}"/>
              </a:ext>
            </a:extLst>
          </p:cNvPr>
          <p:cNvSpPr/>
          <p:nvPr/>
        </p:nvSpPr>
        <p:spPr>
          <a:xfrm>
            <a:off x="6379111" y="4458085"/>
            <a:ext cx="2341606" cy="1316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ea typeface="Calibri"/>
                <a:cs typeface="Calibri"/>
              </a:rPr>
              <a:t>Deciding which programing language to use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57B8BD-2843-89E2-87ED-90F0A32D5B12}"/>
              </a:ext>
            </a:extLst>
          </p:cNvPr>
          <p:cNvSpPr/>
          <p:nvPr/>
        </p:nvSpPr>
        <p:spPr>
          <a:xfrm>
            <a:off x="509651" y="4359488"/>
            <a:ext cx="1700599" cy="1071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Renaming a method or function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0990AF-3949-4898-8A89-D2EF19EAE67A}"/>
              </a:ext>
            </a:extLst>
          </p:cNvPr>
          <p:cNvSpPr/>
          <p:nvPr/>
        </p:nvSpPr>
        <p:spPr>
          <a:xfrm>
            <a:off x="9839000" y="4462462"/>
            <a:ext cx="1896249" cy="10920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Migrating your system to cloud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568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B7C4-1924-7592-9948-6E349FDE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335E55-D967-FFA4-031D-ABE6FD76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0D4C7-1FD9-E3EC-7275-3312D550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Why record ADDs ?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391E56-292B-06FD-6FB7-F56074D0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1ACDAB-D7C8-DA7E-4CB1-35B7F902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ADDAE74-5116-652E-F7EE-8894E57A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522AC-9D68-FE83-D146-D71E36E29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289FFA1D-6BA4-9A15-F1EA-901D59EE78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0AA44-E2AD-3BEE-5C10-107EC3EB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Lack of clear visibility into the reasons behind the current architecture.</a:t>
            </a:r>
          </a:p>
          <a:p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Implicit embedding of design decisions leads to </a:t>
            </a:r>
            <a:r>
              <a:rPr lang="en-US" sz="2000" b="1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Knowledge </a:t>
            </a:r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alibri"/>
                <a:ea typeface="Cambria"/>
                <a:cs typeface="Questrial"/>
              </a:rPr>
              <a:t>Vaporization</a:t>
            </a:r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.</a:t>
            </a:r>
          </a:p>
          <a:p>
            <a:endParaRPr lang="en-US" sz="2000">
              <a:solidFill>
                <a:srgbClr val="363D46"/>
              </a:solidFill>
              <a:latin typeface="Calibri"/>
              <a:ea typeface="Questrial"/>
              <a:cs typeface="Questrial"/>
            </a:endParaRPr>
          </a:p>
          <a:p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Violation of design rules and constraints during system evolution leads to architectural drift.</a:t>
            </a:r>
            <a:endParaRPr lang="en-US" sz="2000">
              <a:solidFill>
                <a:schemeClr val="tx2">
                  <a:lumMod val="50000"/>
                </a:schemeClr>
              </a:solidFill>
              <a:latin typeface="Calibri"/>
              <a:ea typeface="Cambria"/>
              <a:cs typeface="Calibri"/>
            </a:endParaRPr>
          </a:p>
          <a:p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Failure to remove obsolete design decisions accelerates system erosion</a:t>
            </a:r>
          </a:p>
          <a:p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High cost of change.</a:t>
            </a:r>
          </a:p>
          <a:p>
            <a:endParaRPr lang="en-US" sz="2000">
              <a:solidFill>
                <a:srgbClr val="363D46"/>
              </a:solidFill>
              <a:latin typeface="Calibri"/>
              <a:ea typeface="Questrial"/>
              <a:cs typeface="Questrial"/>
            </a:endParaRPr>
          </a:p>
          <a:p>
            <a:r>
              <a:rPr lang="en-US" sz="2000" b="1">
                <a:solidFill>
                  <a:schemeClr val="tx2">
                    <a:lumMod val="50000"/>
                  </a:schemeClr>
                </a:solidFill>
                <a:latin typeface="Calibri"/>
                <a:ea typeface="Cambria"/>
                <a:cs typeface="Questrial"/>
              </a:rPr>
              <a:t>Informed </a:t>
            </a:r>
            <a:r>
              <a:rPr lang="en-US" sz="2000">
                <a:solidFill>
                  <a:schemeClr val="tx2">
                    <a:lumMod val="50000"/>
                  </a:schemeClr>
                </a:solidFill>
                <a:latin typeface="Calibri"/>
                <a:ea typeface="Cambria"/>
                <a:cs typeface="Questrial"/>
              </a:rPr>
              <a:t>Decision making</a:t>
            </a:r>
          </a:p>
          <a:p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Improved </a:t>
            </a:r>
            <a:r>
              <a:rPr lang="en-US" sz="2000" b="1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traceability </a:t>
            </a:r>
            <a:r>
              <a:rPr lang="en-US" sz="2000">
                <a:solidFill>
                  <a:srgbClr val="363D46"/>
                </a:solidFill>
                <a:latin typeface="Calibri"/>
                <a:ea typeface="Questrial"/>
                <a:cs typeface="Questrial"/>
              </a:rPr>
              <a:t>of design decisions</a:t>
            </a:r>
            <a:endParaRPr lang="en-US" sz="2000">
              <a:solidFill>
                <a:schemeClr val="tx2">
                  <a:lumMod val="50000"/>
                </a:schemeClr>
              </a:solidFill>
              <a:latin typeface="Calibri"/>
              <a:ea typeface="Cambria"/>
              <a:cs typeface="Questrial"/>
            </a:endParaRPr>
          </a:p>
          <a:p>
            <a:endParaRPr lang="en-US" sz="2000">
              <a:solidFill>
                <a:srgbClr val="363D46"/>
              </a:solidFill>
              <a:latin typeface="Calibri"/>
              <a:ea typeface="Questrial"/>
              <a:cs typeface="Questrial"/>
            </a:endParaRPr>
          </a:p>
          <a:p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8B685-F520-FF54-22FA-C52B079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97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1C3FB-94E5-DD16-F09E-5D8E273B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2863FB-F536-2AFE-AAC9-573BBAAD8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6281F3-BCA8-2C86-E5E3-65EAA574D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36765B-D89E-EAA6-7E81-859DE0FD0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E2BFA8-C4F5-B730-FA5B-AF668788F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67CEB-FFE1-D03F-F6E5-1BFFCF2AE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DB8FE8-1C01-B561-7F53-6D023F679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917072-620E-5AD0-3847-E02A2A359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647DF2-02E9-BC5A-F09C-9B14F4F3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2D0A38-64BF-6A60-6B8C-883DDCFC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94541-5C5C-91D8-ADF2-DC4C0588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kern="1200">
                <a:latin typeface="Cambria" panose="02040503050406030204" pitchFamily="18" charset="0"/>
              </a:rPr>
            </a:br>
            <a:r>
              <a:rPr lang="en-US" sz="3600">
                <a:solidFill>
                  <a:srgbClr val="080808"/>
                </a:solidFill>
                <a:latin typeface="Cambria"/>
                <a:ea typeface="Cambria"/>
              </a:rPr>
              <a:t>Architectural Decision Record</a:t>
            </a:r>
            <a:endParaRPr lang="en-US" sz="3600" kern="1200">
              <a:solidFill>
                <a:srgbClr val="080808"/>
              </a:solidFill>
              <a:latin typeface="Cambria"/>
              <a:ea typeface="Cambria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9BE2D5-3E26-35BD-4B2D-159C9D32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FB538F-3553-0485-C7E9-49B0E3F4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69398-B1FF-248A-D039-73C80286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728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83D10-2393-2647-822B-205A2CC7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90F4E8-54D1-44BA-8994-489061FC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77A6A-27FB-5DDE-DE71-3CF45DBD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Simple ADR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0267E-9EB0-1273-2B43-60CEDAA2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308F93A-95C1-CDEF-C0B1-219A007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E2AB8C4-3DE8-278C-3AD5-112D9856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B01D7-D901-9556-D83E-D70AB80C6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24805336-601C-7E4C-0359-9A2246344A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03256-A7D6-1584-1F28-C989228E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9</a:t>
            </a:fld>
            <a:endParaRPr lang="en-I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2BF19-C4B6-E3CA-DDFA-3FD82692032D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ea typeface="+mn-lt"/>
                <a:cs typeface="+mn-lt"/>
              </a:rPr>
              <a:t>Status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Accepted</a:t>
            </a:r>
          </a:p>
          <a:p>
            <a:pPr marL="0" indent="0">
              <a:buNone/>
            </a:pPr>
            <a:endParaRPr lang="en-US" sz="4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>
                <a:ea typeface="+mn-lt"/>
                <a:cs typeface="+mn-lt"/>
              </a:rPr>
              <a:t>Context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need to decide on whether to use Python as a programming language for our project. Our project involves data analysis, machine learning, and web development. 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000">
                <a:ea typeface="+mn-lt"/>
                <a:cs typeface="+mn-lt"/>
              </a:rPr>
              <a:t>Decision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have decided to use Python as our primary programming language for our project.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chose Python as it is a versatile programming language that is widely used in the areas of data analysis, machine learning, and web  development.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4000">
                <a:ea typeface="+mn-lt"/>
                <a:cs typeface="+mn-lt"/>
              </a:rPr>
              <a:t>Consequences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Python streamlines development with rich libraries and community support for data analysis and machine learning.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But it may suffer from slower runtime performance and higher memory overhead.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73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03_Intro_Software_Architecture" id="{A1CD3E3C-761F-9446-BD93-221AED1E7EF1}" vid="{261E1446-6DB6-E440-8584-4FC1526EFE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Design Decisions</vt:lpstr>
      <vt:lpstr>Let's design ChatGPT</vt:lpstr>
      <vt:lpstr> Architectural Design Decision</vt:lpstr>
      <vt:lpstr>Software Architecture</vt:lpstr>
      <vt:lpstr>PowerPoint Presentation</vt:lpstr>
      <vt:lpstr>Architectural vs Design Decision</vt:lpstr>
      <vt:lpstr>Why record ADDs ?</vt:lpstr>
      <vt:lpstr> Architectural Decision Record</vt:lpstr>
      <vt:lpstr>Simple ADR</vt:lpstr>
      <vt:lpstr>How to write proper ADRs</vt:lpstr>
      <vt:lpstr>My Research</vt:lpstr>
      <vt:lpstr>Research Area</vt:lpstr>
      <vt:lpstr>Generating Design Decision using LLMs</vt:lpstr>
      <vt:lpstr>PowerPoint Presentation</vt:lpstr>
      <vt:lpstr>Outcome and future Work</vt:lpstr>
      <vt:lpstr>Class Activity – Determine if ADRs are good or not</vt:lpstr>
      <vt:lpstr>Class Activity – Determine if ADRs are good or not</vt:lpstr>
      <vt:lpstr>Thank You  Rudra Dhar rudra.dhar@research.iiit.ac.in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</cp:revision>
  <dcterms:created xsi:type="dcterms:W3CDTF">2025-03-25T07:58:22Z</dcterms:created>
  <dcterms:modified xsi:type="dcterms:W3CDTF">2025-04-15T05:47:10Z</dcterms:modified>
</cp:coreProperties>
</file>