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101" d="100"/>
          <a:sy n="101" d="100"/>
        </p:scale>
        <p:origin x="138"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E4937A-F1A3-4ED8-9A97-1ED485217287}"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191806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E4937A-F1A3-4ED8-9A97-1ED485217287}"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236039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E4937A-F1A3-4ED8-9A97-1ED485217287}"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222388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E4937A-F1A3-4ED8-9A97-1ED485217287}"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209260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E4937A-F1A3-4ED8-9A97-1ED485217287}" type="datetimeFigureOut">
              <a:rPr lang="en-US" smtClean="0"/>
              <a:t>2022-11-05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46050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E4937A-F1A3-4ED8-9A97-1ED485217287}" type="datetimeFigureOut">
              <a:rPr lang="en-US" smtClean="0"/>
              <a:t>2022-11-05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151845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E4937A-F1A3-4ED8-9A97-1ED485217287}" type="datetimeFigureOut">
              <a:rPr lang="en-US" smtClean="0"/>
              <a:t>2022-11-05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257851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E4937A-F1A3-4ED8-9A97-1ED485217287}" type="datetimeFigureOut">
              <a:rPr lang="en-US" smtClean="0"/>
              <a:t>2022-11-05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392399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4937A-F1A3-4ED8-9A97-1ED485217287}" type="datetimeFigureOut">
              <a:rPr lang="en-US" smtClean="0"/>
              <a:t>2022-11-05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198168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E4937A-F1A3-4ED8-9A97-1ED485217287}" type="datetimeFigureOut">
              <a:rPr lang="en-US" smtClean="0"/>
              <a:t>2022-11-05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166932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E4937A-F1A3-4ED8-9A97-1ED485217287}" type="datetimeFigureOut">
              <a:rPr lang="en-US" smtClean="0"/>
              <a:t>2022-11-05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03AC5-4C4B-4C1B-B627-2D418B1169EA}" type="slidenum">
              <a:rPr lang="en-US" smtClean="0"/>
              <a:t>‹#›</a:t>
            </a:fld>
            <a:endParaRPr lang="en-US"/>
          </a:p>
        </p:txBody>
      </p:sp>
    </p:spTree>
    <p:extLst>
      <p:ext uri="{BB962C8B-B14F-4D97-AF65-F5344CB8AC3E}">
        <p14:creationId xmlns:p14="http://schemas.microsoft.com/office/powerpoint/2010/main" val="139214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4937A-F1A3-4ED8-9A97-1ED485217287}" type="datetimeFigureOut">
              <a:rPr lang="en-US" smtClean="0"/>
              <a:t>2022-11-05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03AC5-4C4B-4C1B-B627-2D418B1169EA}" type="slidenum">
              <a:rPr lang="en-US" smtClean="0"/>
              <a:t>‹#›</a:t>
            </a:fld>
            <a:endParaRPr lang="en-US"/>
          </a:p>
        </p:txBody>
      </p:sp>
    </p:spTree>
    <p:extLst>
      <p:ext uri="{BB962C8B-B14F-4D97-AF65-F5344CB8AC3E}">
        <p14:creationId xmlns:p14="http://schemas.microsoft.com/office/powerpoint/2010/main" val="3192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CSE 140L</a:t>
            </a:r>
            <a:br>
              <a:rPr lang="en-US" smtClean="0"/>
            </a:br>
            <a:r>
              <a:rPr lang="en-US" smtClean="0"/>
              <a:t>Lab 3</a:t>
            </a:r>
            <a:endParaRPr lang="en-US"/>
          </a:p>
        </p:txBody>
      </p:sp>
      <p:sp>
        <p:nvSpPr>
          <p:cNvPr id="3" name="Subtitle 2"/>
          <p:cNvSpPr>
            <a:spLocks noGrp="1"/>
          </p:cNvSpPr>
          <p:nvPr>
            <p:ph type="subTitle" idx="1"/>
          </p:nvPr>
        </p:nvSpPr>
        <p:spPr/>
        <p:txBody>
          <a:bodyPr/>
          <a:lstStyle/>
          <a:p>
            <a:r>
              <a:rPr lang="en-US" smtClean="0"/>
              <a:t>Traffic Light Controller</a:t>
            </a:r>
            <a:endParaRPr lang="en-US"/>
          </a:p>
        </p:txBody>
      </p:sp>
    </p:spTree>
    <p:extLst>
      <p:ext uri="{BB962C8B-B14F-4D97-AF65-F5344CB8AC3E}">
        <p14:creationId xmlns:p14="http://schemas.microsoft.com/office/powerpoint/2010/main" val="401910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traffic detection, Part 1</a:t>
            </a:r>
            <a:endParaRPr lang="en-US"/>
          </a:p>
        </p:txBody>
      </p:sp>
      <p:sp>
        <p:nvSpPr>
          <p:cNvPr id="3" name="Content Placeholder 2"/>
          <p:cNvSpPr>
            <a:spLocks noGrp="1"/>
          </p:cNvSpPr>
          <p:nvPr>
            <p:ph idx="1"/>
          </p:nvPr>
        </p:nvSpPr>
        <p:spPr>
          <a:xfrm>
            <a:off x="838200" y="1825625"/>
            <a:ext cx="10515600" cy="3282403"/>
          </a:xfrm>
        </p:spPr>
        <p:txBody>
          <a:bodyPr/>
          <a:lstStyle/>
          <a:p>
            <a:r>
              <a:rPr lang="en-US"/>
              <a:t>All lanes have traffic sensors that can trigger a change in the lights.  </a:t>
            </a:r>
            <a:endParaRPr lang="en-US" smtClean="0"/>
          </a:p>
          <a:p>
            <a:r>
              <a:rPr lang="en-US" smtClean="0"/>
              <a:t>The </a:t>
            </a:r>
            <a:r>
              <a:rPr lang="en-US"/>
              <a:t>EW lanes have separate traffic sensors for cars going straight and cars in either of the left turn lanes. </a:t>
            </a:r>
          </a:p>
          <a:p>
            <a:r>
              <a:rPr lang="en-US" smtClean="0"/>
              <a:t>Cars going straight from either E or W trigger the EW straight sensor. </a:t>
            </a:r>
          </a:p>
          <a:p>
            <a:r>
              <a:rPr lang="en-US" smtClean="0"/>
              <a:t>The </a:t>
            </a:r>
            <a:r>
              <a:rPr lang="en-US"/>
              <a:t>NS lanes have sensors which do not distinguish between going straight or turning left (there are no dedicated protected left turn lanes).</a:t>
            </a:r>
          </a:p>
        </p:txBody>
      </p:sp>
    </p:spTree>
    <p:extLst>
      <p:ext uri="{BB962C8B-B14F-4D97-AF65-F5344CB8AC3E}">
        <p14:creationId xmlns:p14="http://schemas.microsoft.com/office/powerpoint/2010/main" val="403541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lstStyle/>
          <a:p>
            <a:pPr algn="ctr"/>
            <a:r>
              <a:rPr lang="en-US" smtClean="0"/>
              <a:t>Starting State</a:t>
            </a:r>
            <a:endParaRPr lang="en-US"/>
          </a:p>
        </p:txBody>
      </p:sp>
      <p:sp>
        <p:nvSpPr>
          <p:cNvPr id="3" name="Content Placeholder 2"/>
          <p:cNvSpPr>
            <a:spLocks noGrp="1"/>
          </p:cNvSpPr>
          <p:nvPr>
            <p:ph idx="1"/>
          </p:nvPr>
        </p:nvSpPr>
        <p:spPr/>
        <p:txBody>
          <a:bodyPr/>
          <a:lstStyle/>
          <a:p>
            <a:r>
              <a:rPr lang="en-US"/>
              <a:t>The starting state of the intersection is all red lights (all-red phase) for </a:t>
            </a:r>
            <a:r>
              <a:rPr lang="en-US" smtClean="0"/>
              <a:t>EWS, EWL, </a:t>
            </a:r>
            <a:r>
              <a:rPr lang="en-US"/>
              <a:t>and NS </a:t>
            </a:r>
            <a:r>
              <a:rPr lang="en-US" smtClean="0"/>
              <a:t>signals, with EWS having top priority for a green light. This is the same red state we reached after a NS_yellow.  </a:t>
            </a:r>
          </a:p>
          <a:p>
            <a:r>
              <a:rPr lang="en-US" smtClean="0"/>
              <a:t>Absent </a:t>
            </a:r>
            <a:r>
              <a:rPr lang="en-US"/>
              <a:t>traffic, the system will always eventually return to </a:t>
            </a:r>
            <a:r>
              <a:rPr lang="en-US" smtClean="0"/>
              <a:t>one of the all-red states.</a:t>
            </a:r>
            <a:endParaRPr lang="en-US"/>
          </a:p>
        </p:txBody>
      </p:sp>
    </p:spTree>
    <p:extLst>
      <p:ext uri="{BB962C8B-B14F-4D97-AF65-F5344CB8AC3E}">
        <p14:creationId xmlns:p14="http://schemas.microsoft.com/office/powerpoint/2010/main" val="174056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696"/>
          </a:xfrm>
        </p:spPr>
        <p:txBody>
          <a:bodyPr/>
          <a:lstStyle/>
          <a:p>
            <a:pPr algn="ctr"/>
            <a:r>
              <a:rPr lang="en-US" smtClean="0"/>
              <a:t>Green timeout</a:t>
            </a:r>
            <a:endParaRPr lang="en-US"/>
          </a:p>
        </p:txBody>
      </p:sp>
      <p:sp>
        <p:nvSpPr>
          <p:cNvPr id="3" name="Content Placeholder 2"/>
          <p:cNvSpPr>
            <a:spLocks noGrp="1"/>
          </p:cNvSpPr>
          <p:nvPr>
            <p:ph idx="1"/>
          </p:nvPr>
        </p:nvSpPr>
        <p:spPr/>
        <p:txBody>
          <a:bodyPr/>
          <a:lstStyle/>
          <a:p>
            <a:r>
              <a:rPr lang="en-US"/>
              <a:t>If the signals are all-red and traffic is detected on one and only one sensor, the corresponding light turns green and stays green until 5 clock cycles </a:t>
            </a:r>
            <a:r>
              <a:rPr lang="en-US" i="1"/>
              <a:t>after traffic is </a:t>
            </a:r>
            <a:r>
              <a:rPr lang="en-US" i="1" smtClean="0"/>
              <a:t>not </a:t>
            </a:r>
            <a:r>
              <a:rPr lang="en-US" i="1"/>
              <a:t>detected</a:t>
            </a:r>
            <a:r>
              <a:rPr lang="en-US"/>
              <a:t>, </a:t>
            </a:r>
            <a:r>
              <a:rPr lang="en-US" smtClean="0"/>
              <a:t>even for one clock cycle, at </a:t>
            </a:r>
            <a:r>
              <a:rPr lang="en-US"/>
              <a:t>which point it turns yellow for 2 clock cycles and then red. </a:t>
            </a:r>
            <a:endParaRPr lang="en-US" smtClean="0"/>
          </a:p>
          <a:p>
            <a:r>
              <a:rPr lang="en-US" smtClean="0"/>
              <a:t>As </a:t>
            </a:r>
            <a:r>
              <a:rPr lang="en-US"/>
              <a:t>long as traffic is detected </a:t>
            </a:r>
            <a:r>
              <a:rPr lang="en-US" i="1"/>
              <a:t>continuously</a:t>
            </a:r>
            <a:r>
              <a:rPr lang="en-US"/>
              <a:t> and </a:t>
            </a:r>
            <a:r>
              <a:rPr lang="en-US" i="1"/>
              <a:t>on this sensor only</a:t>
            </a:r>
            <a:r>
              <a:rPr lang="en-US"/>
              <a:t>, it will remain green.  </a:t>
            </a:r>
            <a:endParaRPr lang="en-US" smtClean="0"/>
          </a:p>
          <a:p>
            <a:r>
              <a:rPr lang="en-US" smtClean="0"/>
              <a:t>Once the countdown timer starts, it will continue to timeout/yellow, even if traffic reappears during the countdown. Thus, any gap in same-direction traffic will launch the countdown.</a:t>
            </a:r>
            <a:endParaRPr lang="en-US"/>
          </a:p>
          <a:p>
            <a:endParaRPr lang="en-US"/>
          </a:p>
        </p:txBody>
      </p:sp>
    </p:spTree>
    <p:extLst>
      <p:ext uri="{BB962C8B-B14F-4D97-AF65-F5344CB8AC3E}">
        <p14:creationId xmlns:p14="http://schemas.microsoft.com/office/powerpoint/2010/main" val="304201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a:t>
            </a:r>
            <a:r>
              <a:rPr lang="en-US" smtClean="0"/>
              <a:t>onflicting traffic demand</a:t>
            </a:r>
            <a:endParaRPr lang="en-US"/>
          </a:p>
        </p:txBody>
      </p:sp>
      <p:sp>
        <p:nvSpPr>
          <p:cNvPr id="3" name="Content Placeholder 2"/>
          <p:cNvSpPr>
            <a:spLocks noGrp="1"/>
          </p:cNvSpPr>
          <p:nvPr>
            <p:ph idx="1"/>
          </p:nvPr>
        </p:nvSpPr>
        <p:spPr/>
        <p:txBody>
          <a:bodyPr/>
          <a:lstStyle/>
          <a:p>
            <a:r>
              <a:rPr lang="en-US"/>
              <a:t>However, it will turn yellow </a:t>
            </a:r>
            <a:r>
              <a:rPr lang="en-US" smtClean="0"/>
              <a:t>10 </a:t>
            </a:r>
            <a:r>
              <a:rPr lang="en-US"/>
              <a:t>clock cycles </a:t>
            </a:r>
            <a:r>
              <a:rPr lang="en-US" smtClean="0"/>
              <a:t>after traffic </a:t>
            </a:r>
            <a:r>
              <a:rPr lang="en-US"/>
              <a:t>is detected on one or both of the </a:t>
            </a:r>
            <a:r>
              <a:rPr lang="en-US" smtClean="0"/>
              <a:t>other/conflicting sensors. Once the 10-count starts, it continue to yellow, even if the conflicting traffic disappears (they turn around or back up or run the red light :) ). </a:t>
            </a:r>
          </a:p>
          <a:p>
            <a:r>
              <a:rPr lang="en-US" smtClean="0"/>
              <a:t>Further </a:t>
            </a:r>
            <a:r>
              <a:rPr lang="en-US"/>
              <a:t>clarification: think of 5 clock cycles as a minimum green duration (car detected for only one clock pulse) and 10 clock cycles as a </a:t>
            </a:r>
            <a:r>
              <a:rPr lang="en-US" smtClean="0"/>
              <a:t>maximum after cross traffic is detected, </a:t>
            </a:r>
            <a:r>
              <a:rPr lang="en-US"/>
              <a:t>even if </a:t>
            </a:r>
            <a:r>
              <a:rPr lang="en-US" smtClean="0"/>
              <a:t>same-direction traffic </a:t>
            </a:r>
            <a:r>
              <a:rPr lang="en-US"/>
              <a:t>remains present, to give cross traffic a fair chance. </a:t>
            </a:r>
            <a:endParaRPr lang="en-US" smtClean="0"/>
          </a:p>
          <a:p>
            <a:r>
              <a:rPr lang="en-US" smtClean="0"/>
              <a:t>(</a:t>
            </a:r>
            <a:r>
              <a:rPr lang="en-US"/>
              <a:t>Maximum green time is unlimited if traffic remains present in a given direction, with none in the other directions.) </a:t>
            </a:r>
          </a:p>
          <a:p>
            <a:endParaRPr lang="en-US"/>
          </a:p>
        </p:txBody>
      </p:sp>
    </p:spTree>
    <p:extLst>
      <p:ext uri="{BB962C8B-B14F-4D97-AF65-F5344CB8AC3E}">
        <p14:creationId xmlns:p14="http://schemas.microsoft.com/office/powerpoint/2010/main" val="66526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smtClean="0"/>
              <a:t>Counts keep going once started</a:t>
            </a:r>
            <a:endParaRPr lang="en-US"/>
          </a:p>
        </p:txBody>
      </p:sp>
      <p:sp>
        <p:nvSpPr>
          <p:cNvPr id="3" name="Content Placeholder 2"/>
          <p:cNvSpPr>
            <a:spLocks noGrp="1"/>
          </p:cNvSpPr>
          <p:nvPr>
            <p:ph idx="1"/>
          </p:nvPr>
        </p:nvSpPr>
        <p:spPr/>
        <p:txBody>
          <a:bodyPr/>
          <a:lstStyle/>
          <a:p>
            <a:r>
              <a:rPr lang="en-US"/>
              <a:t>Once there is a break in green-direction traffic, the 5-cycle countdown begins, even if traffic reappears during the countdown. </a:t>
            </a:r>
            <a:endParaRPr lang="en-US" smtClean="0"/>
          </a:p>
          <a:p>
            <a:r>
              <a:rPr lang="en-US" smtClean="0"/>
              <a:t>Likewise</a:t>
            </a:r>
            <a:r>
              <a:rPr lang="en-US"/>
              <a:t>, the 10-cycle countdown begins as soon as conflicting traffic appears. </a:t>
            </a:r>
            <a:endParaRPr lang="en-US" smtClean="0"/>
          </a:p>
          <a:p>
            <a:r>
              <a:rPr lang="en-US" smtClean="0"/>
              <a:t>If </a:t>
            </a:r>
            <a:r>
              <a:rPr lang="en-US"/>
              <a:t>same-direction traffic goes away during the 10-cycle countdown, the 5-cycle countdown commences and may trigger an earlier transition to yellow. </a:t>
            </a:r>
          </a:p>
          <a:p>
            <a:endParaRPr lang="en-US"/>
          </a:p>
        </p:txBody>
      </p:sp>
    </p:spTree>
    <p:extLst>
      <p:ext uri="{BB962C8B-B14F-4D97-AF65-F5344CB8AC3E}">
        <p14:creationId xmlns:p14="http://schemas.microsoft.com/office/powerpoint/2010/main" val="413214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a:t>
            </a:r>
            <a:r>
              <a:rPr lang="en-US" smtClean="0"/>
              <a:t>nitial priority from all-red</a:t>
            </a:r>
            <a:endParaRPr lang="en-US"/>
          </a:p>
        </p:txBody>
      </p:sp>
      <p:sp>
        <p:nvSpPr>
          <p:cNvPr id="3" name="Content Placeholder 2"/>
          <p:cNvSpPr>
            <a:spLocks noGrp="1"/>
          </p:cNvSpPr>
          <p:nvPr>
            <p:ph idx="1"/>
          </p:nvPr>
        </p:nvSpPr>
        <p:spPr/>
        <p:txBody>
          <a:bodyPr/>
          <a:lstStyle/>
          <a:p>
            <a:r>
              <a:rPr lang="en-US"/>
              <a:t>From the initial/reset/starting all-red phase, if traffic appears simultaneously at multiple sensors, the precedence is as follows:</a:t>
            </a:r>
          </a:p>
          <a:p>
            <a:r>
              <a:rPr lang="en-US"/>
              <a:t>	EWS &gt; EWL &gt; NS</a:t>
            </a:r>
          </a:p>
          <a:p>
            <a:r>
              <a:rPr lang="en-US"/>
              <a:t>For example, if there is a car on the EWS sensor, the EWS signal will become green, regardless of the other lanes. If there is traffic on both the EWL and the NS simultaneously and none on EWS, the EWL will become green first.</a:t>
            </a:r>
          </a:p>
          <a:p>
            <a:endParaRPr lang="en-US"/>
          </a:p>
        </p:txBody>
      </p:sp>
    </p:spTree>
    <p:extLst>
      <p:ext uri="{BB962C8B-B14F-4D97-AF65-F5344CB8AC3E}">
        <p14:creationId xmlns:p14="http://schemas.microsoft.com/office/powerpoint/2010/main" val="97852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pPr algn="ctr"/>
            <a:r>
              <a:rPr lang="en-US" smtClean="0"/>
              <a:t>fairness doctrine</a:t>
            </a:r>
            <a:endParaRPr lang="en-US"/>
          </a:p>
        </p:txBody>
      </p:sp>
      <p:sp>
        <p:nvSpPr>
          <p:cNvPr id="3" name="Content Placeholder 2"/>
          <p:cNvSpPr>
            <a:spLocks noGrp="1"/>
          </p:cNvSpPr>
          <p:nvPr>
            <p:ph idx="1"/>
          </p:nvPr>
        </p:nvSpPr>
        <p:spPr>
          <a:xfrm>
            <a:off x="838200" y="1242292"/>
            <a:ext cx="10515600" cy="5363459"/>
          </a:xfrm>
        </p:spPr>
        <p:txBody>
          <a:bodyPr/>
          <a:lstStyle/>
          <a:p>
            <a:r>
              <a:rPr lang="en-US"/>
              <a:t>“Fairness doctrine”:The green light precedence rotates according to which direction most recent had a green-yellow sequence. </a:t>
            </a:r>
            <a:endParaRPr lang="en-US" smtClean="0"/>
          </a:p>
          <a:p>
            <a:r>
              <a:rPr lang="en-US" smtClean="0"/>
              <a:t>Thus</a:t>
            </a:r>
            <a:r>
              <a:rPr lang="en-US"/>
              <a:t>, if EWS just had a turn, then the precedence becomes:    EWL &gt; NS &gt; EWS. </a:t>
            </a:r>
            <a:endParaRPr lang="en-US" smtClean="0"/>
          </a:p>
          <a:p>
            <a:r>
              <a:rPr lang="en-US" smtClean="0"/>
              <a:t>We </a:t>
            </a:r>
            <a:r>
              <a:rPr lang="en-US"/>
              <a:t>can get two EWS green-yellow-red cycles in a row, but only absent traffic in the other two directions.</a:t>
            </a:r>
          </a:p>
          <a:p>
            <a:r>
              <a:rPr lang="en-US"/>
              <a:t> </a:t>
            </a:r>
          </a:p>
          <a:p>
            <a:r>
              <a:rPr lang="en-US"/>
              <a:t>If the EWL most recently had a green-yellow cycle, then NS has top priority, and EWL has lowest priority. </a:t>
            </a:r>
            <a:endParaRPr lang="en-US" smtClean="0"/>
          </a:p>
          <a:p>
            <a:r>
              <a:rPr lang="en-US" smtClean="0"/>
              <a:t>Following </a:t>
            </a:r>
            <a:r>
              <a:rPr lang="en-US"/>
              <a:t>an NS green-yellow, EWS again has top priority, followed by EWL and then NS. </a:t>
            </a:r>
          </a:p>
          <a:p>
            <a:endParaRPr lang="en-US"/>
          </a:p>
        </p:txBody>
      </p:sp>
    </p:spTree>
    <p:extLst>
      <p:ext uri="{BB962C8B-B14F-4D97-AF65-F5344CB8AC3E}">
        <p14:creationId xmlns:p14="http://schemas.microsoft.com/office/powerpoint/2010/main" val="344768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5758"/>
          </a:xfrm>
        </p:spPr>
        <p:txBody>
          <a:bodyPr/>
          <a:lstStyle/>
          <a:p>
            <a:pPr algn="ctr"/>
            <a:r>
              <a:rPr lang="en-US" smtClean="0"/>
              <a:t>rush hour!</a:t>
            </a:r>
            <a:endParaRPr lang="en-US"/>
          </a:p>
        </p:txBody>
      </p:sp>
      <p:sp>
        <p:nvSpPr>
          <p:cNvPr id="3" name="Content Placeholder 2"/>
          <p:cNvSpPr>
            <a:spLocks noGrp="1"/>
          </p:cNvSpPr>
          <p:nvPr>
            <p:ph idx="1"/>
          </p:nvPr>
        </p:nvSpPr>
        <p:spPr/>
        <p:txBody>
          <a:bodyPr/>
          <a:lstStyle/>
          <a:p>
            <a:r>
              <a:rPr lang="en-US"/>
              <a:t>If all sensors always have traffic, then the precedence is the same. That is, the intersection will cycle between EWS green for 10 clocks, then yellow for 2 clocks, then all red for 1, then EWL green for 10 clocks, then yellow for 2, then all red for 1, then NS green for 10 and yellow for 2 and all red for 1, before EWS becomes green again.</a:t>
            </a:r>
          </a:p>
          <a:p>
            <a:r>
              <a:rPr lang="en-US"/>
              <a:t> </a:t>
            </a:r>
          </a:p>
          <a:p>
            <a:r>
              <a:rPr lang="en-US" b="1" smtClean="0"/>
              <a:t>You </a:t>
            </a:r>
            <a:r>
              <a:rPr lang="en-US" b="1"/>
              <a:t>have two decisions to make: How long a given light stays green before turning yellow, and which green light follows a given all-red phase. </a:t>
            </a:r>
            <a:endParaRPr lang="en-US"/>
          </a:p>
        </p:txBody>
      </p:sp>
    </p:spTree>
    <p:extLst>
      <p:ext uri="{BB962C8B-B14F-4D97-AF65-F5344CB8AC3E}">
        <p14:creationId xmlns:p14="http://schemas.microsoft.com/office/powerpoint/2010/main" val="375441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0225"/>
          </a:xfrm>
        </p:spPr>
        <p:txBody>
          <a:bodyPr/>
          <a:lstStyle/>
          <a:p>
            <a:pPr algn="ctr"/>
            <a:r>
              <a:rPr lang="en-US" smtClean="0"/>
              <a:t>Part 2</a:t>
            </a:r>
            <a:endParaRPr lang="en-US"/>
          </a:p>
        </p:txBody>
      </p:sp>
      <p:sp>
        <p:nvSpPr>
          <p:cNvPr id="3" name="Content Placeholder 2"/>
          <p:cNvSpPr>
            <a:spLocks noGrp="1"/>
          </p:cNvSpPr>
          <p:nvPr>
            <p:ph idx="1"/>
          </p:nvPr>
        </p:nvSpPr>
        <p:spPr>
          <a:xfrm>
            <a:off x="838200" y="1066800"/>
            <a:ext cx="10515600" cy="5343525"/>
          </a:xfrm>
        </p:spPr>
        <p:txBody>
          <a:bodyPr/>
          <a:lstStyle/>
          <a:p>
            <a:r>
              <a:rPr lang="en-US" smtClean="0"/>
              <a:t>For part 2, we separate out two additional modes, so we now have:</a:t>
            </a:r>
          </a:p>
          <a:p>
            <a:r>
              <a:rPr lang="en-US" smtClean="0"/>
              <a:t>East Straight + West Straight = "S," as before</a:t>
            </a:r>
          </a:p>
          <a:p>
            <a:r>
              <a:rPr lang="en-US" smtClean="0"/>
              <a:t>East Straight + East Left = "E," new state</a:t>
            </a:r>
          </a:p>
          <a:p>
            <a:r>
              <a:rPr lang="en-US" smtClean="0"/>
              <a:t>West Straight + West Left = "W," new state</a:t>
            </a:r>
          </a:p>
          <a:p>
            <a:r>
              <a:rPr lang="en-US" smtClean="0"/>
              <a:t>East Left + West Left = "L," as before</a:t>
            </a:r>
          </a:p>
          <a:p>
            <a:r>
              <a:rPr lang="en-US" smtClean="0"/>
              <a:t>North + South = "N," as before</a:t>
            </a:r>
          </a:p>
          <a:p>
            <a:r>
              <a:rPr lang="en-US" smtClean="0"/>
              <a:t>These are listed in order of priority, so we start w/ S, then give E top priority on timeout, etc. </a:t>
            </a:r>
          </a:p>
        </p:txBody>
      </p:sp>
    </p:spTree>
    <p:extLst>
      <p:ext uri="{BB962C8B-B14F-4D97-AF65-F5344CB8AC3E}">
        <p14:creationId xmlns:p14="http://schemas.microsoft.com/office/powerpoint/2010/main" val="285794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lstStyle/>
          <a:p>
            <a:pPr algn="ctr"/>
            <a:r>
              <a:rPr lang="en-US" smtClean="0"/>
              <a:t>Lab 3 Summary</a:t>
            </a:r>
            <a:endParaRPr lang="en-US"/>
          </a:p>
        </p:txBody>
      </p:sp>
      <p:sp>
        <p:nvSpPr>
          <p:cNvPr id="3" name="Content Placeholder 2"/>
          <p:cNvSpPr>
            <a:spLocks noGrp="1"/>
          </p:cNvSpPr>
          <p:nvPr>
            <p:ph idx="1"/>
          </p:nvPr>
        </p:nvSpPr>
        <p:spPr>
          <a:xfrm>
            <a:off x="838200" y="1008994"/>
            <a:ext cx="10515600" cy="5167969"/>
          </a:xfrm>
        </p:spPr>
        <p:txBody>
          <a:bodyPr/>
          <a:lstStyle/>
          <a:p>
            <a:r>
              <a:rPr lang="en-US" smtClean="0"/>
              <a:t>1. Understand Harris &amp; Harris traffic light example</a:t>
            </a:r>
          </a:p>
          <a:p>
            <a:pPr lvl="1"/>
            <a:r>
              <a:rPr lang="en-US" smtClean="0"/>
              <a:t>start with 4 states; one side = green or yellow while other = red</a:t>
            </a:r>
          </a:p>
          <a:p>
            <a:r>
              <a:rPr lang="en-US" smtClean="0"/>
              <a:t>2. Understand extension to 6 states to include all-red/clear states</a:t>
            </a:r>
          </a:p>
          <a:p>
            <a:pPr lvl="1"/>
            <a:r>
              <a:rPr lang="en-US" smtClean="0"/>
              <a:t>Why 2 all-red? Keeps track of who most recently had a green. </a:t>
            </a:r>
          </a:p>
          <a:p>
            <a:r>
              <a:rPr lang="en-US" smtClean="0"/>
              <a:t>3. Augment with:</a:t>
            </a:r>
          </a:p>
          <a:p>
            <a:pPr lvl="1"/>
            <a:r>
              <a:rPr lang="en-US" smtClean="0"/>
              <a:t>protected left turn lanes on one street (makes it a 3-way decision)</a:t>
            </a:r>
          </a:p>
          <a:p>
            <a:pPr lvl="1"/>
            <a:r>
              <a:rPr lang="en-US" smtClean="0"/>
              <a:t>timeouts for green light phases</a:t>
            </a:r>
          </a:p>
          <a:p>
            <a:r>
              <a:rPr lang="en-US" smtClean="0"/>
              <a:t>4. What your controller has to decide:</a:t>
            </a:r>
          </a:p>
          <a:p>
            <a:pPr lvl="1"/>
            <a:r>
              <a:rPr lang="en-US" smtClean="0"/>
              <a:t>based on current traffic &amp; past light phases, who gets the green now?</a:t>
            </a:r>
          </a:p>
          <a:p>
            <a:pPr lvl="1"/>
            <a:r>
              <a:rPr lang="en-US" smtClean="0"/>
              <a:t>how soon does this green change to yellow?</a:t>
            </a:r>
            <a:endParaRPr lang="en-US"/>
          </a:p>
        </p:txBody>
      </p:sp>
    </p:spTree>
    <p:extLst>
      <p:ext uri="{BB962C8B-B14F-4D97-AF65-F5344CB8AC3E}">
        <p14:creationId xmlns:p14="http://schemas.microsoft.com/office/powerpoint/2010/main" val="356310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461"/>
          </a:xfrm>
        </p:spPr>
        <p:txBody>
          <a:bodyPr/>
          <a:lstStyle/>
          <a:p>
            <a:pPr algn="ctr"/>
            <a:r>
              <a:rPr lang="en-US" smtClean="0"/>
              <a:t>Harris &amp; Harris Textbook Example</a:t>
            </a:r>
            <a:endParaRPr lang="en-US"/>
          </a:p>
        </p:txBody>
      </p:sp>
      <p:sp>
        <p:nvSpPr>
          <p:cNvPr id="3" name="Content Placeholder 2"/>
          <p:cNvSpPr>
            <a:spLocks noGrp="1"/>
          </p:cNvSpPr>
          <p:nvPr>
            <p:ph idx="1"/>
          </p:nvPr>
        </p:nvSpPr>
        <p:spPr>
          <a:xfrm>
            <a:off x="838199" y="1103586"/>
            <a:ext cx="4679731" cy="5328743"/>
          </a:xfrm>
        </p:spPr>
        <p:txBody>
          <a:bodyPr/>
          <a:lstStyle/>
          <a:p>
            <a:r>
              <a:rPr lang="en-US" smtClean="0"/>
              <a:t>4-way intersection</a:t>
            </a:r>
          </a:p>
          <a:p>
            <a:r>
              <a:rPr lang="en-US" smtClean="0"/>
              <a:t>N&amp;S get same light color</a:t>
            </a:r>
          </a:p>
          <a:p>
            <a:r>
              <a:rPr lang="en-US" smtClean="0"/>
              <a:t>E&amp;W get same light color</a:t>
            </a:r>
          </a:p>
          <a:p>
            <a:r>
              <a:rPr lang="en-US" smtClean="0"/>
              <a:t>4 states:</a:t>
            </a:r>
          </a:p>
          <a:p>
            <a:r>
              <a:rPr lang="en-US" smtClean="0"/>
              <a:t>NS green + EW red</a:t>
            </a:r>
          </a:p>
          <a:p>
            <a:r>
              <a:rPr lang="en-US" smtClean="0"/>
              <a:t>NS yellow + EW red</a:t>
            </a:r>
          </a:p>
          <a:p>
            <a:r>
              <a:rPr lang="en-US" smtClean="0"/>
              <a:t>NS red + EW green</a:t>
            </a:r>
          </a:p>
          <a:p>
            <a:r>
              <a:rPr lang="en-US" smtClean="0"/>
              <a:t>NS red + EW yellow</a:t>
            </a:r>
            <a:endParaRPr lang="en-US"/>
          </a:p>
        </p:txBody>
      </p:sp>
      <p:pic>
        <p:nvPicPr>
          <p:cNvPr id="4" name="Picture 3" descr="26,552 Road Intersection Illustrations &amp;amp; Clip Art - iStoc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0801" y="1200372"/>
            <a:ext cx="5136953" cy="4554037"/>
          </a:xfrm>
          <a:prstGeom prst="rect">
            <a:avLst/>
          </a:prstGeom>
          <a:noFill/>
          <a:ln>
            <a:noFill/>
          </a:ln>
        </p:spPr>
      </p:pic>
    </p:spTree>
    <p:extLst>
      <p:ext uri="{BB962C8B-B14F-4D97-AF65-F5344CB8AC3E}">
        <p14:creationId xmlns:p14="http://schemas.microsoft.com/office/powerpoint/2010/main" val="333769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light states</a:t>
            </a:r>
            <a:endParaRPr lang="en-US"/>
          </a:p>
        </p:txBody>
      </p:sp>
      <p:sp>
        <p:nvSpPr>
          <p:cNvPr id="3" name="Content Placeholder 2"/>
          <p:cNvSpPr>
            <a:spLocks noGrp="1"/>
          </p:cNvSpPr>
          <p:nvPr>
            <p:ph idx="1"/>
          </p:nvPr>
        </p:nvSpPr>
        <p:spPr/>
        <p:txBody>
          <a:bodyPr/>
          <a:lstStyle/>
          <a:p>
            <a:r>
              <a:rPr lang="en-US"/>
              <a:t>Each light has three colors: Green, Yellow, and Red.  </a:t>
            </a:r>
            <a:endParaRPr lang="en-US" smtClean="0"/>
          </a:p>
          <a:p>
            <a:r>
              <a:rPr lang="en-US" smtClean="0"/>
              <a:t>After </a:t>
            </a:r>
            <a:r>
              <a:rPr lang="en-US"/>
              <a:t>a green light, the light will </a:t>
            </a:r>
            <a:r>
              <a:rPr lang="en-US" b="1"/>
              <a:t>always </a:t>
            </a:r>
            <a:r>
              <a:rPr lang="en-US"/>
              <a:t>turn yellow for 2 clock cycles before turning red, and the all-red (clear intersection).</a:t>
            </a:r>
          </a:p>
          <a:p>
            <a:r>
              <a:rPr lang="en-US"/>
              <a:t> </a:t>
            </a:r>
            <a:endParaRPr lang="en-US" smtClean="0"/>
          </a:p>
          <a:p>
            <a:r>
              <a:rPr lang="en-US" smtClean="0"/>
              <a:t>The </a:t>
            </a:r>
            <a:r>
              <a:rPr lang="en-US"/>
              <a:t>colors are encoded as follows:  Green = 2, Yellow = 1, and Red = 0</a:t>
            </a:r>
          </a:p>
          <a:p>
            <a:r>
              <a:rPr lang="en-US" smtClean="0"/>
              <a:t>    (</a:t>
            </a:r>
            <a:r>
              <a:rPr lang="en-US"/>
              <a:t>Note: Harris &amp; Harris use Green, Yellow, Red = 0, 1, 2, instead)</a:t>
            </a:r>
          </a:p>
          <a:p>
            <a:endParaRPr lang="en-US"/>
          </a:p>
        </p:txBody>
      </p:sp>
    </p:spTree>
    <p:extLst>
      <p:ext uri="{BB962C8B-B14F-4D97-AF65-F5344CB8AC3E}">
        <p14:creationId xmlns:p14="http://schemas.microsoft.com/office/powerpoint/2010/main" val="124405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How Our Assignment Builds on H&amp;H</a:t>
            </a:r>
            <a:endParaRPr lang="en-US"/>
          </a:p>
        </p:txBody>
      </p:sp>
      <p:sp>
        <p:nvSpPr>
          <p:cNvPr id="3" name="Content Placeholder 2"/>
          <p:cNvSpPr>
            <a:spLocks noGrp="1"/>
          </p:cNvSpPr>
          <p:nvPr>
            <p:ph idx="1"/>
          </p:nvPr>
        </p:nvSpPr>
        <p:spPr>
          <a:xfrm>
            <a:off x="838200" y="1652202"/>
            <a:ext cx="4364421" cy="4351338"/>
          </a:xfrm>
        </p:spPr>
        <p:txBody>
          <a:bodyPr/>
          <a:lstStyle/>
          <a:p>
            <a:r>
              <a:rPr lang="en-US"/>
              <a:t>In our lab assignment, each direction on the </a:t>
            </a:r>
            <a:r>
              <a:rPr lang="en-US" smtClean="0"/>
              <a:t>EW </a:t>
            </a:r>
            <a:r>
              <a:rPr lang="en-US"/>
              <a:t>street </a:t>
            </a:r>
            <a:r>
              <a:rPr lang="en-US" smtClean="0"/>
              <a:t>has </a:t>
            </a:r>
            <a:r>
              <a:rPr lang="en-US"/>
              <a:t>a straight lane and a separate left turn lane. </a:t>
            </a:r>
            <a:endParaRPr lang="en-US" smtClean="0"/>
          </a:p>
          <a:p>
            <a:r>
              <a:rPr lang="en-US" smtClean="0"/>
              <a:t>Each </a:t>
            </a:r>
            <a:r>
              <a:rPr lang="en-US"/>
              <a:t>left turn lane is </a:t>
            </a:r>
            <a:r>
              <a:rPr lang="en-US" b="1"/>
              <a:t>protected</a:t>
            </a:r>
            <a:r>
              <a:rPr lang="en-US"/>
              <a:t>, i.e., it has a dedicated left arrow turn signal</a:t>
            </a:r>
            <a:r>
              <a:rPr lang="en-US" smtClean="0"/>
              <a:t>.</a:t>
            </a:r>
            <a:r>
              <a:rPr lang="en-US"/>
              <a:t> </a:t>
            </a:r>
          </a:p>
          <a:p>
            <a:endParaRPr lang="en-US"/>
          </a:p>
        </p:txBody>
      </p:sp>
      <p:pic>
        <p:nvPicPr>
          <p:cNvPr id="5" name="Picture 4"/>
          <p:cNvPicPr/>
          <p:nvPr/>
        </p:nvPicPr>
        <p:blipFill rotWithShape="1">
          <a:blip r:embed="rId2"/>
          <a:srcRect l="25521" t="19926" r="20486" b="17935"/>
          <a:stretch/>
        </p:blipFill>
        <p:spPr bwMode="auto">
          <a:xfrm>
            <a:off x="5854759" y="1606325"/>
            <a:ext cx="6016675" cy="48417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081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EW vs NS Operation</a:t>
            </a:r>
            <a:endParaRPr lang="en-US"/>
          </a:p>
        </p:txBody>
      </p:sp>
      <p:sp>
        <p:nvSpPr>
          <p:cNvPr id="3" name="Content Placeholder 2"/>
          <p:cNvSpPr>
            <a:spLocks noGrp="1"/>
          </p:cNvSpPr>
          <p:nvPr>
            <p:ph idx="1"/>
          </p:nvPr>
        </p:nvSpPr>
        <p:spPr/>
        <p:txBody>
          <a:bodyPr/>
          <a:lstStyle/>
          <a:p>
            <a:r>
              <a:rPr lang="en-US"/>
              <a:t>Both directions on the </a:t>
            </a:r>
            <a:r>
              <a:rPr lang="en-US" smtClean="0"/>
              <a:t>NS </a:t>
            </a:r>
            <a:r>
              <a:rPr lang="en-US"/>
              <a:t>street contain only </a:t>
            </a:r>
            <a:r>
              <a:rPr lang="en-US" smtClean="0"/>
              <a:t>straight/left option </a:t>
            </a:r>
            <a:r>
              <a:rPr lang="en-US"/>
              <a:t>lanes.  </a:t>
            </a:r>
            <a:endParaRPr lang="en-US" smtClean="0"/>
          </a:p>
          <a:p>
            <a:pPr lvl="1"/>
            <a:r>
              <a:rPr lang="en-US" smtClean="0"/>
              <a:t>If </a:t>
            </a:r>
            <a:r>
              <a:rPr lang="en-US"/>
              <a:t>a car wants to make a left turn, it must make an </a:t>
            </a:r>
            <a:r>
              <a:rPr lang="en-US" b="1"/>
              <a:t>unprotected left </a:t>
            </a:r>
            <a:r>
              <a:rPr lang="en-US" b="1" smtClean="0"/>
              <a:t>turn</a:t>
            </a:r>
            <a:r>
              <a:rPr lang="en-US" smtClean="0"/>
              <a:t>, in which the opposing straight/left green is also lit.</a:t>
            </a:r>
          </a:p>
          <a:p>
            <a:r>
              <a:rPr lang="en-US" smtClean="0"/>
              <a:t>Thus</a:t>
            </a:r>
            <a:r>
              <a:rPr lang="en-US"/>
              <a:t>, there are </a:t>
            </a:r>
            <a:r>
              <a:rPr lang="en-US" smtClean="0"/>
              <a:t>sets of two </a:t>
            </a:r>
            <a:r>
              <a:rPr lang="en-US"/>
              <a:t>traffic signals (left turn arrow and straight green light) facing each direction on the main (EW) street, but only one set of lights facing each direction of the minor (NS) street.</a:t>
            </a:r>
          </a:p>
          <a:p>
            <a:endParaRPr lang="en-US"/>
          </a:p>
        </p:txBody>
      </p:sp>
    </p:spTree>
    <p:extLst>
      <p:ext uri="{BB962C8B-B14F-4D97-AF65-F5344CB8AC3E}">
        <p14:creationId xmlns:p14="http://schemas.microsoft.com/office/powerpoint/2010/main" val="103978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pPr algn="ctr"/>
            <a:r>
              <a:rPr lang="en-US" smtClean="0"/>
              <a:t>Symmetry for Simplicity</a:t>
            </a:r>
            <a:endParaRPr lang="en-US"/>
          </a:p>
        </p:txBody>
      </p:sp>
      <p:sp>
        <p:nvSpPr>
          <p:cNvPr id="3" name="Content Placeholder 2"/>
          <p:cNvSpPr>
            <a:spLocks noGrp="1"/>
          </p:cNvSpPr>
          <p:nvPr>
            <p:ph idx="1"/>
          </p:nvPr>
        </p:nvSpPr>
        <p:spPr>
          <a:xfrm>
            <a:off x="838200" y="1258063"/>
            <a:ext cx="10515600" cy="4351338"/>
          </a:xfrm>
        </p:spPr>
        <p:txBody>
          <a:bodyPr/>
          <a:lstStyle/>
          <a:p>
            <a:r>
              <a:rPr lang="en-US" smtClean="0"/>
              <a:t>The </a:t>
            </a:r>
            <a:r>
              <a:rPr lang="en-US"/>
              <a:t>lights for the east and west directions are symmetric, meaning that the west direction will never have both its turn signal and straight signal green at the same time, with the east direction all red. </a:t>
            </a:r>
            <a:r>
              <a:rPr lang="en-US" smtClean="0"/>
              <a:t>Either </a:t>
            </a:r>
            <a:r>
              <a:rPr lang="en-US"/>
              <a:t>both east and west straight lanes are green, or both east and west left turn lanes are green and the straight lanes are red, to prevent a left-cross collision. </a:t>
            </a:r>
            <a:endParaRPr lang="en-US" smtClean="0"/>
          </a:p>
          <a:p>
            <a:r>
              <a:rPr lang="en-US" smtClean="0"/>
              <a:t>The </a:t>
            </a:r>
            <a:r>
              <a:rPr lang="en-US"/>
              <a:t>north and south direction lights are identical to each other.</a:t>
            </a:r>
          </a:p>
          <a:p>
            <a:endParaRPr lang="en-US"/>
          </a:p>
        </p:txBody>
      </p:sp>
    </p:spTree>
    <p:extLst>
      <p:ext uri="{BB962C8B-B14F-4D97-AF65-F5344CB8AC3E}">
        <p14:creationId xmlns:p14="http://schemas.microsoft.com/office/powerpoint/2010/main" val="413641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pPr algn="ctr"/>
            <a:r>
              <a:rPr lang="en-US" smtClean="0"/>
              <a:t>Part 1 has 7 allowable states for the lights</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60248"/>
              </p:ext>
            </p:extLst>
          </p:nvPr>
        </p:nvGraphicFramePr>
        <p:xfrm>
          <a:off x="930159" y="1450426"/>
          <a:ext cx="10011111" cy="4950376"/>
        </p:xfrm>
        <a:graphic>
          <a:graphicData uri="http://schemas.openxmlformats.org/drawingml/2006/table">
            <a:tbl>
              <a:tblPr firstRow="1" firstCol="1" lastRow="1" lastCol="1" bandRow="1" bandCol="1">
                <a:tableStyleId>{5C22544A-7EE6-4342-B048-85BDC9FD1C3A}</a:tableStyleId>
              </a:tblPr>
              <a:tblGrid>
                <a:gridCol w="3337037">
                  <a:extLst>
                    <a:ext uri="{9D8B030D-6E8A-4147-A177-3AD203B41FA5}">
                      <a16:colId xmlns:a16="http://schemas.microsoft.com/office/drawing/2014/main" val="1070637911"/>
                    </a:ext>
                  </a:extLst>
                </a:gridCol>
                <a:gridCol w="2685908">
                  <a:extLst>
                    <a:ext uri="{9D8B030D-6E8A-4147-A177-3AD203B41FA5}">
                      <a16:colId xmlns:a16="http://schemas.microsoft.com/office/drawing/2014/main" val="807679235"/>
                    </a:ext>
                  </a:extLst>
                </a:gridCol>
                <a:gridCol w="3988166">
                  <a:extLst>
                    <a:ext uri="{9D8B030D-6E8A-4147-A177-3AD203B41FA5}">
                      <a16:colId xmlns:a16="http://schemas.microsoft.com/office/drawing/2014/main" val="2027155998"/>
                    </a:ext>
                  </a:extLst>
                </a:gridCol>
              </a:tblGrid>
              <a:tr h="1100082">
                <a:tc>
                  <a:txBody>
                    <a:bodyPr/>
                    <a:lstStyle/>
                    <a:p>
                      <a:pPr marL="0" marR="0">
                        <a:spcBef>
                          <a:spcPts val="0"/>
                        </a:spcBef>
                        <a:spcAft>
                          <a:spcPts val="0"/>
                        </a:spcAft>
                      </a:pPr>
                      <a:r>
                        <a:rPr lang="en-US" sz="2800">
                          <a:solidFill>
                            <a:schemeClr val="tx1"/>
                          </a:solidFill>
                          <a:effectLst/>
                        </a:rPr>
                        <a:t>EW straight = </a:t>
                      </a:r>
                      <a:endParaRPr lang="en-US" sz="2800" smtClean="0">
                        <a:solidFill>
                          <a:schemeClr val="tx1"/>
                        </a:solidFill>
                        <a:effectLst/>
                      </a:endParaRPr>
                    </a:p>
                    <a:p>
                      <a:pPr marL="0" marR="0">
                        <a:spcBef>
                          <a:spcPts val="0"/>
                        </a:spcBef>
                        <a:spcAft>
                          <a:spcPts val="0"/>
                        </a:spcAft>
                      </a:pPr>
                      <a:r>
                        <a:rPr lang="en-US" sz="2800" smtClean="0">
                          <a:solidFill>
                            <a:schemeClr val="tx1"/>
                          </a:solidFill>
                          <a:effectLst/>
                        </a:rPr>
                        <a:t>EWS </a:t>
                      </a:r>
                      <a:r>
                        <a:rPr lang="en-US" sz="2800">
                          <a:solidFill>
                            <a:schemeClr val="tx1"/>
                          </a:solidFill>
                          <a:effectLst/>
                        </a:rPr>
                        <a:t>= S</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EW left arrow = EWL = L</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NS (straight or unprotected left) = N</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2840034295"/>
                  </a:ext>
                </a:extLst>
              </a:tr>
              <a:tr h="550042">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b="1">
                          <a:solidFill>
                            <a:schemeClr val="tx1"/>
                          </a:solidFill>
                          <a:effectLst/>
                        </a:rPr>
                        <a:t>Red</a:t>
                      </a:r>
                      <a:endParaRPr lang="en-US" sz="2800" b="1">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32115183"/>
                  </a:ext>
                </a:extLst>
              </a:tr>
              <a:tr h="550042">
                <a:tc>
                  <a:txBody>
                    <a:bodyPr/>
                    <a:lstStyle/>
                    <a:p>
                      <a:pPr marL="0" marR="0">
                        <a:spcBef>
                          <a:spcPts val="0"/>
                        </a:spcBef>
                        <a:spcAft>
                          <a:spcPts val="0"/>
                        </a:spcAft>
                      </a:pPr>
                      <a:r>
                        <a:rPr lang="en-US" sz="2800">
                          <a:solidFill>
                            <a:schemeClr val="tx1"/>
                          </a:solidFill>
                          <a:effectLst/>
                        </a:rPr>
                        <a:t>Green</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b="1">
                          <a:solidFill>
                            <a:schemeClr val="tx1"/>
                          </a:solidFill>
                          <a:effectLst/>
                        </a:rPr>
                        <a:t>Red</a:t>
                      </a:r>
                      <a:endParaRPr lang="en-US" sz="2800" b="1">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3651094526"/>
                  </a:ext>
                </a:extLst>
              </a:tr>
              <a:tr h="550042">
                <a:tc>
                  <a:txBody>
                    <a:bodyPr/>
                    <a:lstStyle/>
                    <a:p>
                      <a:pPr marL="0" marR="0">
                        <a:spcBef>
                          <a:spcPts val="0"/>
                        </a:spcBef>
                        <a:spcAft>
                          <a:spcPts val="0"/>
                        </a:spcAft>
                      </a:pPr>
                      <a:r>
                        <a:rPr lang="en-US" sz="2800">
                          <a:solidFill>
                            <a:schemeClr val="tx1"/>
                          </a:solidFill>
                          <a:effectLst/>
                        </a:rPr>
                        <a:t>Yellow</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b="1">
                          <a:solidFill>
                            <a:schemeClr val="tx1"/>
                          </a:solidFill>
                          <a:effectLst/>
                        </a:rPr>
                        <a:t>Red</a:t>
                      </a:r>
                      <a:endParaRPr lang="en-US" sz="2800" b="1">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3276110144"/>
                  </a:ext>
                </a:extLst>
              </a:tr>
              <a:tr h="550042">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b="1">
                          <a:solidFill>
                            <a:schemeClr val="tx1"/>
                          </a:solidFill>
                          <a:effectLst/>
                        </a:rPr>
                        <a:t>Green</a:t>
                      </a:r>
                      <a:endParaRPr lang="en-US" sz="2800" b="1">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3037517545"/>
                  </a:ext>
                </a:extLst>
              </a:tr>
              <a:tr h="550042">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b="1">
                          <a:solidFill>
                            <a:schemeClr val="tx1"/>
                          </a:solidFill>
                          <a:effectLst/>
                        </a:rPr>
                        <a:t>Yellow</a:t>
                      </a:r>
                      <a:endParaRPr lang="en-US" sz="2800" b="1">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1900139867"/>
                  </a:ext>
                </a:extLst>
              </a:tr>
              <a:tr h="550042">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b="1">
                          <a:solidFill>
                            <a:schemeClr val="tx1"/>
                          </a:solidFill>
                          <a:effectLst/>
                        </a:rPr>
                        <a:t>Red</a:t>
                      </a:r>
                      <a:endParaRPr lang="en-US" sz="2800" b="1">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Green</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3426562181"/>
                  </a:ext>
                </a:extLst>
              </a:tr>
              <a:tr h="550042">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Red</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tc>
                  <a:txBody>
                    <a:bodyPr/>
                    <a:lstStyle/>
                    <a:p>
                      <a:pPr marL="0" marR="0">
                        <a:spcBef>
                          <a:spcPts val="0"/>
                        </a:spcBef>
                        <a:spcAft>
                          <a:spcPts val="0"/>
                        </a:spcAft>
                      </a:pPr>
                      <a:r>
                        <a:rPr lang="en-US" sz="2800">
                          <a:solidFill>
                            <a:schemeClr val="tx1"/>
                          </a:solidFill>
                          <a:effectLst/>
                        </a:rPr>
                        <a:t>Yellow</a:t>
                      </a:r>
                      <a:endParaRPr lang="en-US" sz="2800">
                        <a:solidFill>
                          <a:schemeClr val="tx1"/>
                        </a:solidFill>
                        <a:effectLst/>
                        <a:latin typeface="Times New Roman" panose="02020603050405020304" pitchFamily="18" charset="0"/>
                        <a:ea typeface="SimSun" panose="02010600030101010101" pitchFamily="2" charset="-122"/>
                      </a:endParaRPr>
                    </a:p>
                  </a:txBody>
                  <a:tcPr marL="68580" marR="68580" marT="0" marB="0">
                    <a:solidFill>
                      <a:schemeClr val="bg1"/>
                    </a:solidFill>
                  </a:tcPr>
                </a:tc>
                <a:extLst>
                  <a:ext uri="{0D108BD9-81ED-4DB2-BD59-A6C34878D82A}">
                    <a16:rowId xmlns:a16="http://schemas.microsoft.com/office/drawing/2014/main" val="331692798"/>
                  </a:ext>
                </a:extLst>
              </a:tr>
            </a:tbl>
          </a:graphicData>
        </a:graphic>
      </p:graphicFrame>
    </p:spTree>
    <p:extLst>
      <p:ext uri="{BB962C8B-B14F-4D97-AF65-F5344CB8AC3E}">
        <p14:creationId xmlns:p14="http://schemas.microsoft.com/office/powerpoint/2010/main" val="15008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pPr algn="ctr"/>
            <a:r>
              <a:rPr lang="en-US" smtClean="0"/>
              <a:t>About that red state</a:t>
            </a:r>
            <a:endParaRPr lang="en-US"/>
          </a:p>
        </p:txBody>
      </p:sp>
      <p:sp>
        <p:nvSpPr>
          <p:cNvPr id="3" name="Content Placeholder 2"/>
          <p:cNvSpPr>
            <a:spLocks noGrp="1"/>
          </p:cNvSpPr>
          <p:nvPr>
            <p:ph idx="1"/>
          </p:nvPr>
        </p:nvSpPr>
        <p:spPr>
          <a:xfrm>
            <a:off x="838200" y="1258062"/>
            <a:ext cx="10515600" cy="5347689"/>
          </a:xfrm>
        </p:spPr>
        <p:txBody>
          <a:bodyPr/>
          <a:lstStyle/>
          <a:p>
            <a:r>
              <a:rPr lang="en-US" smtClean="0"/>
              <a:t>If we got to all-red from NS yellow, then EW_straight has top priority for green, followed by EW_left, and then NS again.</a:t>
            </a:r>
          </a:p>
          <a:p>
            <a:endParaRPr lang="en-US" smtClean="0"/>
          </a:p>
          <a:p>
            <a:r>
              <a:rPr lang="en-US" smtClean="0"/>
              <a:t>If we got to all-red from EW_straight yellow, then EW_left has top priority, followed by NS, then EW_straight again.</a:t>
            </a:r>
          </a:p>
          <a:p>
            <a:endParaRPr lang="en-US" smtClean="0"/>
          </a:p>
          <a:p>
            <a:r>
              <a:rPr lang="en-US" smtClean="0"/>
              <a:t>If we got to all-red from EW_left yellow, then NS has top priority, followed by EW_straight, and then EW_left again.</a:t>
            </a:r>
          </a:p>
          <a:p>
            <a:endParaRPr lang="en-US"/>
          </a:p>
          <a:p>
            <a:r>
              <a:rPr lang="en-US" smtClean="0"/>
              <a:t>Maybe 3 separate all-red states in the controller? </a:t>
            </a:r>
          </a:p>
          <a:p>
            <a:pPr lvl="1"/>
            <a:r>
              <a:rPr lang="en-US" smtClean="0"/>
              <a:t>Recall 5-state vs. 6-state versions of H&amp;H controller</a:t>
            </a:r>
          </a:p>
          <a:p>
            <a:endParaRPr lang="en-US"/>
          </a:p>
        </p:txBody>
      </p:sp>
    </p:spTree>
    <p:extLst>
      <p:ext uri="{BB962C8B-B14F-4D97-AF65-F5344CB8AC3E}">
        <p14:creationId xmlns:p14="http://schemas.microsoft.com/office/powerpoint/2010/main" val="3873313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1268</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SimSun</vt:lpstr>
      <vt:lpstr>Arial</vt:lpstr>
      <vt:lpstr>Calibri</vt:lpstr>
      <vt:lpstr>Calibri Light</vt:lpstr>
      <vt:lpstr>Times New Roman</vt:lpstr>
      <vt:lpstr>Office Theme</vt:lpstr>
      <vt:lpstr>CSE 140L Lab 3</vt:lpstr>
      <vt:lpstr>Lab 3 Summary</vt:lpstr>
      <vt:lpstr>Harris &amp; Harris Textbook Example</vt:lpstr>
      <vt:lpstr>light states</vt:lpstr>
      <vt:lpstr>How Our Assignment Builds on H&amp;H</vt:lpstr>
      <vt:lpstr>EW vs NS Operation</vt:lpstr>
      <vt:lpstr>Symmetry for Simplicity</vt:lpstr>
      <vt:lpstr>Part 1 has 7 allowable states for the lights</vt:lpstr>
      <vt:lpstr>About that red state</vt:lpstr>
      <vt:lpstr>traffic detection, Part 1</vt:lpstr>
      <vt:lpstr>Starting State</vt:lpstr>
      <vt:lpstr>Green timeout</vt:lpstr>
      <vt:lpstr>Conflicting traffic demand</vt:lpstr>
      <vt:lpstr>Counts keep going once started</vt:lpstr>
      <vt:lpstr>Initial priority from all-red</vt:lpstr>
      <vt:lpstr>fairness doctrine</vt:lpstr>
      <vt:lpstr>rush hour!</vt:lpstr>
      <vt:lpstr>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140L Lab 3</dc:title>
  <dc:creator>John Eldon</dc:creator>
  <cp:lastModifiedBy>John Eldon</cp:lastModifiedBy>
  <cp:revision>25</cp:revision>
  <dcterms:created xsi:type="dcterms:W3CDTF">2022-01-15T19:30:09Z</dcterms:created>
  <dcterms:modified xsi:type="dcterms:W3CDTF">2022-11-05T18:56:24Z</dcterms:modified>
</cp:coreProperties>
</file>