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62" r:id="rId8"/>
    <p:sldId id="259" r:id="rId9"/>
    <p:sldId id="261" r:id="rId10"/>
    <p:sldId id="263" r:id="rId11"/>
    <p:sldId id="264" r:id="rId12"/>
    <p:sldId id="265" r:id="rId13"/>
    <p:sldId id="266"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1/27/2020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upport.office.com/en-us/article/Getting-Started-Introduction-to-the-Business-Intelligence-Center-2EA9253A-5B61-4065-B6E3-7A981BB8D90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606AC9-9F0B-4137-B1F3-4912EB0781B3}"/>
              </a:ext>
            </a:extLst>
          </p:cNvPr>
          <p:cNvSpPr>
            <a:spLocks noGrp="1"/>
          </p:cNvSpPr>
          <p:nvPr>
            <p:ph type="ctrTitle"/>
          </p:nvPr>
        </p:nvSpPr>
        <p:spPr>
          <a:xfrm>
            <a:off x="0" y="228601"/>
            <a:ext cx="7586663" cy="5463072"/>
          </a:xfrm>
        </p:spPr>
        <p:txBody>
          <a:bodyPr>
            <a:normAutofit fontScale="90000"/>
          </a:bodyPr>
          <a:lstStyle/>
          <a:p>
            <a:br>
              <a:rPr lang="en-US" sz="4400" i="1" dirty="0">
                <a:solidFill>
                  <a:schemeClr val="tx2"/>
                </a:solidFill>
                <a:latin typeface="Abadi" panose="020B0604020202020204" pitchFamily="34" charset="0"/>
              </a:rPr>
            </a:br>
            <a:br>
              <a:rPr lang="en-US" sz="4400" i="1" dirty="0">
                <a:solidFill>
                  <a:schemeClr val="tx2"/>
                </a:solidFill>
                <a:latin typeface="Abadi" panose="020B0604020202020204" pitchFamily="34" charset="0"/>
              </a:rPr>
            </a:br>
            <a:br>
              <a:rPr lang="en-US" sz="4400" i="1" dirty="0">
                <a:solidFill>
                  <a:schemeClr val="tx2"/>
                </a:solidFill>
                <a:latin typeface="Abadi" panose="020B0604020202020204" pitchFamily="34" charset="0"/>
              </a:rPr>
            </a:br>
            <a:br>
              <a:rPr lang="en-US" sz="4400" i="1" dirty="0">
                <a:solidFill>
                  <a:schemeClr val="tx2"/>
                </a:solidFill>
                <a:latin typeface="Abadi" panose="020B0604020202020204" pitchFamily="34" charset="0"/>
              </a:rPr>
            </a:br>
            <a:br>
              <a:rPr lang="en-US" sz="4400" i="1" dirty="0">
                <a:solidFill>
                  <a:schemeClr val="tx2"/>
                </a:solidFill>
                <a:latin typeface="Abadi" panose="020B0604020202020204" pitchFamily="34" charset="0"/>
              </a:rPr>
            </a:br>
            <a:br>
              <a:rPr lang="en-US" sz="4400" i="1" dirty="0">
                <a:solidFill>
                  <a:schemeClr val="tx2"/>
                </a:solidFill>
                <a:latin typeface="Abadi" panose="020B0604020202020204" pitchFamily="34" charset="0"/>
              </a:rPr>
            </a:br>
            <a:r>
              <a:rPr lang="en-US" sz="4400" i="1" dirty="0">
                <a:solidFill>
                  <a:schemeClr val="tx2"/>
                </a:solidFill>
                <a:latin typeface="Abadi" panose="020B0604020202020204" pitchFamily="34" charset="0"/>
              </a:rPr>
              <a:t>Enterprise template in SharePoint</a:t>
            </a:r>
            <a:br>
              <a:rPr lang="en-US" sz="4400" i="1" dirty="0">
                <a:solidFill>
                  <a:schemeClr val="tx2"/>
                </a:solidFill>
                <a:latin typeface="Abadi" panose="020B0604020202020204" pitchFamily="34" charset="0"/>
              </a:rPr>
            </a:br>
            <a:r>
              <a:rPr lang="en-US" sz="4400" i="1" dirty="0">
                <a:solidFill>
                  <a:schemeClr val="tx2"/>
                </a:solidFill>
                <a:latin typeface="Abadi" panose="020B0604020202020204" pitchFamily="34" charset="0"/>
              </a:rPr>
              <a:t>presented by-</a:t>
            </a:r>
            <a:br>
              <a:rPr lang="en-US" sz="4400" i="1" dirty="0">
                <a:solidFill>
                  <a:schemeClr val="tx2"/>
                </a:solidFill>
                <a:latin typeface="Abadi" panose="020B0604020202020204" pitchFamily="34" charset="0"/>
              </a:rPr>
            </a:br>
            <a:r>
              <a:rPr lang="en-US" sz="4400" i="1" dirty="0">
                <a:solidFill>
                  <a:schemeClr val="tx2"/>
                </a:solidFill>
                <a:latin typeface="Abadi" panose="020B0604020202020204" pitchFamily="34" charset="0"/>
              </a:rPr>
              <a:t>karamvir </a:t>
            </a:r>
            <a:r>
              <a:rPr lang="en-US" sz="4400" i="1" dirty="0" err="1">
                <a:solidFill>
                  <a:schemeClr val="tx2"/>
                </a:solidFill>
                <a:latin typeface="Abadi" panose="020B0604020202020204" pitchFamily="34" charset="0"/>
              </a:rPr>
              <a:t>kaur</a:t>
            </a:r>
            <a:br>
              <a:rPr lang="en-US" sz="4400" i="1" dirty="0">
                <a:solidFill>
                  <a:schemeClr val="tx2"/>
                </a:solidFill>
                <a:latin typeface="Abadi" panose="020B0604020202020204" pitchFamily="34" charset="0"/>
              </a:rPr>
            </a:br>
            <a:r>
              <a:rPr lang="en-US" sz="4400" i="1" dirty="0" err="1">
                <a:solidFill>
                  <a:schemeClr val="tx2"/>
                </a:solidFill>
                <a:latin typeface="Abadi" panose="020B0604020202020204" pitchFamily="34" charset="0"/>
              </a:rPr>
              <a:t>agam</a:t>
            </a:r>
            <a:r>
              <a:rPr lang="en-US" sz="4400" i="1" dirty="0">
                <a:solidFill>
                  <a:schemeClr val="tx2"/>
                </a:solidFill>
                <a:latin typeface="Abadi" panose="020B0604020202020204" pitchFamily="34" charset="0"/>
              </a:rPr>
              <a:t> </a:t>
            </a:r>
            <a:r>
              <a:rPr lang="en-US" sz="4400" i="1" dirty="0" err="1">
                <a:solidFill>
                  <a:schemeClr val="tx2"/>
                </a:solidFill>
                <a:latin typeface="Abadi" panose="020B0604020202020204" pitchFamily="34" charset="0"/>
              </a:rPr>
              <a:t>kumar</a:t>
            </a:r>
            <a:br>
              <a:rPr lang="en-US" sz="4400" i="1" dirty="0">
                <a:solidFill>
                  <a:schemeClr val="tx2"/>
                </a:solidFill>
                <a:latin typeface="Abadi" panose="020B0604020202020204" pitchFamily="34" charset="0"/>
              </a:rPr>
            </a:br>
            <a:r>
              <a:rPr lang="en-US" sz="4400" i="1" dirty="0" err="1">
                <a:solidFill>
                  <a:schemeClr val="tx2"/>
                </a:solidFill>
                <a:latin typeface="Abadi" panose="020B0604020202020204" pitchFamily="34" charset="0"/>
              </a:rPr>
              <a:t>raiez</a:t>
            </a:r>
            <a:r>
              <a:rPr lang="en-US" sz="4400" i="1" dirty="0">
                <a:solidFill>
                  <a:schemeClr val="tx2"/>
                </a:solidFill>
                <a:latin typeface="Abadi" panose="020B0604020202020204" pitchFamily="34" charset="0"/>
              </a:rPr>
              <a:t> raphe</a:t>
            </a:r>
            <a:br>
              <a:rPr lang="en-US" sz="4400" i="1" dirty="0">
                <a:solidFill>
                  <a:schemeClr val="tx2"/>
                </a:solidFill>
                <a:latin typeface="Abadi" panose="020B0604020202020204" pitchFamily="34" charset="0"/>
              </a:rPr>
            </a:br>
            <a:r>
              <a:rPr lang="en-US" sz="4400" i="1" dirty="0" err="1">
                <a:solidFill>
                  <a:schemeClr val="tx2"/>
                </a:solidFill>
                <a:latin typeface="Abadi" panose="020B0604020202020204" pitchFamily="34" charset="0"/>
              </a:rPr>
              <a:t>kartik</a:t>
            </a:r>
            <a:r>
              <a:rPr lang="en-US" sz="4400" i="1" dirty="0">
                <a:solidFill>
                  <a:schemeClr val="tx2"/>
                </a:solidFill>
                <a:latin typeface="Abadi" panose="020B0604020202020204" pitchFamily="34" charset="0"/>
              </a:rPr>
              <a:t> </a:t>
            </a:r>
            <a:r>
              <a:rPr lang="en-US" sz="4400" i="1" dirty="0" err="1">
                <a:solidFill>
                  <a:schemeClr val="tx2"/>
                </a:solidFill>
                <a:latin typeface="Abadi" panose="020B0604020202020204" pitchFamily="34" charset="0"/>
              </a:rPr>
              <a:t>velede</a:t>
            </a:r>
            <a:br>
              <a:rPr lang="en-US" sz="4400" i="1" dirty="0">
                <a:solidFill>
                  <a:schemeClr val="tx2"/>
                </a:solidFill>
                <a:latin typeface="Abadi" panose="020B0604020202020204" pitchFamily="34" charset="0"/>
              </a:rPr>
            </a:br>
            <a:br>
              <a:rPr lang="en-US" sz="4400" i="1" dirty="0">
                <a:solidFill>
                  <a:schemeClr val="tx2"/>
                </a:solidFill>
                <a:latin typeface="Abadi" panose="020B0604020202020204" pitchFamily="34" charset="0"/>
              </a:rPr>
            </a:br>
            <a:br>
              <a:rPr lang="en-US" sz="4400" i="1" dirty="0">
                <a:solidFill>
                  <a:schemeClr val="tx2"/>
                </a:solidFill>
                <a:latin typeface="Abadi" panose="020B0604020202020204" pitchFamily="34" charset="0"/>
              </a:rPr>
            </a:br>
            <a:endParaRPr lang="en-CA" sz="4400" dirty="0">
              <a:solidFill>
                <a:schemeClr val="tx2"/>
              </a:solidFill>
            </a:endParaRPr>
          </a:p>
        </p:txBody>
      </p:sp>
      <p:pic>
        <p:nvPicPr>
          <p:cNvPr id="26" name="Picture 25">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28" name="Picture 27">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5" name="Picture 4" descr="A close up of a sign&#10;&#10;Description automatically generated">
            <a:extLst>
              <a:ext uri="{FF2B5EF4-FFF2-40B4-BE49-F238E27FC236}">
                <a16:creationId xmlns:a16="http://schemas.microsoft.com/office/drawing/2014/main" id="{6EB48960-CB31-4A5D-A716-30E173FF1D08}"/>
              </a:ext>
            </a:extLst>
          </p:cNvPr>
          <p:cNvPicPr>
            <a:picLocks noChangeAspect="1"/>
          </p:cNvPicPr>
          <p:nvPr/>
        </p:nvPicPr>
        <p:blipFill>
          <a:blip r:embed="rId3"/>
          <a:stretch>
            <a:fillRect/>
          </a:stretch>
        </p:blipFill>
        <p:spPr>
          <a:xfrm>
            <a:off x="7825153" y="948266"/>
            <a:ext cx="3990385" cy="4743406"/>
          </a:xfrm>
          <a:prstGeom prst="rect">
            <a:avLst/>
          </a:prstGeom>
          <a:scene3d>
            <a:camera prst="orthographicFront"/>
            <a:lightRig rig="threePt" dir="t">
              <a:rot lat="0" lon="0" rev="2700000"/>
            </a:lightRig>
          </a:scene3d>
          <a:sp3d contourW="6350">
            <a:bevelT h="38100"/>
            <a:contourClr>
              <a:srgbClr val="C0C0C0"/>
            </a:contourClr>
          </a:sp3d>
        </p:spPr>
      </p:pic>
      <p:pic>
        <p:nvPicPr>
          <p:cNvPr id="30" name="Picture 2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136918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0116-3C45-4685-A549-A07D74AA1842}"/>
              </a:ext>
            </a:extLst>
          </p:cNvPr>
          <p:cNvSpPr>
            <a:spLocks noGrp="1"/>
          </p:cNvSpPr>
          <p:nvPr>
            <p:ph type="title"/>
          </p:nvPr>
        </p:nvSpPr>
        <p:spPr/>
        <p:txBody>
          <a:bodyPr>
            <a:normAutofit/>
          </a:bodyPr>
          <a:lstStyle/>
          <a:p>
            <a:r>
              <a:rPr lang="en-CA" sz="2400" b="1" dirty="0">
                <a:solidFill>
                  <a:schemeClr val="tx2"/>
                </a:solidFill>
                <a:latin typeface="Arial" panose="020B0604020202020204" pitchFamily="34" charset="0"/>
                <a:cs typeface="Arial" panose="020B0604020202020204" pitchFamily="34" charset="0"/>
              </a:rPr>
              <a:t>Business example</a:t>
            </a:r>
          </a:p>
        </p:txBody>
      </p:sp>
      <p:sp>
        <p:nvSpPr>
          <p:cNvPr id="3" name="Content Placeholder 2">
            <a:extLst>
              <a:ext uri="{FF2B5EF4-FFF2-40B4-BE49-F238E27FC236}">
                <a16:creationId xmlns:a16="http://schemas.microsoft.com/office/drawing/2014/main" id="{4E175E44-7921-4C28-8E94-55B84263DAAD}"/>
              </a:ext>
            </a:extLst>
          </p:cNvPr>
          <p:cNvSpPr>
            <a:spLocks noGrp="1"/>
          </p:cNvSpPr>
          <p:nvPr>
            <p:ph sz="quarter" idx="13"/>
          </p:nvPr>
        </p:nvSpPr>
        <p:spPr/>
        <p:txBody>
          <a:bodyPr>
            <a:normAutofit fontScale="25000" lnSpcReduction="20000"/>
          </a:bodyPr>
          <a:lstStyle/>
          <a:p>
            <a:r>
              <a:rPr lang="en-CA" sz="6400" dirty="0">
                <a:solidFill>
                  <a:schemeClr val="tx2"/>
                </a:solidFill>
                <a:latin typeface="Arial" panose="020B0604020202020204" pitchFamily="34" charset="0"/>
                <a:cs typeface="Arial" panose="020B0604020202020204" pitchFamily="34" charset="0"/>
              </a:rPr>
              <a:t>Building a corporate directory with SharePoint search center</a:t>
            </a:r>
          </a:p>
          <a:p>
            <a:r>
              <a:rPr lang="en-CA" sz="6400" dirty="0">
                <a:solidFill>
                  <a:schemeClr val="tx2"/>
                </a:solidFill>
                <a:latin typeface="Arial" panose="020B0604020202020204" pitchFamily="34" charset="0"/>
                <a:cs typeface="Arial" panose="020B0604020202020204" pitchFamily="34" charset="0"/>
              </a:rPr>
              <a:t>A corporate directory is people company phone book to quickly find someone using whatever filter you want</a:t>
            </a:r>
          </a:p>
          <a:p>
            <a:r>
              <a:rPr lang="en-CA" sz="6400" dirty="0">
                <a:solidFill>
                  <a:schemeClr val="tx2"/>
                </a:solidFill>
                <a:latin typeface="Arial" panose="020B0604020202020204" pitchFamily="34" charset="0"/>
                <a:cs typeface="Arial" panose="020B0604020202020204" pitchFamily="34" charset="0"/>
              </a:rPr>
              <a:t>To make sure the people data are available and searchable .the following are some of the properties you would like to show or allow users to filter and search by.</a:t>
            </a:r>
          </a:p>
          <a:p>
            <a:r>
              <a:rPr lang="en-CA" sz="6400" dirty="0">
                <a:solidFill>
                  <a:schemeClr val="tx2"/>
                </a:solidFill>
                <a:latin typeface="Arial" panose="020B0604020202020204" pitchFamily="34" charset="0"/>
                <a:cs typeface="Arial" panose="020B0604020202020204" pitchFamily="34" charset="0"/>
              </a:rPr>
              <a:t>Name</a:t>
            </a:r>
          </a:p>
          <a:p>
            <a:r>
              <a:rPr lang="en-CA" sz="6400" dirty="0">
                <a:solidFill>
                  <a:schemeClr val="tx2"/>
                </a:solidFill>
                <a:latin typeface="Arial" panose="020B0604020202020204" pitchFamily="34" charset="0"/>
                <a:cs typeface="Arial" panose="020B0604020202020204" pitchFamily="34" charset="0"/>
              </a:rPr>
              <a:t>Department</a:t>
            </a:r>
          </a:p>
          <a:p>
            <a:r>
              <a:rPr lang="en-CA" sz="6400" dirty="0">
                <a:solidFill>
                  <a:schemeClr val="tx2"/>
                </a:solidFill>
                <a:latin typeface="Arial" panose="020B0604020202020204" pitchFamily="34" charset="0"/>
                <a:cs typeface="Arial" panose="020B0604020202020204" pitchFamily="34" charset="0"/>
              </a:rPr>
              <a:t>Email</a:t>
            </a:r>
          </a:p>
          <a:p>
            <a:r>
              <a:rPr lang="en-CA" sz="6400" dirty="0">
                <a:solidFill>
                  <a:schemeClr val="tx2"/>
                </a:solidFill>
                <a:latin typeface="Arial" panose="020B0604020202020204" pitchFamily="34" charset="0"/>
                <a:cs typeface="Arial" panose="020B0604020202020204" pitchFamily="34" charset="0"/>
              </a:rPr>
              <a:t>Phone</a:t>
            </a:r>
          </a:p>
          <a:p>
            <a:r>
              <a:rPr lang="en-CA" sz="6400" dirty="0">
                <a:solidFill>
                  <a:schemeClr val="tx2"/>
                </a:solidFill>
                <a:latin typeface="Arial" panose="020B0604020202020204" pitchFamily="34" charset="0"/>
                <a:cs typeface="Arial" panose="020B0604020202020204" pitchFamily="34" charset="0"/>
              </a:rPr>
              <a:t>Location</a:t>
            </a:r>
          </a:p>
          <a:p>
            <a:r>
              <a:rPr lang="en-CA" sz="6400" dirty="0">
                <a:solidFill>
                  <a:schemeClr val="tx2"/>
                </a:solidFill>
                <a:latin typeface="Arial" panose="020B0604020202020204" pitchFamily="34" charset="0"/>
                <a:cs typeface="Arial" panose="020B0604020202020204" pitchFamily="34" charset="0"/>
              </a:rPr>
              <a:t>Job title</a:t>
            </a:r>
          </a:p>
          <a:p>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179181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95F2-E7A0-423B-B815-E166EE925A5C}"/>
              </a:ext>
            </a:extLst>
          </p:cNvPr>
          <p:cNvSpPr>
            <a:spLocks noGrp="1"/>
          </p:cNvSpPr>
          <p:nvPr>
            <p:ph type="title"/>
          </p:nvPr>
        </p:nvSpPr>
        <p:spPr/>
        <p:txBody>
          <a:bodyPr/>
          <a:lstStyle/>
          <a:p>
            <a:r>
              <a:rPr lang="en-CA" dirty="0"/>
              <a:t>References </a:t>
            </a:r>
          </a:p>
        </p:txBody>
      </p:sp>
      <p:sp>
        <p:nvSpPr>
          <p:cNvPr id="3" name="Content Placeholder 2">
            <a:extLst>
              <a:ext uri="{FF2B5EF4-FFF2-40B4-BE49-F238E27FC236}">
                <a16:creationId xmlns:a16="http://schemas.microsoft.com/office/drawing/2014/main" id="{41990698-88D8-4E59-9E83-F76E25F2AAC8}"/>
              </a:ext>
            </a:extLst>
          </p:cNvPr>
          <p:cNvSpPr>
            <a:spLocks noGrp="1"/>
          </p:cNvSpPr>
          <p:nvPr>
            <p:ph sz="quarter" idx="13"/>
          </p:nvPr>
        </p:nvSpPr>
        <p:spPr/>
        <p:txBody>
          <a:bodyPr/>
          <a:lstStyle/>
          <a:p>
            <a:r>
              <a:rPr lang="en-CA" dirty="0">
                <a:hlinkClick r:id="rId2"/>
              </a:rPr>
              <a:t>https://support.office.com/en-us/article/Getting-Started-Introduction-to-the-Business-Intelligence-Center-2EA9253A-5B61-4065-B6E3-7A981BB8D90D</a:t>
            </a:r>
            <a:endParaRPr lang="en-CA" dirty="0"/>
          </a:p>
          <a:p>
            <a:r>
              <a:rPr lang="en-US" b="1" dirty="0"/>
              <a:t>SharePoint 2016 User's Guide: Learning Microsoft's Business Collaboration Platform, Fifth Edition / Smith, Tony.</a:t>
            </a:r>
          </a:p>
          <a:p>
            <a:r>
              <a:rPr lang="en-US" b="1" dirty="0"/>
              <a:t>https://docs.microsoft.com/en-us/sharepoint/search/create-a-search-center-site</a:t>
            </a:r>
          </a:p>
          <a:p>
            <a:endParaRPr lang="en-CA" dirty="0"/>
          </a:p>
        </p:txBody>
      </p:sp>
    </p:spTree>
    <p:extLst>
      <p:ext uri="{BB962C8B-B14F-4D97-AF65-F5344CB8AC3E}">
        <p14:creationId xmlns:p14="http://schemas.microsoft.com/office/powerpoint/2010/main" val="121008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973DC-78B7-4F0E-A2AD-7E3C9AD0F7EB}"/>
              </a:ext>
            </a:extLst>
          </p:cNvPr>
          <p:cNvSpPr txBox="1"/>
          <p:nvPr/>
        </p:nvSpPr>
        <p:spPr>
          <a:xfrm>
            <a:off x="237951" y="1351508"/>
            <a:ext cx="10137913" cy="4832092"/>
          </a:xfrm>
          <a:prstGeom prst="rect">
            <a:avLst/>
          </a:prstGeom>
          <a:noFill/>
        </p:spPr>
        <p:txBody>
          <a:bodyPr wrap="square" rtlCol="0">
            <a:spAutoFit/>
          </a:bodyPr>
          <a:lstStyle/>
          <a:p>
            <a:pPr algn="just"/>
            <a:r>
              <a:rPr lang="en-US" sz="2400" dirty="0">
                <a:solidFill>
                  <a:schemeClr val="tx2"/>
                </a:solidFill>
                <a:latin typeface="Arial" panose="020B0604020202020204" pitchFamily="34" charset="0"/>
                <a:cs typeface="Arial" panose="020B0604020202020204" pitchFamily="34" charset="0"/>
              </a:rPr>
              <a:t>“</a:t>
            </a:r>
            <a:r>
              <a:rPr lang="en-US" sz="2800" dirty="0">
                <a:solidFill>
                  <a:schemeClr val="tx2"/>
                </a:solidFill>
                <a:latin typeface="Arial" panose="020B0604020202020204" pitchFamily="34" charset="0"/>
                <a:cs typeface="Arial" panose="020B0604020202020204" pitchFamily="34" charset="0"/>
              </a:rPr>
              <a:t>Enterprise templates are used for create sites for managing enterprise content , data sharing and to serve management needs”</a:t>
            </a:r>
          </a:p>
          <a:p>
            <a:pPr algn="just"/>
            <a:r>
              <a:rPr lang="en-US" sz="2800" dirty="0">
                <a:solidFill>
                  <a:schemeClr val="tx2"/>
                </a:solidFill>
                <a:latin typeface="Arial" panose="020B0604020202020204" pitchFamily="34" charset="0"/>
                <a:cs typeface="Arial" panose="020B0604020202020204" pitchFamily="34" charset="0"/>
              </a:rPr>
              <a:t>Enterprise templates-</a:t>
            </a:r>
          </a:p>
          <a:p>
            <a:pPr algn="just"/>
            <a:endParaRPr lang="en-US" sz="2800" dirty="0">
              <a:solidFill>
                <a:schemeClr val="tx2"/>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Document Center</a:t>
            </a:r>
          </a:p>
          <a:p>
            <a:pPr marL="457200" indent="-457200" algn="just">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Records Center</a:t>
            </a:r>
          </a:p>
          <a:p>
            <a:pPr marL="457200" indent="-457200" algn="just">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Business Intelligence Center   </a:t>
            </a:r>
          </a:p>
          <a:p>
            <a:pPr marL="457200" indent="-457200" algn="just">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Enterprise Search Center</a:t>
            </a:r>
          </a:p>
          <a:p>
            <a:pPr marL="457200" indent="-457200" algn="just">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Basic Search Center</a:t>
            </a:r>
          </a:p>
          <a:p>
            <a:pPr marL="457200" indent="-457200" algn="just">
              <a:buFont typeface="Arial" panose="020B0604020202020204" pitchFamily="34" charset="0"/>
              <a:buChar char="•"/>
            </a:pPr>
            <a:r>
              <a:rPr lang="en-US" sz="2800" dirty="0">
                <a:solidFill>
                  <a:schemeClr val="tx2"/>
                </a:solidFill>
                <a:latin typeface="Arial" panose="020B0604020202020204" pitchFamily="34" charset="0"/>
                <a:cs typeface="Arial" panose="020B0604020202020204" pitchFamily="34" charset="0"/>
              </a:rPr>
              <a:t>Visio Process Repository</a:t>
            </a:r>
            <a:endParaRPr lang="en-CA" sz="2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682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social media post&#10;&#10;Description automatically generated">
            <a:extLst>
              <a:ext uri="{FF2B5EF4-FFF2-40B4-BE49-F238E27FC236}">
                <a16:creationId xmlns:a16="http://schemas.microsoft.com/office/drawing/2014/main" id="{07A9A90C-B339-462D-BB6A-0594A7F71968}"/>
              </a:ext>
            </a:extLst>
          </p:cNvPr>
          <p:cNvPicPr>
            <a:picLocks noChangeAspect="1"/>
          </p:cNvPicPr>
          <p:nvPr/>
        </p:nvPicPr>
        <p:blipFill>
          <a:blip r:embed="rId2"/>
          <a:stretch>
            <a:fillRect/>
          </a:stretch>
        </p:blipFill>
        <p:spPr>
          <a:xfrm>
            <a:off x="4104365" y="0"/>
            <a:ext cx="8087635" cy="6717323"/>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3" name="Picture 32">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2AD840-C81C-4B7C-B701-3DD9EE1673AD}"/>
              </a:ext>
            </a:extLst>
          </p:cNvPr>
          <p:cNvSpPr>
            <a:spLocks noGrp="1"/>
          </p:cNvSpPr>
          <p:nvPr>
            <p:ph type="title"/>
          </p:nvPr>
        </p:nvSpPr>
        <p:spPr>
          <a:xfrm>
            <a:off x="210389" y="737150"/>
            <a:ext cx="3893976" cy="1596177"/>
          </a:xfrm>
        </p:spPr>
        <p:txBody>
          <a:bodyPr anchor="b">
            <a:normAutofit/>
          </a:bodyPr>
          <a:lstStyle/>
          <a:p>
            <a:pPr algn="l"/>
            <a:r>
              <a:rPr lang="en-CA" sz="3200" dirty="0">
                <a:solidFill>
                  <a:schemeClr val="tx2"/>
                </a:solidFill>
                <a:latin typeface="Arial" panose="020B0604020202020204" pitchFamily="34" charset="0"/>
                <a:cs typeface="Arial" panose="020B0604020202020204" pitchFamily="34" charset="0"/>
              </a:rPr>
              <a:t>Business intelligence center</a:t>
            </a:r>
          </a:p>
        </p:txBody>
      </p:sp>
      <p:sp>
        <p:nvSpPr>
          <p:cNvPr id="3" name="Content Placeholder 2">
            <a:extLst>
              <a:ext uri="{FF2B5EF4-FFF2-40B4-BE49-F238E27FC236}">
                <a16:creationId xmlns:a16="http://schemas.microsoft.com/office/drawing/2014/main" id="{896498EA-FBB6-4463-B411-2A6131F9588D}"/>
              </a:ext>
            </a:extLst>
          </p:cNvPr>
          <p:cNvSpPr>
            <a:spLocks noGrp="1"/>
          </p:cNvSpPr>
          <p:nvPr>
            <p:ph sz="quarter" idx="13"/>
          </p:nvPr>
        </p:nvSpPr>
        <p:spPr>
          <a:xfrm>
            <a:off x="210389" y="3070476"/>
            <a:ext cx="3893978" cy="3424107"/>
          </a:xfrm>
        </p:spPr>
        <p:txBody>
          <a:bodyPr>
            <a:normAutofit/>
          </a:bodyPr>
          <a:lstStyle/>
          <a:p>
            <a:pPr marL="0" indent="0">
              <a:buNone/>
            </a:pPr>
            <a:r>
              <a:rPr lang="en-US" sz="1800" dirty="0">
                <a:solidFill>
                  <a:schemeClr val="tx2"/>
                </a:solidFill>
                <a:latin typeface="Arial" panose="020B0604020202020204" pitchFamily="34" charset="0"/>
                <a:cs typeface="Arial" panose="020B0604020202020204" pitchFamily="34" charset="0"/>
              </a:rPr>
              <a:t>This site template is used to create sites for viewing and analyzing business intelligence data, including KPIs, reports, and analytics.</a:t>
            </a:r>
          </a:p>
          <a:p>
            <a:pPr marL="0" indent="0">
              <a:buNone/>
            </a:pPr>
            <a:endParaRPr lang="en-CA" sz="1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299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4104A04-F642-4F9C-BAAF-75607EE18220}"/>
              </a:ext>
            </a:extLst>
          </p:cNvPr>
          <p:cNvPicPr>
            <a:picLocks noChangeAspect="1"/>
          </p:cNvPicPr>
          <p:nvPr/>
        </p:nvPicPr>
        <p:blipFill>
          <a:blip r:embed="rId2"/>
          <a:stretch>
            <a:fillRect/>
          </a:stretch>
        </p:blipFill>
        <p:spPr>
          <a:xfrm>
            <a:off x="5238750" y="1"/>
            <a:ext cx="6953250" cy="6857999"/>
          </a:xfrm>
          <a:prstGeom prst="rect">
            <a:avLst/>
          </a:prstGeom>
        </p:spPr>
      </p:pic>
      <p:sp>
        <p:nvSpPr>
          <p:cNvPr id="4" name="TextBox 3">
            <a:extLst>
              <a:ext uri="{FF2B5EF4-FFF2-40B4-BE49-F238E27FC236}">
                <a16:creationId xmlns:a16="http://schemas.microsoft.com/office/drawing/2014/main" id="{F11EA8F5-2BD8-4F96-B1B5-E1125C86CE12}"/>
              </a:ext>
            </a:extLst>
          </p:cNvPr>
          <p:cNvSpPr txBox="1"/>
          <p:nvPr/>
        </p:nvSpPr>
        <p:spPr>
          <a:xfrm>
            <a:off x="0" y="931985"/>
            <a:ext cx="5029200" cy="3416320"/>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The Business Intelligence Center is a pre-built Web site, or site template</a:t>
            </a:r>
          </a:p>
          <a:p>
            <a:r>
              <a:rPr lang="en-US" sz="2400" dirty="0">
                <a:solidFill>
                  <a:schemeClr val="tx2"/>
                </a:solidFill>
                <a:latin typeface="Arial" panose="020B0604020202020204" pitchFamily="34" charset="0"/>
                <a:cs typeface="Arial" panose="020B0604020202020204" pitchFamily="34" charset="0"/>
              </a:rPr>
              <a:t> This template is optimized to help you manage the working elements of business intelligence (BI) reporting: scorecards, dashboards, data connections, status lists, status indicators</a:t>
            </a:r>
            <a:endParaRPr lang="en-CA" sz="2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447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9B578D5C-0A01-418B-8FB7-DD39129C5AA4}"/>
              </a:ext>
            </a:extLst>
          </p:cNvPr>
          <p:cNvPicPr>
            <a:picLocks noChangeAspect="1"/>
          </p:cNvPicPr>
          <p:nvPr/>
        </p:nvPicPr>
        <p:blipFill>
          <a:blip r:embed="rId2"/>
          <a:stretch>
            <a:fillRect/>
          </a:stretch>
        </p:blipFill>
        <p:spPr>
          <a:xfrm>
            <a:off x="5078061" y="123092"/>
            <a:ext cx="6955677" cy="6611816"/>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1">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614E26-B33A-4D2C-A565-70100C0EDD0D}"/>
              </a:ext>
            </a:extLst>
          </p:cNvPr>
          <p:cNvSpPr>
            <a:spLocks noGrp="1"/>
          </p:cNvSpPr>
          <p:nvPr>
            <p:ph type="title"/>
          </p:nvPr>
        </p:nvSpPr>
        <p:spPr>
          <a:xfrm>
            <a:off x="422030" y="123092"/>
            <a:ext cx="4385721" cy="946514"/>
          </a:xfrm>
        </p:spPr>
        <p:txBody>
          <a:bodyPr anchor="b">
            <a:normAutofit/>
          </a:bodyPr>
          <a:lstStyle/>
          <a:p>
            <a:pPr algn="l"/>
            <a:r>
              <a:rPr lang="en-CA" sz="3200" dirty="0">
                <a:solidFill>
                  <a:schemeClr val="tx2"/>
                </a:solidFill>
              </a:rPr>
              <a:t>Document center</a:t>
            </a:r>
          </a:p>
        </p:txBody>
      </p:sp>
      <p:sp>
        <p:nvSpPr>
          <p:cNvPr id="3" name="Content Placeholder 2">
            <a:extLst>
              <a:ext uri="{FF2B5EF4-FFF2-40B4-BE49-F238E27FC236}">
                <a16:creationId xmlns:a16="http://schemas.microsoft.com/office/drawing/2014/main" id="{5E63787A-DE98-4522-AF0B-A7BC1D4D6D91}"/>
              </a:ext>
            </a:extLst>
          </p:cNvPr>
          <p:cNvSpPr>
            <a:spLocks noGrp="1"/>
          </p:cNvSpPr>
          <p:nvPr>
            <p:ph sz="quarter" idx="13"/>
          </p:nvPr>
        </p:nvSpPr>
        <p:spPr>
          <a:xfrm>
            <a:off x="158262" y="1192698"/>
            <a:ext cx="4649489" cy="5017962"/>
          </a:xfrm>
        </p:spPr>
        <p:txBody>
          <a:bodyPr>
            <a:noAutofit/>
          </a:bodyPr>
          <a:lstStyle/>
          <a:p>
            <a:pPr>
              <a:lnSpc>
                <a:spcPct val="110000"/>
              </a:lnSpc>
            </a:pPr>
            <a:r>
              <a:rPr lang="en-US" sz="1600" dirty="0">
                <a:solidFill>
                  <a:schemeClr val="tx2"/>
                </a:solidFill>
                <a:latin typeface="Arial" panose="020B0604020202020204" pitchFamily="34" charset="0"/>
                <a:cs typeface="Arial" panose="020B0604020202020204" pitchFamily="34" charset="0"/>
              </a:rPr>
              <a:t> SharePoint offers a scalable, feature-rich experience for managing content</a:t>
            </a:r>
          </a:p>
          <a:p>
            <a:pPr>
              <a:lnSpc>
                <a:spcPct val="110000"/>
              </a:lnSpc>
            </a:pPr>
            <a:r>
              <a:rPr lang="en-US" sz="1600" dirty="0">
                <a:solidFill>
                  <a:schemeClr val="tx2"/>
                </a:solidFill>
                <a:latin typeface="Arial" panose="020B0604020202020204" pitchFamily="34" charset="0"/>
                <a:cs typeface="Arial" panose="020B0604020202020204" pitchFamily="34" charset="0"/>
              </a:rPr>
              <a:t>a large volume of files to manage, consider using a Document Center site template</a:t>
            </a:r>
          </a:p>
          <a:p>
            <a:pPr>
              <a:lnSpc>
                <a:spcPct val="110000"/>
              </a:lnSpc>
            </a:pPr>
            <a:r>
              <a:rPr lang="en-US" sz="1600" dirty="0">
                <a:solidFill>
                  <a:schemeClr val="tx2"/>
                </a:solidFill>
                <a:latin typeface="Arial" panose="020B0604020202020204" pitchFamily="34" charset="0"/>
                <a:cs typeface="Arial" panose="020B0604020202020204" pitchFamily="34" charset="0"/>
              </a:rPr>
              <a:t>the template is optimized for large-scale document management</a:t>
            </a:r>
            <a:br>
              <a:rPr lang="en-US" sz="1600" dirty="0">
                <a:solidFill>
                  <a:schemeClr val="tx2"/>
                </a:solidFill>
                <a:latin typeface="Arial" panose="020B0604020202020204" pitchFamily="34" charset="0"/>
                <a:cs typeface="Arial" panose="020B0604020202020204" pitchFamily="34" charset="0"/>
              </a:rPr>
            </a:br>
            <a:r>
              <a:rPr lang="en-US" sz="1600" dirty="0">
                <a:solidFill>
                  <a:schemeClr val="tx2"/>
                </a:solidFill>
                <a:latin typeface="Arial" panose="020B0604020202020204" pitchFamily="34" charset="0"/>
                <a:cs typeface="Arial" panose="020B0604020202020204" pitchFamily="34" charset="0"/>
              </a:rPr>
              <a:t>save time and help you be more efficient</a:t>
            </a:r>
          </a:p>
          <a:p>
            <a:pPr>
              <a:lnSpc>
                <a:spcPct val="110000"/>
              </a:lnSpc>
            </a:pPr>
            <a:r>
              <a:rPr lang="en-US" sz="1600" dirty="0">
                <a:solidFill>
                  <a:schemeClr val="tx2"/>
                </a:solidFill>
                <a:latin typeface="Arial" panose="020B0604020202020204" pitchFamily="34" charset="0"/>
                <a:cs typeface="Arial" panose="020B0604020202020204" pitchFamily="34" charset="0"/>
              </a:rPr>
              <a:t> Versions, document IDs, document sets, metadata navigation, and content types are included with the template.</a:t>
            </a:r>
          </a:p>
          <a:p>
            <a:pPr>
              <a:lnSpc>
                <a:spcPct val="110000"/>
              </a:lnSpc>
              <a:buFont typeface="Wingdings" panose="05000000000000000000" pitchFamily="2" charset="2"/>
              <a:buChar char="Ø"/>
            </a:pPr>
            <a:r>
              <a:rPr lang="en-US" sz="1600" dirty="0">
                <a:solidFill>
                  <a:schemeClr val="tx2"/>
                </a:solidFill>
                <a:latin typeface="Arial" panose="020B0604020202020204" pitchFamily="34" charset="0"/>
                <a:cs typeface="Arial" panose="020B0604020202020204" pitchFamily="34" charset="0"/>
              </a:rPr>
              <a:t>A Document Center site works for both scenarios:</a:t>
            </a:r>
          </a:p>
          <a:p>
            <a:pPr marL="0" indent="0">
              <a:lnSpc>
                <a:spcPct val="110000"/>
              </a:lnSpc>
              <a:buNone/>
            </a:pPr>
            <a:r>
              <a:rPr lang="en-US" sz="1600" dirty="0">
                <a:solidFill>
                  <a:schemeClr val="tx2"/>
                </a:solidFill>
                <a:latin typeface="Arial" panose="020B0604020202020204" pitchFamily="34" charset="0"/>
                <a:cs typeface="Arial" panose="020B0604020202020204" pitchFamily="34" charset="0"/>
              </a:rPr>
              <a:t>1. Authoring environment  .</a:t>
            </a:r>
            <a:br>
              <a:rPr lang="en-US" sz="1600" dirty="0">
                <a:solidFill>
                  <a:schemeClr val="tx2"/>
                </a:solidFill>
                <a:latin typeface="Arial" panose="020B0604020202020204" pitchFamily="34" charset="0"/>
                <a:cs typeface="Arial" panose="020B0604020202020204" pitchFamily="34" charset="0"/>
              </a:rPr>
            </a:br>
            <a:r>
              <a:rPr lang="en-US" sz="1600" dirty="0">
                <a:solidFill>
                  <a:schemeClr val="tx2"/>
                </a:solidFill>
                <a:latin typeface="Arial" panose="020B0604020202020204" pitchFamily="34" charset="0"/>
                <a:cs typeface="Arial" panose="020B0604020202020204" pitchFamily="34" charset="0"/>
              </a:rPr>
              <a:t>2. Content archive    </a:t>
            </a:r>
            <a:endParaRPr lang="en-CA" sz="16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32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0EA5-C172-4A00-B97B-2CB0105026EC}"/>
              </a:ext>
            </a:extLst>
          </p:cNvPr>
          <p:cNvSpPr>
            <a:spLocks noGrp="1"/>
          </p:cNvSpPr>
          <p:nvPr>
            <p:ph type="title"/>
          </p:nvPr>
        </p:nvSpPr>
        <p:spPr>
          <a:xfrm>
            <a:off x="621323" y="197454"/>
            <a:ext cx="10364451" cy="1596177"/>
          </a:xfrm>
        </p:spPr>
        <p:txBody>
          <a:bodyPr/>
          <a:lstStyle/>
          <a:p>
            <a:r>
              <a:rPr lang="en-CA" dirty="0">
                <a:solidFill>
                  <a:schemeClr val="tx2"/>
                </a:solidFill>
              </a:rPr>
              <a:t>Search center</a:t>
            </a:r>
          </a:p>
        </p:txBody>
      </p:sp>
      <p:sp>
        <p:nvSpPr>
          <p:cNvPr id="3" name="Content Placeholder 2">
            <a:extLst>
              <a:ext uri="{FF2B5EF4-FFF2-40B4-BE49-F238E27FC236}">
                <a16:creationId xmlns:a16="http://schemas.microsoft.com/office/drawing/2014/main" id="{CFBF290C-3780-4E52-89B7-EE90DF04E93F}"/>
              </a:ext>
            </a:extLst>
          </p:cNvPr>
          <p:cNvSpPr>
            <a:spLocks noGrp="1"/>
          </p:cNvSpPr>
          <p:nvPr>
            <p:ph sz="quarter" idx="13"/>
          </p:nvPr>
        </p:nvSpPr>
        <p:spPr>
          <a:xfrm>
            <a:off x="913774" y="1793631"/>
            <a:ext cx="10656903" cy="3997568"/>
          </a:xfrm>
        </p:spPr>
        <p:txBody>
          <a:bodyPr>
            <a:normAutofit fontScale="92500" lnSpcReduction="20000"/>
          </a:bodyPr>
          <a:lstStyle/>
          <a:p>
            <a:r>
              <a:rPr lang="en-US" sz="1800" dirty="0">
                <a:solidFill>
                  <a:schemeClr val="tx2"/>
                </a:solidFill>
              </a:rPr>
              <a:t>The Search Center is a classic search experience</a:t>
            </a:r>
          </a:p>
          <a:p>
            <a:r>
              <a:rPr lang="en-US" sz="1800" dirty="0">
                <a:solidFill>
                  <a:schemeClr val="tx2"/>
                </a:solidFill>
              </a:rPr>
              <a:t>The Search Center is a site or site collection that has a starting page where users enter search queries and a search results page where users can drill into and refine search results or run a new query.</a:t>
            </a:r>
          </a:p>
          <a:p>
            <a:pPr marL="0" indent="0">
              <a:buNone/>
            </a:pPr>
            <a:endParaRPr lang="en-US" sz="1800" dirty="0">
              <a:solidFill>
                <a:schemeClr val="tx2"/>
              </a:solidFill>
            </a:endParaRPr>
          </a:p>
          <a:p>
            <a:r>
              <a:rPr lang="en-US" sz="1800" dirty="0">
                <a:solidFill>
                  <a:schemeClr val="tx2"/>
                </a:solidFill>
              </a:rPr>
              <a:t>Two types of search: Basic Search Center and The Enterprise Search Center.</a:t>
            </a:r>
            <a:br>
              <a:rPr lang="en-US" sz="1800" dirty="0">
                <a:solidFill>
                  <a:schemeClr val="tx2"/>
                </a:solidFill>
              </a:rPr>
            </a:br>
            <a:endParaRPr lang="en-US" sz="1800" dirty="0">
              <a:solidFill>
                <a:schemeClr val="tx2"/>
              </a:solidFill>
            </a:endParaRPr>
          </a:p>
          <a:p>
            <a:r>
              <a:rPr lang="en-US" sz="1800" dirty="0">
                <a:solidFill>
                  <a:schemeClr val="tx2"/>
                </a:solidFill>
              </a:rPr>
              <a:t>The main difference is that the Enterprise Search Center comes with the search verticals People, Conversations, and Videos. (Search verticals are pages that are tailored for displaying search results that are filtered and formatted for a specific content type or class)</a:t>
            </a:r>
          </a:p>
          <a:p>
            <a:r>
              <a:rPr lang="en-US" sz="1800" dirty="0">
                <a:solidFill>
                  <a:schemeClr val="tx2"/>
                </a:solidFill>
              </a:rPr>
              <a:t>More options for tailoring the look and feel of the Enterprise Search Center</a:t>
            </a:r>
            <a:br>
              <a:rPr lang="en-US" sz="1800" dirty="0">
                <a:solidFill>
                  <a:schemeClr val="tx2"/>
                </a:solidFill>
              </a:rPr>
            </a:br>
            <a:r>
              <a:rPr lang="en-US" sz="1800" dirty="0">
                <a:solidFill>
                  <a:schemeClr val="tx2"/>
                </a:solidFill>
              </a:rPr>
              <a:t>By default, SharePoint is set up with the Basic Search Center</a:t>
            </a:r>
          </a:p>
          <a:p>
            <a:endParaRPr lang="en-CA" sz="1800" dirty="0">
              <a:solidFill>
                <a:schemeClr val="tx2"/>
              </a:solidFill>
            </a:endParaRPr>
          </a:p>
        </p:txBody>
      </p:sp>
    </p:spTree>
    <p:extLst>
      <p:ext uri="{BB962C8B-B14F-4D97-AF65-F5344CB8AC3E}">
        <p14:creationId xmlns:p14="http://schemas.microsoft.com/office/powerpoint/2010/main" val="270221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53EF-B401-44BD-A514-E1856C9B9960}"/>
              </a:ext>
            </a:extLst>
          </p:cNvPr>
          <p:cNvSpPr>
            <a:spLocks noGrp="1"/>
          </p:cNvSpPr>
          <p:nvPr>
            <p:ph type="title"/>
          </p:nvPr>
        </p:nvSpPr>
        <p:spPr>
          <a:xfrm>
            <a:off x="741497" y="0"/>
            <a:ext cx="10364451" cy="1596177"/>
          </a:xfrm>
        </p:spPr>
        <p:txBody>
          <a:bodyPr/>
          <a:lstStyle/>
          <a:p>
            <a:r>
              <a:rPr lang="en-US" dirty="0">
                <a:solidFill>
                  <a:schemeClr val="tx2"/>
                </a:solidFill>
              </a:rPr>
              <a:t>Visio Process Repository</a:t>
            </a:r>
            <a:endParaRPr lang="en-CA" dirty="0"/>
          </a:p>
        </p:txBody>
      </p:sp>
      <p:sp>
        <p:nvSpPr>
          <p:cNvPr id="3" name="Content Placeholder 2">
            <a:extLst>
              <a:ext uri="{FF2B5EF4-FFF2-40B4-BE49-F238E27FC236}">
                <a16:creationId xmlns:a16="http://schemas.microsoft.com/office/drawing/2014/main" id="{229E9710-E047-49C3-B8C6-AE70CA768828}"/>
              </a:ext>
            </a:extLst>
          </p:cNvPr>
          <p:cNvSpPr>
            <a:spLocks noGrp="1"/>
          </p:cNvSpPr>
          <p:nvPr>
            <p:ph sz="quarter" idx="13"/>
          </p:nvPr>
        </p:nvSpPr>
        <p:spPr>
          <a:xfrm>
            <a:off x="410190" y="1820546"/>
            <a:ext cx="6933145" cy="4607675"/>
          </a:xfrm>
        </p:spPr>
        <p:txBody>
          <a:bodyPr>
            <a:normAutofit/>
          </a:bodyPr>
          <a:lstStyle/>
          <a:p>
            <a:r>
              <a:rPr lang="en-US" dirty="0">
                <a:solidFill>
                  <a:schemeClr val="tx2"/>
                </a:solidFill>
              </a:rPr>
              <a:t>Part of Enterprises Template group.</a:t>
            </a:r>
          </a:p>
          <a:p>
            <a:r>
              <a:rPr lang="en-US" dirty="0">
                <a:solidFill>
                  <a:schemeClr val="tx2"/>
                </a:solidFill>
              </a:rPr>
              <a:t>Used for sharing, viewing, and storing Visio process diagrams</a:t>
            </a:r>
          </a:p>
          <a:p>
            <a:r>
              <a:rPr lang="en-US" dirty="0">
                <a:solidFill>
                  <a:schemeClr val="tx2"/>
                </a:solidFill>
              </a:rPr>
              <a:t>Visio Process Repository has in-built file access control and version control </a:t>
            </a:r>
          </a:p>
          <a:p>
            <a:r>
              <a:rPr lang="en-US" dirty="0">
                <a:solidFill>
                  <a:schemeClr val="tx2"/>
                </a:solidFill>
              </a:rPr>
              <a:t>Repository also ensures that a user is working on most recent version of process diagram.</a:t>
            </a:r>
          </a:p>
          <a:p>
            <a:r>
              <a:rPr lang="en-CA" dirty="0">
                <a:solidFill>
                  <a:schemeClr val="tx2"/>
                </a:solidFill>
              </a:rPr>
              <a:t>It also allow analysts to analyze database dependencies and data associated with processes.</a:t>
            </a:r>
          </a:p>
          <a:p>
            <a:endParaRPr lang="en-CA" dirty="0"/>
          </a:p>
        </p:txBody>
      </p:sp>
      <p:pic>
        <p:nvPicPr>
          <p:cNvPr id="4" name="Picture 3">
            <a:extLst>
              <a:ext uri="{FF2B5EF4-FFF2-40B4-BE49-F238E27FC236}">
                <a16:creationId xmlns:a16="http://schemas.microsoft.com/office/drawing/2014/main" id="{F477530B-9FC2-4B2A-BF8D-1AE904E93004}"/>
              </a:ext>
            </a:extLst>
          </p:cNvPr>
          <p:cNvPicPr>
            <a:picLocks noChangeAspect="1"/>
          </p:cNvPicPr>
          <p:nvPr/>
        </p:nvPicPr>
        <p:blipFill>
          <a:blip r:embed="rId2"/>
          <a:stretch>
            <a:fillRect/>
          </a:stretch>
        </p:blipFill>
        <p:spPr>
          <a:xfrm>
            <a:off x="8057953" y="1596177"/>
            <a:ext cx="3379302" cy="5056414"/>
          </a:xfrm>
          <a:prstGeom prst="rect">
            <a:avLst/>
          </a:prstGeom>
        </p:spPr>
      </p:pic>
    </p:spTree>
    <p:extLst>
      <p:ext uri="{BB962C8B-B14F-4D97-AF65-F5344CB8AC3E}">
        <p14:creationId xmlns:p14="http://schemas.microsoft.com/office/powerpoint/2010/main" val="257528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1387-3AEC-4998-82F5-5E2F5F945E51}"/>
              </a:ext>
            </a:extLst>
          </p:cNvPr>
          <p:cNvSpPr>
            <a:spLocks noGrp="1"/>
          </p:cNvSpPr>
          <p:nvPr>
            <p:ph type="title"/>
          </p:nvPr>
        </p:nvSpPr>
        <p:spPr/>
        <p:txBody>
          <a:bodyPr/>
          <a:lstStyle/>
          <a:p>
            <a:r>
              <a:rPr lang="en-CA" dirty="0">
                <a:solidFill>
                  <a:schemeClr val="tx2"/>
                </a:solidFill>
              </a:rPr>
              <a:t>Business example</a:t>
            </a:r>
          </a:p>
        </p:txBody>
      </p:sp>
      <p:sp>
        <p:nvSpPr>
          <p:cNvPr id="3" name="Content Placeholder 2">
            <a:extLst>
              <a:ext uri="{FF2B5EF4-FFF2-40B4-BE49-F238E27FC236}">
                <a16:creationId xmlns:a16="http://schemas.microsoft.com/office/drawing/2014/main" id="{67C622ED-B60D-4BAB-8235-F5C55631B2E8}"/>
              </a:ext>
            </a:extLst>
          </p:cNvPr>
          <p:cNvSpPr>
            <a:spLocks noGrp="1"/>
          </p:cNvSpPr>
          <p:nvPr>
            <p:ph sz="quarter" idx="13"/>
          </p:nvPr>
        </p:nvSpPr>
        <p:spPr>
          <a:xfrm>
            <a:off x="913774" y="2367092"/>
            <a:ext cx="10363826" cy="3611677"/>
          </a:xfrm>
        </p:spPr>
        <p:txBody>
          <a:bodyPr/>
          <a:lstStyle/>
          <a:p>
            <a:r>
              <a:rPr lang="en-CA" dirty="0">
                <a:solidFill>
                  <a:schemeClr val="tx2"/>
                </a:solidFill>
              </a:rPr>
              <a:t>Use of process repositories allows to make changes in multiple places. For example,</a:t>
            </a:r>
          </a:p>
          <a:p>
            <a:r>
              <a:rPr lang="en-CA" dirty="0">
                <a:solidFill>
                  <a:schemeClr val="tx2"/>
                </a:solidFill>
              </a:rPr>
              <a:t>In a company a Project Manager role is changed to Business Analyst. Now, this change can easily be seen in all process diagrams where Project Manager appears without the need to update all those instances manually where the role appears.</a:t>
            </a:r>
          </a:p>
          <a:p>
            <a:r>
              <a:rPr lang="en-CA" dirty="0">
                <a:solidFill>
                  <a:schemeClr val="tx2"/>
                </a:solidFill>
              </a:rPr>
              <a:t>This saves time and also reflects the efficiency of Process Repository.</a:t>
            </a:r>
          </a:p>
          <a:p>
            <a:endParaRPr lang="en-CA" dirty="0"/>
          </a:p>
        </p:txBody>
      </p:sp>
    </p:spTree>
    <p:extLst>
      <p:ext uri="{BB962C8B-B14F-4D97-AF65-F5344CB8AC3E}">
        <p14:creationId xmlns:p14="http://schemas.microsoft.com/office/powerpoint/2010/main" val="250889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DB0A-31F6-43A3-846C-75370A3AAA46}"/>
              </a:ext>
            </a:extLst>
          </p:cNvPr>
          <p:cNvSpPr>
            <a:spLocks noGrp="1"/>
          </p:cNvSpPr>
          <p:nvPr>
            <p:ph type="title"/>
          </p:nvPr>
        </p:nvSpPr>
        <p:spPr/>
        <p:txBody>
          <a:bodyPr>
            <a:normAutofit/>
          </a:bodyPr>
          <a:lstStyle/>
          <a:p>
            <a:r>
              <a:rPr lang="en-CA" sz="2800" b="1" dirty="0">
                <a:solidFill>
                  <a:schemeClr val="tx2"/>
                </a:solidFill>
                <a:latin typeface="Arial" panose="020B0604020202020204" pitchFamily="34" charset="0"/>
                <a:cs typeface="Arial" panose="020B0604020202020204" pitchFamily="34" charset="0"/>
              </a:rPr>
              <a:t>Enterprise Search center</a:t>
            </a:r>
          </a:p>
        </p:txBody>
      </p:sp>
      <p:sp>
        <p:nvSpPr>
          <p:cNvPr id="3" name="Content Placeholder 2">
            <a:extLst>
              <a:ext uri="{FF2B5EF4-FFF2-40B4-BE49-F238E27FC236}">
                <a16:creationId xmlns:a16="http://schemas.microsoft.com/office/drawing/2014/main" id="{229582D6-1DBE-4C07-8751-C7A06FF4752C}"/>
              </a:ext>
            </a:extLst>
          </p:cNvPr>
          <p:cNvSpPr>
            <a:spLocks noGrp="1"/>
          </p:cNvSpPr>
          <p:nvPr>
            <p:ph sz="quarter" idx="13"/>
          </p:nvPr>
        </p:nvSpPr>
        <p:spPr/>
        <p:txBody>
          <a:bodyPr>
            <a:normAutofit fontScale="85000" lnSpcReduction="20000"/>
          </a:bodyPr>
          <a:lstStyle/>
          <a:p>
            <a:pPr algn="just"/>
            <a:r>
              <a:rPr lang="en-US" sz="1800" dirty="0">
                <a:solidFill>
                  <a:schemeClr val="tx2"/>
                </a:solidFill>
                <a:latin typeface="Arial" panose="020B0604020202020204" pitchFamily="34" charset="0"/>
                <a:cs typeface="Arial" panose="020B0604020202020204" pitchFamily="34" charset="0"/>
              </a:rPr>
              <a:t>SEARCH CENTER SITE IN SHAREPOINT PROVIDES INTERFACE FOR USERS TO SUBMIT SERACH QUERIES AND GET SEARCH RESULTS.</a:t>
            </a:r>
          </a:p>
          <a:p>
            <a:pPr algn="just"/>
            <a:r>
              <a:rPr lang="en-US" sz="1800" dirty="0">
                <a:solidFill>
                  <a:schemeClr val="tx2"/>
                </a:solidFill>
                <a:latin typeface="Arial" panose="020B0604020202020204" pitchFamily="34" charset="0"/>
                <a:cs typeface="Arial" panose="020B0604020202020204" pitchFamily="34" charset="0"/>
              </a:rPr>
              <a:t>A SEARCH CENTER SITE IS TYPICALLY A TOP-LEVEL SITE COLLECTION THAT PROVIDES CENTRAL SEARCH FACILITY.</a:t>
            </a:r>
          </a:p>
          <a:p>
            <a:pPr algn="just"/>
            <a:r>
              <a:rPr lang="en-US" sz="1800" dirty="0">
                <a:solidFill>
                  <a:schemeClr val="tx2"/>
                </a:solidFill>
                <a:latin typeface="Arial" panose="020B0604020202020204" pitchFamily="34" charset="0"/>
                <a:cs typeface="Arial" panose="020B0604020202020204" pitchFamily="34" charset="0"/>
              </a:rPr>
              <a:t>In enterprise search center you can create your site pages .</a:t>
            </a:r>
          </a:p>
          <a:p>
            <a:pPr algn="just"/>
            <a:r>
              <a:rPr lang="en-US" sz="1800" dirty="0">
                <a:solidFill>
                  <a:schemeClr val="tx2"/>
                </a:solidFill>
                <a:latin typeface="Arial" panose="020B0604020202020204" pitchFamily="34" charset="0"/>
                <a:cs typeface="Arial" panose="020B0604020202020204" pitchFamily="34" charset="0"/>
              </a:rPr>
              <a:t>Enterprise search finds the information that's most relevant to an organization's customers, employees, and partners. Enterprise search empowers them to take action and drive business outcomes.</a:t>
            </a:r>
          </a:p>
          <a:p>
            <a:pPr algn="just"/>
            <a:r>
              <a:rPr lang="en-US" sz="1800" dirty="0">
                <a:solidFill>
                  <a:schemeClr val="tx2"/>
                </a:solidFill>
                <a:latin typeface="Arial" panose="020B0604020202020204" pitchFamily="34" charset="0"/>
                <a:cs typeface="Arial" panose="020B0604020202020204" pitchFamily="34" charset="0"/>
              </a:rPr>
              <a:t>Enterprise search includes welcome page with a search box that connects users to four search result pages experience, one for general ,people, conversation and video search. You can add and customize new results pages to focus on other type of search queries.</a:t>
            </a: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737332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7182E1FF1182488965E71663F92C4D" ma:contentTypeVersion="4" ma:contentTypeDescription="Create a new document." ma:contentTypeScope="" ma:versionID="47ee13a53ea3883e4785e38594c90fef">
  <xsd:schema xmlns:xsd="http://www.w3.org/2001/XMLSchema" xmlns:xs="http://www.w3.org/2001/XMLSchema" xmlns:p="http://schemas.microsoft.com/office/2006/metadata/properties" xmlns:ns3="44b6e948-3d86-4bae-b5f2-b15679d7d78a" targetNamespace="http://schemas.microsoft.com/office/2006/metadata/properties" ma:root="true" ma:fieldsID="b68c0a5c4c7e59ca822717e969822609" ns3:_="">
    <xsd:import namespace="44b6e948-3d86-4bae-b5f2-b15679d7d7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6e948-3d86-4bae-b5f2-b15679d7d7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40C7AB-60A2-4AF4-9F37-EC8716B6D7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b6e948-3d86-4bae-b5f2-b15679d7d7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2893CB-91D5-4922-9D00-41AD4B536A47}">
  <ds:schemaRefs>
    <ds:schemaRef ds:uri="http://purl.org/dc/dcmitype/"/>
    <ds:schemaRef ds:uri="http://www.w3.org/XML/1998/namespace"/>
    <ds:schemaRef ds:uri="http://schemas.microsoft.com/office/2006/documentManagement/types"/>
    <ds:schemaRef ds:uri="44b6e948-3d86-4bae-b5f2-b15679d7d78a"/>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FDBF59F2-2326-4ABE-9DFD-6D271AF5A8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202</TotalTime>
  <Words>731</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Abadi</vt:lpstr>
      <vt:lpstr>Arial</vt:lpstr>
      <vt:lpstr>Tw Cen MT</vt:lpstr>
      <vt:lpstr>Wingdings</vt:lpstr>
      <vt:lpstr>Droplet</vt:lpstr>
      <vt:lpstr>      Enterprise template in SharePoint presented by- karamvir kaur agam kumar raiez raphe kartik velede   </vt:lpstr>
      <vt:lpstr>PowerPoint Presentation</vt:lpstr>
      <vt:lpstr>Business intelligence center</vt:lpstr>
      <vt:lpstr>PowerPoint Presentation</vt:lpstr>
      <vt:lpstr>Document center</vt:lpstr>
      <vt:lpstr>Search center</vt:lpstr>
      <vt:lpstr>Visio Process Repository</vt:lpstr>
      <vt:lpstr>Business example</vt:lpstr>
      <vt:lpstr>Enterprise Search center</vt:lpstr>
      <vt:lpstr>Business example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template in SharePoint</dc:title>
  <dc:creator>Karamvir Kaur</dc:creator>
  <cp:lastModifiedBy>karthik veledy</cp:lastModifiedBy>
  <cp:revision>17</cp:revision>
  <dcterms:created xsi:type="dcterms:W3CDTF">2020-01-26T21:04:07Z</dcterms:created>
  <dcterms:modified xsi:type="dcterms:W3CDTF">2020-01-27T13:33:55Z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0x010100D97182E1FF1182488965E71663F92C4D</vt:lpwstr>
  </property>
</Properties>
</file>