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61" r:id="rId3"/>
    <p:sldId id="262" r:id="rId4"/>
    <p:sldId id="260" r:id="rId5"/>
    <p:sldId id="263" r:id="rId6"/>
    <p:sldId id="257" r:id="rId7"/>
    <p:sldId id="259" r:id="rId8"/>
    <p:sldId id="258"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12/12/2019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9873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12/12/2019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4381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12/12/2019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144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12/12/2019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615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12/12/2019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4877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12/12/2019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162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12/12/2019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280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12/12/2019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7590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12/12/2019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048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12/12/2019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70062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12/12/2019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1171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12/12/2019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5641652"/>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62" r:id="rId5"/>
    <p:sldLayoutId id="2147483756" r:id="rId6"/>
    <p:sldLayoutId id="2147483757" r:id="rId7"/>
    <p:sldLayoutId id="2147483758" r:id="rId8"/>
    <p:sldLayoutId id="2147483761" r:id="rId9"/>
    <p:sldLayoutId id="2147483759" r:id="rId10"/>
    <p:sldLayoutId id="2147483760" r:id="rId1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39D882-F71F-4DD1-8C41-08D4EBD21BC7}"/>
              </a:ext>
            </a:extLst>
          </p:cNvPr>
          <p:cNvSpPr>
            <a:spLocks noGrp="1"/>
          </p:cNvSpPr>
          <p:nvPr>
            <p:ph type="ctrTitle"/>
          </p:nvPr>
        </p:nvSpPr>
        <p:spPr>
          <a:xfrm>
            <a:off x="6730000" y="639098"/>
            <a:ext cx="4813072" cy="2272914"/>
          </a:xfrm>
        </p:spPr>
        <p:txBody>
          <a:bodyPr>
            <a:normAutofit/>
          </a:bodyPr>
          <a:lstStyle/>
          <a:p>
            <a:r>
              <a:rPr lang="en-CA" sz="4800" dirty="0">
                <a:solidFill>
                  <a:schemeClr val="tx1"/>
                </a:solidFill>
                <a:latin typeface="Arial" panose="020B0604020202020204" pitchFamily="34" charset="0"/>
                <a:cs typeface="Arial" panose="020B0604020202020204" pitchFamily="34" charset="0"/>
              </a:rPr>
              <a:t>VISION</a:t>
            </a:r>
            <a:br>
              <a:rPr lang="en-CA" dirty="0"/>
            </a:br>
            <a:endParaRPr lang="en-CA" dirty="0"/>
          </a:p>
        </p:txBody>
      </p:sp>
      <p:sp>
        <p:nvSpPr>
          <p:cNvPr id="3" name="Subtitle 2">
            <a:extLst>
              <a:ext uri="{FF2B5EF4-FFF2-40B4-BE49-F238E27FC236}">
                <a16:creationId xmlns:a16="http://schemas.microsoft.com/office/drawing/2014/main" id="{5561A060-90AB-4A1E-8541-AE9B55068A0B}"/>
              </a:ext>
            </a:extLst>
          </p:cNvPr>
          <p:cNvSpPr>
            <a:spLocks noGrp="1"/>
          </p:cNvSpPr>
          <p:nvPr>
            <p:ph type="subTitle" idx="1"/>
          </p:nvPr>
        </p:nvSpPr>
        <p:spPr>
          <a:xfrm>
            <a:off x="6805053" y="1943938"/>
            <a:ext cx="4829101" cy="4274964"/>
          </a:xfrm>
        </p:spPr>
        <p:txBody>
          <a:bodyPr>
            <a:normAutofit lnSpcReduction="10000"/>
          </a:bodyPr>
          <a:lstStyle/>
          <a:p>
            <a:pPr algn="just">
              <a:lnSpc>
                <a:spcPct val="110000"/>
              </a:lnSpc>
            </a:pPr>
            <a:r>
              <a:rPr lang="en-US" sz="1800" dirty="0">
                <a:latin typeface="Arial" panose="020B0604020202020204" pitchFamily="34" charset="0"/>
                <a:cs typeface="Arial" panose="020B0604020202020204" pitchFamily="34" charset="0"/>
              </a:rPr>
              <a:t>To help people and businesses throughout the world realize their full potential</a:t>
            </a:r>
            <a:r>
              <a:rPr lang="en-US" sz="1800" dirty="0"/>
              <a:t>.</a:t>
            </a:r>
          </a:p>
          <a:p>
            <a:pPr algn="just">
              <a:lnSpc>
                <a:spcPct val="110000"/>
              </a:lnSpc>
            </a:pPr>
            <a:endParaRPr lang="en-CA" sz="1700" dirty="0"/>
          </a:p>
          <a:p>
            <a:pPr algn="just">
              <a:lnSpc>
                <a:spcPct val="110000"/>
              </a:lnSpc>
            </a:pPr>
            <a:r>
              <a:rPr lang="en-CA" sz="4800" dirty="0">
                <a:latin typeface="Arial" panose="020B0604020202020204" pitchFamily="34" charset="0"/>
                <a:cs typeface="Arial" panose="020B0604020202020204" pitchFamily="34" charset="0"/>
              </a:rPr>
              <a:t>Mission</a:t>
            </a:r>
          </a:p>
          <a:p>
            <a:pPr algn="just">
              <a:lnSpc>
                <a:spcPct val="110000"/>
              </a:lnSpc>
            </a:pPr>
            <a:endParaRPr lang="en-US" sz="1800" dirty="0">
              <a:latin typeface="Arial" panose="020B0604020202020204" pitchFamily="34" charset="0"/>
              <a:cs typeface="Arial" panose="020B0604020202020204" pitchFamily="34" charset="0"/>
            </a:endParaRPr>
          </a:p>
          <a:p>
            <a:pPr algn="just">
              <a:lnSpc>
                <a:spcPct val="110000"/>
              </a:lnSpc>
            </a:pPr>
            <a:r>
              <a:rPr lang="en-US" sz="1800" dirty="0">
                <a:latin typeface="Arial" panose="020B0604020202020204" pitchFamily="34" charset="0"/>
                <a:cs typeface="Arial" panose="020B0604020202020204" pitchFamily="34" charset="0"/>
              </a:rPr>
              <a:t>to empower every person and every organization on the planet to achieve more</a:t>
            </a:r>
          </a:p>
          <a:p>
            <a:pPr algn="just">
              <a:lnSpc>
                <a:spcPct val="110000"/>
              </a:lnSpc>
            </a:pPr>
            <a:endParaRPr lang="en-US" sz="1800" dirty="0">
              <a:latin typeface="Arial" panose="020B0604020202020204" pitchFamily="34" charset="0"/>
              <a:cs typeface="Arial" panose="020B0604020202020204" pitchFamily="34" charset="0"/>
            </a:endParaRPr>
          </a:p>
          <a:p>
            <a:pPr algn="just">
              <a:lnSpc>
                <a:spcPct val="110000"/>
              </a:lnSpc>
            </a:pPr>
            <a:endParaRPr lang="en-US" sz="1800" dirty="0">
              <a:latin typeface="Arial" panose="020B0604020202020204" pitchFamily="34" charset="0"/>
              <a:cs typeface="Arial" panose="020B0604020202020204" pitchFamily="34" charset="0"/>
            </a:endParaRPr>
          </a:p>
          <a:p>
            <a:pPr algn="just">
              <a:lnSpc>
                <a:spcPct val="110000"/>
              </a:lnSpc>
            </a:pPr>
            <a:endParaRPr lang="en-US" sz="1800" dirty="0">
              <a:latin typeface="Arial" panose="020B0604020202020204" pitchFamily="34" charset="0"/>
              <a:cs typeface="Arial" panose="020B0604020202020204" pitchFamily="34" charset="0"/>
            </a:endParaRPr>
          </a:p>
          <a:p>
            <a:pPr algn="just">
              <a:lnSpc>
                <a:spcPct val="110000"/>
              </a:lnSpc>
            </a:pPr>
            <a:endParaRPr lang="en-US" sz="1800" dirty="0">
              <a:latin typeface="Arial" panose="020B0604020202020204" pitchFamily="34" charset="0"/>
              <a:cs typeface="Arial" panose="020B0604020202020204" pitchFamily="34" charset="0"/>
            </a:endParaRPr>
          </a:p>
          <a:p>
            <a:pPr algn="just">
              <a:lnSpc>
                <a:spcPct val="110000"/>
              </a:lnSpc>
            </a:pPr>
            <a:endParaRPr lang="en-US" sz="1800" dirty="0">
              <a:latin typeface="Arial" panose="020B0604020202020204" pitchFamily="34" charset="0"/>
              <a:cs typeface="Arial" panose="020B0604020202020204" pitchFamily="34" charset="0"/>
            </a:endParaRPr>
          </a:p>
          <a:p>
            <a:pPr algn="just">
              <a:lnSpc>
                <a:spcPct val="110000"/>
              </a:lnSpc>
            </a:pPr>
            <a:endParaRPr lang="en-US" sz="1800" dirty="0">
              <a:latin typeface="Arial" panose="020B0604020202020204" pitchFamily="34" charset="0"/>
              <a:cs typeface="Arial" panose="020B0604020202020204" pitchFamily="34" charset="0"/>
            </a:endParaRPr>
          </a:p>
          <a:p>
            <a:pPr algn="just">
              <a:lnSpc>
                <a:spcPct val="110000"/>
              </a:lnSpc>
            </a:pPr>
            <a:endParaRPr lang="en-US" sz="1800" dirty="0">
              <a:latin typeface="Arial" panose="020B0604020202020204" pitchFamily="34" charset="0"/>
              <a:cs typeface="Arial" panose="020B0604020202020204" pitchFamily="34" charset="0"/>
            </a:endParaRPr>
          </a:p>
          <a:p>
            <a:pPr algn="just">
              <a:lnSpc>
                <a:spcPct val="110000"/>
              </a:lnSpc>
            </a:pPr>
            <a:endParaRPr lang="en-US" sz="1800" dirty="0">
              <a:latin typeface="Arial" panose="020B0604020202020204" pitchFamily="34" charset="0"/>
              <a:cs typeface="Arial" panose="020B0604020202020204" pitchFamily="34" charset="0"/>
            </a:endParaRPr>
          </a:p>
          <a:p>
            <a:pPr algn="just">
              <a:lnSpc>
                <a:spcPct val="110000"/>
              </a:lnSpc>
            </a:pPr>
            <a:endParaRPr lang="en-US" sz="1800" dirty="0">
              <a:latin typeface="Arial" panose="020B0604020202020204" pitchFamily="34" charset="0"/>
              <a:cs typeface="Arial" panose="020B0604020202020204" pitchFamily="34" charset="0"/>
            </a:endParaRPr>
          </a:p>
          <a:p>
            <a:pPr algn="just">
              <a:lnSpc>
                <a:spcPct val="110000"/>
              </a:lnSpc>
            </a:pPr>
            <a:endParaRPr lang="en-US" sz="1800" dirty="0">
              <a:latin typeface="Arial" panose="020B0604020202020204" pitchFamily="34" charset="0"/>
              <a:cs typeface="Arial" panose="020B0604020202020204" pitchFamily="34" charset="0"/>
            </a:endParaRPr>
          </a:p>
          <a:p>
            <a:pPr algn="just">
              <a:lnSpc>
                <a:spcPct val="110000"/>
              </a:lnSpc>
            </a:pPr>
            <a:endParaRPr lang="en-US" sz="1800" dirty="0">
              <a:latin typeface="Arial" panose="020B0604020202020204" pitchFamily="34" charset="0"/>
              <a:cs typeface="Arial" panose="020B0604020202020204" pitchFamily="34" charset="0"/>
            </a:endParaRPr>
          </a:p>
          <a:p>
            <a:pPr algn="just">
              <a:lnSpc>
                <a:spcPct val="110000"/>
              </a:lnSpc>
            </a:pPr>
            <a:endParaRPr lang="en-US" sz="1800" dirty="0">
              <a:latin typeface="Arial" panose="020B0604020202020204" pitchFamily="34" charset="0"/>
              <a:cs typeface="Arial" panose="020B0604020202020204" pitchFamily="34" charset="0"/>
            </a:endParaRPr>
          </a:p>
          <a:p>
            <a:pPr algn="just">
              <a:lnSpc>
                <a:spcPct val="110000"/>
              </a:lnSpc>
            </a:pPr>
            <a:endParaRPr lang="en-US" sz="1800" dirty="0">
              <a:latin typeface="Arial" panose="020B0604020202020204" pitchFamily="34" charset="0"/>
              <a:cs typeface="Arial" panose="020B0604020202020204" pitchFamily="34" charset="0"/>
            </a:endParaRPr>
          </a:p>
          <a:p>
            <a:pPr algn="just">
              <a:lnSpc>
                <a:spcPct val="110000"/>
              </a:lnSpc>
            </a:pPr>
            <a:endParaRPr lang="en-US" sz="1800" dirty="0">
              <a:latin typeface="Arial" panose="020B0604020202020204" pitchFamily="34" charset="0"/>
              <a:cs typeface="Arial" panose="020B0604020202020204" pitchFamily="34" charset="0"/>
            </a:endParaRPr>
          </a:p>
          <a:p>
            <a:pPr algn="just">
              <a:lnSpc>
                <a:spcPct val="110000"/>
              </a:lnSpc>
            </a:pPr>
            <a:endParaRPr lang="en-US" sz="1800" dirty="0">
              <a:latin typeface="Arial" panose="020B0604020202020204" pitchFamily="34" charset="0"/>
              <a:cs typeface="Arial" panose="020B0604020202020204" pitchFamily="34" charset="0"/>
            </a:endParaRPr>
          </a:p>
          <a:p>
            <a:pPr algn="just">
              <a:lnSpc>
                <a:spcPct val="110000"/>
              </a:lnSpc>
            </a:pPr>
            <a:endParaRPr lang="en-US" sz="1800" dirty="0">
              <a:latin typeface="Arial" panose="020B0604020202020204" pitchFamily="34" charset="0"/>
              <a:cs typeface="Arial" panose="020B0604020202020204" pitchFamily="34" charset="0"/>
            </a:endParaRPr>
          </a:p>
          <a:p>
            <a:pPr algn="just">
              <a:lnSpc>
                <a:spcPct val="110000"/>
              </a:lnSpc>
            </a:pPr>
            <a:endParaRPr lang="en-US" sz="1800" dirty="0">
              <a:latin typeface="Arial" panose="020B0604020202020204" pitchFamily="34" charset="0"/>
              <a:cs typeface="Arial" panose="020B0604020202020204" pitchFamily="34" charset="0"/>
            </a:endParaRPr>
          </a:p>
          <a:p>
            <a:pPr algn="just">
              <a:lnSpc>
                <a:spcPct val="110000"/>
              </a:lnSpc>
            </a:pPr>
            <a:endParaRPr lang="en-CA" sz="1800" dirty="0">
              <a:latin typeface="Arial" panose="020B0604020202020204" pitchFamily="34" charset="0"/>
              <a:cs typeface="Arial" panose="020B0604020202020204" pitchFamily="34" charset="0"/>
            </a:endParaRPr>
          </a:p>
        </p:txBody>
      </p:sp>
      <p:pic>
        <p:nvPicPr>
          <p:cNvPr id="16" name="Picture 3">
            <a:extLst>
              <a:ext uri="{FF2B5EF4-FFF2-40B4-BE49-F238E27FC236}">
                <a16:creationId xmlns:a16="http://schemas.microsoft.com/office/drawing/2014/main" id="{608BA5EB-C783-487B-9CB8-DAE8347EF383}"/>
              </a:ext>
            </a:extLst>
          </p:cNvPr>
          <p:cNvPicPr>
            <a:picLocks noChangeAspect="1"/>
          </p:cNvPicPr>
          <p:nvPr/>
        </p:nvPicPr>
        <p:blipFill rotWithShape="1">
          <a:blip r:embed="rId2"/>
          <a:srcRect l="33333"/>
          <a:stretch/>
        </p:blipFill>
        <p:spPr>
          <a:xfrm>
            <a:off x="1" y="10"/>
            <a:ext cx="6096000" cy="6857990"/>
          </a:xfrm>
          <a:prstGeom prst="rect">
            <a:avLst/>
          </a:prstGeom>
        </p:spPr>
      </p:pic>
      <p:cxnSp>
        <p:nvCxnSpPr>
          <p:cNvPr id="17" name="Straight Connector 1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095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1C4EB-F319-4F8B-AF13-E4CD815EDAE1}"/>
              </a:ext>
            </a:extLst>
          </p:cNvPr>
          <p:cNvSpPr>
            <a:spLocks noGrp="1"/>
          </p:cNvSpPr>
          <p:nvPr>
            <p:ph type="title"/>
          </p:nvPr>
        </p:nvSpPr>
        <p:spPr/>
        <p:txBody>
          <a:bodyPr/>
          <a:lstStyle/>
          <a:p>
            <a:r>
              <a:rPr lang="en-CA" dirty="0"/>
              <a:t>MIMECAST</a:t>
            </a:r>
          </a:p>
        </p:txBody>
      </p:sp>
      <p:sp>
        <p:nvSpPr>
          <p:cNvPr id="3" name="Content Placeholder 2">
            <a:extLst>
              <a:ext uri="{FF2B5EF4-FFF2-40B4-BE49-F238E27FC236}">
                <a16:creationId xmlns:a16="http://schemas.microsoft.com/office/drawing/2014/main" id="{B7E8DCB0-9E2A-42C3-9567-69B23588B589}"/>
              </a:ext>
            </a:extLst>
          </p:cNvPr>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Organization uses mime cast for emails to get high security protection system for emails </a:t>
            </a:r>
            <a:endParaRPr lang="en-CA"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Mimecast is cloud based email protection system which is very easy to use and provides high end security with updated latest technologies</a:t>
            </a:r>
            <a:endParaRPr lang="en-CA"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Mimecast mail transfer agent provides huge layers of malware and spam security to avoid recognized and emerging threats prior to your network.</a:t>
            </a:r>
            <a:endParaRPr lang="en-CA" sz="2000" dirty="0">
              <a:latin typeface="Arial" panose="020B0604020202020204" pitchFamily="34" charset="0"/>
              <a:cs typeface="Arial" panose="020B0604020202020204" pitchFamily="34" charset="0"/>
            </a:endParaRPr>
          </a:p>
          <a:p>
            <a:endParaRPr lang="en-CA" dirty="0"/>
          </a:p>
        </p:txBody>
      </p:sp>
    </p:spTree>
    <p:extLst>
      <p:ext uri="{BB962C8B-B14F-4D97-AF65-F5344CB8AC3E}">
        <p14:creationId xmlns:p14="http://schemas.microsoft.com/office/powerpoint/2010/main" val="3900746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726C0-0395-4A14-88CC-0AB07B602D64}"/>
              </a:ext>
            </a:extLst>
          </p:cNvPr>
          <p:cNvSpPr>
            <a:spLocks noGrp="1"/>
          </p:cNvSpPr>
          <p:nvPr>
            <p:ph type="title"/>
          </p:nvPr>
        </p:nvSpPr>
        <p:spPr/>
        <p:txBody>
          <a:bodyPr/>
          <a:lstStyle/>
          <a:p>
            <a:r>
              <a:rPr lang="en-CA" dirty="0"/>
              <a:t>BENEFITS OF MIME CAST</a:t>
            </a:r>
          </a:p>
        </p:txBody>
      </p:sp>
      <p:sp>
        <p:nvSpPr>
          <p:cNvPr id="3" name="Content Placeholder 2">
            <a:extLst>
              <a:ext uri="{FF2B5EF4-FFF2-40B4-BE49-F238E27FC236}">
                <a16:creationId xmlns:a16="http://schemas.microsoft.com/office/drawing/2014/main" id="{0EA5FE1C-66C9-454B-84FE-75589CD7B3D9}"/>
              </a:ext>
            </a:extLst>
          </p:cNvPr>
          <p:cNvSpPr>
            <a:spLocks noGrp="1"/>
          </p:cNvSpPr>
          <p:nvPr>
            <p:ph idx="1"/>
          </p:nvPr>
        </p:nvSpPr>
        <p:spPr/>
        <p:txBody>
          <a:bodyPr/>
          <a:lstStyle/>
          <a:p>
            <a:r>
              <a:rPr lang="en-US" dirty="0"/>
              <a:t>The following are some of the benefits of mime cast</a:t>
            </a:r>
            <a:endParaRPr lang="en-CA" dirty="0"/>
          </a:p>
          <a:p>
            <a:pPr lvl="0"/>
            <a:r>
              <a:rPr lang="en-US" dirty="0"/>
              <a:t>Reduced costs</a:t>
            </a:r>
            <a:endParaRPr lang="en-CA" dirty="0"/>
          </a:p>
          <a:p>
            <a:pPr lvl="0"/>
            <a:r>
              <a:rPr lang="en-US" dirty="0"/>
              <a:t>Reliability </a:t>
            </a:r>
            <a:endParaRPr lang="en-CA" dirty="0"/>
          </a:p>
          <a:p>
            <a:pPr lvl="0"/>
            <a:r>
              <a:rPr lang="en-US" dirty="0"/>
              <a:t>Advanced Archiving</a:t>
            </a:r>
            <a:endParaRPr lang="en-CA" dirty="0"/>
          </a:p>
          <a:p>
            <a:pPr lvl="0"/>
            <a:r>
              <a:rPr lang="en-US" dirty="0"/>
              <a:t>Security</a:t>
            </a:r>
            <a:endParaRPr lang="en-CA" dirty="0"/>
          </a:p>
          <a:p>
            <a:pPr lvl="0"/>
            <a:r>
              <a:rPr lang="en-US" dirty="0"/>
              <a:t>Availability</a:t>
            </a:r>
            <a:endParaRPr lang="en-CA" dirty="0"/>
          </a:p>
          <a:p>
            <a:pPr lvl="0"/>
            <a:r>
              <a:rPr lang="en-US" dirty="0"/>
              <a:t>Worry-free email migration </a:t>
            </a:r>
            <a:endParaRPr lang="en-CA" dirty="0"/>
          </a:p>
          <a:p>
            <a:endParaRPr lang="en-CA" dirty="0"/>
          </a:p>
        </p:txBody>
      </p:sp>
    </p:spTree>
    <p:extLst>
      <p:ext uri="{BB962C8B-B14F-4D97-AF65-F5344CB8AC3E}">
        <p14:creationId xmlns:p14="http://schemas.microsoft.com/office/powerpoint/2010/main" val="2695481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098DA-E57D-4DA5-9E05-208F5DBB9973}"/>
              </a:ext>
            </a:extLst>
          </p:cNvPr>
          <p:cNvSpPr>
            <a:spLocks noGrp="1"/>
          </p:cNvSpPr>
          <p:nvPr>
            <p:ph type="title"/>
          </p:nvPr>
        </p:nvSpPr>
        <p:spPr>
          <a:xfrm>
            <a:off x="1378634" y="2453027"/>
            <a:ext cx="10058400" cy="1450757"/>
          </a:xfrm>
        </p:spPr>
        <p:txBody>
          <a:bodyPr/>
          <a:lstStyle/>
          <a:p>
            <a:r>
              <a:rPr lang="en-CA" dirty="0"/>
              <a:t>			THANK YOU</a:t>
            </a:r>
          </a:p>
        </p:txBody>
      </p:sp>
    </p:spTree>
    <p:extLst>
      <p:ext uri="{BB962C8B-B14F-4D97-AF65-F5344CB8AC3E}">
        <p14:creationId xmlns:p14="http://schemas.microsoft.com/office/powerpoint/2010/main" val="2045344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13B11-8D31-47CC-986D-55873FDC0EC5}"/>
              </a:ext>
            </a:extLst>
          </p:cNvPr>
          <p:cNvSpPr>
            <a:spLocks noGrp="1"/>
          </p:cNvSpPr>
          <p:nvPr>
            <p:ph type="title"/>
          </p:nvPr>
        </p:nvSpPr>
        <p:spPr/>
        <p:txBody>
          <a:bodyPr/>
          <a:lstStyle/>
          <a:p>
            <a:r>
              <a:rPr lang="en-CA" dirty="0"/>
              <a:t>PROJECT OVERVIEW</a:t>
            </a:r>
          </a:p>
        </p:txBody>
      </p:sp>
      <p:sp>
        <p:nvSpPr>
          <p:cNvPr id="3" name="Content Placeholder 2">
            <a:extLst>
              <a:ext uri="{FF2B5EF4-FFF2-40B4-BE49-F238E27FC236}">
                <a16:creationId xmlns:a16="http://schemas.microsoft.com/office/drawing/2014/main" id="{36B79B8A-DF8D-4E60-B47B-1BD93EB2D7B7}"/>
              </a:ext>
            </a:extLst>
          </p:cNvPr>
          <p:cNvSpPr>
            <a:spLocks noGrp="1"/>
          </p:cNvSpPr>
          <p:nvPr>
            <p:ph idx="1"/>
          </p:nvPr>
        </p:nvSpPr>
        <p:spPr/>
        <p:txBody>
          <a:bodyPr/>
          <a:lstStyle/>
          <a:p>
            <a:r>
              <a:rPr lang="en-CA" dirty="0"/>
              <a:t>PHASE 1:</a:t>
            </a:r>
          </a:p>
          <a:p>
            <a:pPr marL="457200" indent="-457200">
              <a:buAutoNum type="arabicParenR"/>
            </a:pPr>
            <a:r>
              <a:rPr lang="en-CA" dirty="0"/>
              <a:t>25 pilot user have already bee migrated</a:t>
            </a:r>
          </a:p>
          <a:p>
            <a:pPr marL="457200" indent="-457200">
              <a:buAutoNum type="arabicParenR"/>
            </a:pPr>
            <a:r>
              <a:rPr lang="en-CA" dirty="0"/>
              <a:t>Responses were  documented</a:t>
            </a:r>
          </a:p>
          <a:p>
            <a:pPr marL="0" indent="0">
              <a:buNone/>
            </a:pPr>
            <a:r>
              <a:rPr lang="en-CA" dirty="0"/>
              <a:t>PHASE 2:</a:t>
            </a:r>
          </a:p>
          <a:p>
            <a:pPr marL="457200" indent="-457200">
              <a:buAutoNum type="arabicParenR"/>
            </a:pPr>
            <a:r>
              <a:rPr lang="en-CA" dirty="0"/>
              <a:t>In this phase the remaining 125 users are being migrated</a:t>
            </a:r>
          </a:p>
          <a:p>
            <a:pPr marL="457200" indent="-457200">
              <a:buAutoNum type="arabicParenR"/>
            </a:pPr>
            <a:r>
              <a:rPr lang="en-CA" dirty="0"/>
              <a:t>Multifactor Authentication</a:t>
            </a:r>
          </a:p>
          <a:p>
            <a:pPr marL="457200" indent="-457200">
              <a:buAutoNum type="arabicParenR"/>
            </a:pPr>
            <a:r>
              <a:rPr lang="en-CA" dirty="0"/>
              <a:t>Mime Cast</a:t>
            </a:r>
          </a:p>
        </p:txBody>
      </p:sp>
    </p:spTree>
    <p:extLst>
      <p:ext uri="{BB962C8B-B14F-4D97-AF65-F5344CB8AC3E}">
        <p14:creationId xmlns:p14="http://schemas.microsoft.com/office/powerpoint/2010/main" val="3094450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E7A36-555A-488A-936D-616130AAE842}"/>
              </a:ext>
            </a:extLst>
          </p:cNvPr>
          <p:cNvSpPr>
            <a:spLocks noGrp="1"/>
          </p:cNvSpPr>
          <p:nvPr>
            <p:ph type="title"/>
          </p:nvPr>
        </p:nvSpPr>
        <p:spPr/>
        <p:txBody>
          <a:bodyPr/>
          <a:lstStyle/>
          <a:p>
            <a:r>
              <a:rPr lang="en-CA" dirty="0"/>
              <a:t>CURRENT PROCESS</a:t>
            </a:r>
          </a:p>
        </p:txBody>
      </p:sp>
      <p:sp>
        <p:nvSpPr>
          <p:cNvPr id="3" name="Content Placeholder 2">
            <a:extLst>
              <a:ext uri="{FF2B5EF4-FFF2-40B4-BE49-F238E27FC236}">
                <a16:creationId xmlns:a16="http://schemas.microsoft.com/office/drawing/2014/main" id="{6261ACEF-702D-4DA7-9FAB-6AD91954FA57}"/>
              </a:ext>
            </a:extLst>
          </p:cNvPr>
          <p:cNvSpPr>
            <a:spLocks noGrp="1"/>
          </p:cNvSpPr>
          <p:nvPr>
            <p:ph idx="1"/>
          </p:nvPr>
        </p:nvSpPr>
        <p:spPr/>
        <p:txBody>
          <a:bodyPr/>
          <a:lstStyle/>
          <a:p>
            <a:pPr marL="457200" lvl="0" indent="-457200">
              <a:buFont typeface="+mj-lt"/>
              <a:buAutoNum type="arabicPeriod"/>
            </a:pPr>
            <a:r>
              <a:rPr lang="en-US" dirty="0">
                <a:latin typeface="Arial" panose="020B0604020202020204" pitchFamily="34" charset="0"/>
                <a:cs typeface="Arial" panose="020B0604020202020204" pitchFamily="34" charset="0"/>
              </a:rPr>
              <a:t>Uses office 365 installed in desktops</a:t>
            </a:r>
            <a:endParaRPr lang="en-CA" dirty="0">
              <a:latin typeface="Arial" panose="020B0604020202020204" pitchFamily="34" charset="0"/>
              <a:cs typeface="Arial" panose="020B0604020202020204" pitchFamily="34" charset="0"/>
            </a:endParaRPr>
          </a:p>
          <a:p>
            <a:pPr marL="457200" lvl="0" indent="-457200">
              <a:buFont typeface="+mj-lt"/>
              <a:buAutoNum type="arabicPeriod"/>
            </a:pPr>
            <a:r>
              <a:rPr lang="en-US" dirty="0">
                <a:latin typeface="Arial" panose="020B0604020202020204" pitchFamily="34" charset="0"/>
                <a:cs typeface="Arial" panose="020B0604020202020204" pitchFamily="34" charset="0"/>
              </a:rPr>
              <a:t>All Documents and contents are stored on a shared drive network  </a:t>
            </a:r>
            <a:endParaRPr lang="en-CA" dirty="0">
              <a:latin typeface="Arial" panose="020B0604020202020204" pitchFamily="34" charset="0"/>
              <a:cs typeface="Arial" panose="020B0604020202020204" pitchFamily="34" charset="0"/>
            </a:endParaRPr>
          </a:p>
          <a:p>
            <a:pPr marL="457200" lvl="0" indent="-457200">
              <a:buFont typeface="+mj-lt"/>
              <a:buAutoNum type="arabicPeriod"/>
            </a:pPr>
            <a:r>
              <a:rPr lang="en-US" dirty="0">
                <a:latin typeface="Arial" panose="020B0604020202020204" pitchFamily="34" charset="0"/>
                <a:cs typeface="Arial" panose="020B0604020202020204" pitchFamily="34" charset="0"/>
              </a:rPr>
              <a:t>Users access their email through MS outlook from an email pop/</a:t>
            </a:r>
            <a:r>
              <a:rPr lang="en-US" dirty="0" err="1">
                <a:latin typeface="Arial" panose="020B0604020202020204" pitchFamily="34" charset="0"/>
                <a:cs typeface="Arial" panose="020B0604020202020204" pitchFamily="34" charset="0"/>
              </a:rPr>
              <a:t>imap</a:t>
            </a:r>
            <a:r>
              <a:rPr lang="en-US" dirty="0">
                <a:latin typeface="Arial" panose="020B0604020202020204" pitchFamily="34" charset="0"/>
                <a:cs typeface="Arial" panose="020B0604020202020204" pitchFamily="34" charset="0"/>
              </a:rPr>
              <a:t> mail service </a:t>
            </a:r>
            <a:endParaRPr lang="en-CA" dirty="0">
              <a:latin typeface="Arial" panose="020B0604020202020204" pitchFamily="34" charset="0"/>
              <a:cs typeface="Arial" panose="020B0604020202020204" pitchFamily="34" charset="0"/>
            </a:endParaRPr>
          </a:p>
          <a:p>
            <a:pPr marL="457200" lvl="0" indent="-457200">
              <a:buFont typeface="+mj-lt"/>
              <a:buAutoNum type="arabicPeriod"/>
            </a:pPr>
            <a:r>
              <a:rPr lang="en-US" dirty="0">
                <a:latin typeface="Arial" panose="020B0604020202020204" pitchFamily="34" charset="0"/>
                <a:cs typeface="Arial" panose="020B0604020202020204" pitchFamily="34" charset="0"/>
              </a:rPr>
              <a:t>There is no collaboration among the employees</a:t>
            </a:r>
            <a:endParaRPr lang="en-CA" dirty="0">
              <a:latin typeface="Arial" panose="020B0604020202020204" pitchFamily="34" charset="0"/>
              <a:cs typeface="Arial" panose="020B0604020202020204" pitchFamily="34" charset="0"/>
            </a:endParaRPr>
          </a:p>
          <a:p>
            <a:pPr marL="457200" lvl="0" indent="-457200">
              <a:buFont typeface="+mj-lt"/>
              <a:buAutoNum type="arabicPeriod"/>
            </a:pPr>
            <a:r>
              <a:rPr lang="en-US" dirty="0">
                <a:latin typeface="Arial" panose="020B0604020202020204" pitchFamily="34" charset="0"/>
                <a:cs typeface="Arial" panose="020B0604020202020204" pitchFamily="34" charset="0"/>
              </a:rPr>
              <a:t>Ability to work and access files virtually is not present</a:t>
            </a:r>
            <a:endParaRPr lang="en-CA" dirty="0">
              <a:latin typeface="Arial" panose="020B0604020202020204" pitchFamily="34" charset="0"/>
              <a:cs typeface="Arial" panose="020B0604020202020204" pitchFamily="34" charset="0"/>
            </a:endParaRPr>
          </a:p>
          <a:p>
            <a:pPr marL="457200" lvl="0" indent="-457200">
              <a:buFont typeface="+mj-lt"/>
              <a:buAutoNum type="arabicPeriod"/>
            </a:pPr>
            <a:r>
              <a:rPr lang="en-US" dirty="0">
                <a:latin typeface="Arial" panose="020B0604020202020204" pitchFamily="34" charset="0"/>
                <a:cs typeface="Arial" panose="020B0604020202020204" pitchFamily="34" charset="0"/>
              </a:rPr>
              <a:t>Feedback is taken through physical papers</a:t>
            </a:r>
            <a:endParaRPr lang="en-CA" dirty="0">
              <a:latin typeface="Arial" panose="020B0604020202020204" pitchFamily="34" charset="0"/>
              <a:cs typeface="Arial" panose="020B0604020202020204" pitchFamily="34" charset="0"/>
            </a:endParaRPr>
          </a:p>
          <a:p>
            <a:pPr marL="457200" lvl="0" indent="-457200">
              <a:buFont typeface="+mj-lt"/>
              <a:buAutoNum type="arabicPeriod"/>
            </a:pPr>
            <a:r>
              <a:rPr lang="en-US" dirty="0">
                <a:latin typeface="Arial" panose="020B0604020202020204" pitchFamily="34" charset="0"/>
                <a:cs typeface="Arial" panose="020B0604020202020204" pitchFamily="34" charset="0"/>
              </a:rPr>
              <a:t>Company spends huge amount of investment on servers</a:t>
            </a:r>
            <a:endParaRPr lang="en-CA" dirty="0">
              <a:latin typeface="Arial" panose="020B0604020202020204" pitchFamily="34" charset="0"/>
              <a:cs typeface="Arial" panose="020B0604020202020204" pitchFamily="34" charset="0"/>
            </a:endParaRPr>
          </a:p>
          <a:p>
            <a:pPr marL="457200" indent="-457200">
              <a:buFont typeface="+mj-lt"/>
              <a:buAutoNum type="arabicPeriod"/>
            </a:pPr>
            <a:endParaRPr lang="en-CA" dirty="0"/>
          </a:p>
        </p:txBody>
      </p:sp>
    </p:spTree>
    <p:extLst>
      <p:ext uri="{BB962C8B-B14F-4D97-AF65-F5344CB8AC3E}">
        <p14:creationId xmlns:p14="http://schemas.microsoft.com/office/powerpoint/2010/main" val="2060532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6B73-3B12-46B7-B414-6EABBBA814E6}"/>
              </a:ext>
            </a:extLst>
          </p:cNvPr>
          <p:cNvSpPr>
            <a:spLocks noGrp="1"/>
          </p:cNvSpPr>
          <p:nvPr>
            <p:ph type="title"/>
          </p:nvPr>
        </p:nvSpPr>
        <p:spPr/>
        <p:txBody>
          <a:bodyPr/>
          <a:lstStyle/>
          <a:p>
            <a:r>
              <a:rPr lang="en-CA" dirty="0"/>
              <a:t>CUSTOMER OR MARKET NEEDS</a:t>
            </a:r>
          </a:p>
        </p:txBody>
      </p:sp>
      <p:sp>
        <p:nvSpPr>
          <p:cNvPr id="3" name="Content Placeholder 2">
            <a:extLst>
              <a:ext uri="{FF2B5EF4-FFF2-40B4-BE49-F238E27FC236}">
                <a16:creationId xmlns:a16="http://schemas.microsoft.com/office/drawing/2014/main" id="{E73B9386-C825-4C2E-9B6E-721A57AB945B}"/>
              </a:ext>
            </a:extLst>
          </p:cNvPr>
          <p:cNvSpPr>
            <a:spLocks noGrp="1"/>
          </p:cNvSpPr>
          <p:nvPr>
            <p:ph idx="1"/>
          </p:nvPr>
        </p:nvSpPr>
        <p:spPr>
          <a:xfrm>
            <a:off x="1097280" y="2108201"/>
            <a:ext cx="10058400" cy="4194125"/>
          </a:xfrm>
        </p:spPr>
        <p:txBody>
          <a:bodyPr>
            <a:noAutofit/>
          </a:bodyPr>
          <a:lstStyle/>
          <a:p>
            <a:r>
              <a:rPr lang="en-US" sz="1800" dirty="0">
                <a:latin typeface="Arial" panose="020B0604020202020204" pitchFamily="34" charset="0"/>
                <a:cs typeface="Arial" panose="020B0604020202020204" pitchFamily="34" charset="0"/>
              </a:rPr>
              <a:t>The existing system on-premise face a few challenges which Office 365 is solving them, few challenges are</a:t>
            </a:r>
          </a:p>
          <a:p>
            <a:pPr marL="342900" lvl="0" indent="-342900">
              <a:buFont typeface="+mj-lt"/>
              <a:buAutoNum type="arabicPeriod"/>
            </a:pPr>
            <a:r>
              <a:rPr lang="en-US" sz="1800" dirty="0">
                <a:latin typeface="Arial" panose="020B0604020202020204" pitchFamily="34" charset="0"/>
                <a:cs typeface="Arial" panose="020B0604020202020204" pitchFamily="34" charset="0"/>
              </a:rPr>
              <a:t>Security issues.</a:t>
            </a:r>
            <a:endParaRPr lang="en-CA" sz="1800" dirty="0">
              <a:latin typeface="Arial" panose="020B0604020202020204" pitchFamily="34" charset="0"/>
              <a:cs typeface="Arial" panose="020B0604020202020204" pitchFamily="34" charset="0"/>
            </a:endParaRPr>
          </a:p>
          <a:p>
            <a:pPr marL="342900" lvl="0" indent="-342900">
              <a:buFont typeface="+mj-lt"/>
              <a:buAutoNum type="arabicPeriod"/>
            </a:pPr>
            <a:r>
              <a:rPr lang="en-US" sz="1800" dirty="0">
                <a:latin typeface="Arial" panose="020B0604020202020204" pitchFamily="34" charset="0"/>
                <a:cs typeface="Arial" panose="020B0604020202020204" pitchFamily="34" charset="0"/>
              </a:rPr>
              <a:t>Single sign-in where no multiple sign-in.</a:t>
            </a:r>
            <a:endParaRPr lang="en-CA" sz="1800" dirty="0">
              <a:latin typeface="Arial" panose="020B0604020202020204" pitchFamily="34" charset="0"/>
              <a:cs typeface="Arial" panose="020B0604020202020204" pitchFamily="34" charset="0"/>
            </a:endParaRPr>
          </a:p>
          <a:p>
            <a:pPr marL="342900" lvl="0" indent="-342900">
              <a:buFont typeface="+mj-lt"/>
              <a:buAutoNum type="arabicPeriod"/>
            </a:pPr>
            <a:r>
              <a:rPr lang="en-US" sz="1800" dirty="0">
                <a:latin typeface="Arial" panose="020B0604020202020204" pitchFamily="34" charset="0"/>
                <a:cs typeface="Arial" panose="020B0604020202020204" pitchFamily="34" charset="0"/>
              </a:rPr>
              <a:t>File accessing.</a:t>
            </a:r>
            <a:endParaRPr lang="en-CA" sz="1800" dirty="0">
              <a:latin typeface="Arial" panose="020B0604020202020204" pitchFamily="34" charset="0"/>
              <a:cs typeface="Arial" panose="020B0604020202020204" pitchFamily="34" charset="0"/>
            </a:endParaRPr>
          </a:p>
          <a:p>
            <a:pPr marL="342900" lvl="0" indent="-342900">
              <a:buFont typeface="+mj-lt"/>
              <a:buAutoNum type="arabicPeriod"/>
            </a:pPr>
            <a:r>
              <a:rPr lang="en-US" sz="1800" dirty="0">
                <a:latin typeface="Arial" panose="020B0604020202020204" pitchFamily="34" charset="0"/>
                <a:cs typeface="Arial" panose="020B0604020202020204" pitchFamily="34" charset="0"/>
              </a:rPr>
              <a:t>Collaboration issues.</a:t>
            </a:r>
            <a:endParaRPr lang="en-CA" sz="1800" dirty="0">
              <a:latin typeface="Arial" panose="020B0604020202020204" pitchFamily="34" charset="0"/>
              <a:cs typeface="Arial" panose="020B0604020202020204" pitchFamily="34" charset="0"/>
            </a:endParaRPr>
          </a:p>
          <a:p>
            <a:pPr marL="342900" lvl="0" indent="-342900">
              <a:buFont typeface="+mj-lt"/>
              <a:buAutoNum type="arabicPeriod"/>
            </a:pPr>
            <a:r>
              <a:rPr lang="en-US" sz="1800" dirty="0">
                <a:latin typeface="Arial" panose="020B0604020202020204" pitchFamily="34" charset="0"/>
                <a:cs typeface="Arial" panose="020B0604020202020204" pitchFamily="34" charset="0"/>
              </a:rPr>
              <a:t>Work ineffectiveness.</a:t>
            </a:r>
            <a:endParaRPr lang="en-CA" sz="1800" dirty="0">
              <a:latin typeface="Arial" panose="020B0604020202020204" pitchFamily="34" charset="0"/>
              <a:cs typeface="Arial" panose="020B0604020202020204" pitchFamily="34" charset="0"/>
            </a:endParaRPr>
          </a:p>
          <a:p>
            <a:pPr marL="342900" lvl="0" indent="-342900">
              <a:buFont typeface="+mj-lt"/>
              <a:buAutoNum type="arabicPeriod"/>
            </a:pPr>
            <a:r>
              <a:rPr lang="en-US" sz="1800" dirty="0">
                <a:latin typeface="Arial" panose="020B0604020202020204" pitchFamily="34" charset="0"/>
                <a:cs typeface="Arial" panose="020B0604020202020204" pitchFamily="34" charset="0"/>
              </a:rPr>
              <a:t>Communication between employees.</a:t>
            </a:r>
            <a:endParaRPr lang="en-CA" sz="1800" dirty="0">
              <a:latin typeface="Arial" panose="020B0604020202020204" pitchFamily="34" charset="0"/>
              <a:cs typeface="Arial" panose="020B0604020202020204" pitchFamily="34" charset="0"/>
            </a:endParaRPr>
          </a:p>
          <a:p>
            <a:pPr marL="342900" lvl="0" indent="-342900">
              <a:buFont typeface="+mj-lt"/>
              <a:buAutoNum type="arabicPeriod"/>
            </a:pPr>
            <a:r>
              <a:rPr lang="en-US" sz="1800" dirty="0">
                <a:latin typeface="Arial" panose="020B0604020202020204" pitchFamily="34" charset="0"/>
                <a:cs typeface="Arial" panose="020B0604020202020204" pitchFamily="34" charset="0"/>
              </a:rPr>
              <a:t>Issues related to license.</a:t>
            </a:r>
            <a:endParaRPr lang="en-CA" sz="1800" dirty="0">
              <a:latin typeface="Arial" panose="020B0604020202020204" pitchFamily="34" charset="0"/>
              <a:cs typeface="Arial" panose="020B0604020202020204" pitchFamily="34" charset="0"/>
            </a:endParaRPr>
          </a:p>
          <a:p>
            <a:endParaRPr lang="en-CA" sz="1800" dirty="0"/>
          </a:p>
        </p:txBody>
      </p:sp>
    </p:spTree>
    <p:extLst>
      <p:ext uri="{BB962C8B-B14F-4D97-AF65-F5344CB8AC3E}">
        <p14:creationId xmlns:p14="http://schemas.microsoft.com/office/powerpoint/2010/main" val="2806001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4EEA4-7CD4-49C4-9930-AD05DEBB3723}"/>
              </a:ext>
            </a:extLst>
          </p:cNvPr>
          <p:cNvSpPr>
            <a:spLocks noGrp="1"/>
          </p:cNvSpPr>
          <p:nvPr>
            <p:ph type="title"/>
          </p:nvPr>
        </p:nvSpPr>
        <p:spPr/>
        <p:txBody>
          <a:bodyPr/>
          <a:lstStyle/>
          <a:p>
            <a:r>
              <a:rPr lang="en-CA" dirty="0"/>
              <a:t>PROPOSED PROCESS</a:t>
            </a:r>
          </a:p>
        </p:txBody>
      </p:sp>
      <p:sp>
        <p:nvSpPr>
          <p:cNvPr id="3" name="Content Placeholder 2">
            <a:extLst>
              <a:ext uri="{FF2B5EF4-FFF2-40B4-BE49-F238E27FC236}">
                <a16:creationId xmlns:a16="http://schemas.microsoft.com/office/drawing/2014/main" id="{F2F11B74-A6A8-4650-A5E3-EB89641852BE}"/>
              </a:ext>
            </a:extLst>
          </p:cNvPr>
          <p:cNvSpPr>
            <a:spLocks noGrp="1"/>
          </p:cNvSpPr>
          <p:nvPr>
            <p:ph idx="1"/>
          </p:nvPr>
        </p:nvSpPr>
        <p:spPr/>
        <p:txBody>
          <a:bodyPr>
            <a:normAutofit lnSpcReduction="10000"/>
          </a:bodyPr>
          <a:lstStyle/>
          <a:p>
            <a:r>
              <a:rPr lang="en-US" dirty="0"/>
              <a:t>Company has decided to migrate to cloud </a:t>
            </a:r>
            <a:r>
              <a:rPr lang="en-US" dirty="0" err="1"/>
              <a:t>i.e</a:t>
            </a:r>
            <a:r>
              <a:rPr lang="en-US" dirty="0"/>
              <a:t> Microsoft Office 365 in order to improve the business and work efficiency </a:t>
            </a:r>
          </a:p>
          <a:p>
            <a:r>
              <a:rPr lang="en-US" dirty="0"/>
              <a:t>Based on the elicitation performed Microsoft Office 365 Business Premium is the best solution</a:t>
            </a:r>
            <a:endParaRPr lang="en-CA" dirty="0"/>
          </a:p>
          <a:p>
            <a:r>
              <a:rPr lang="en-US" dirty="0"/>
              <a:t>Th following are two migration that takes place</a:t>
            </a:r>
            <a:endParaRPr lang="en-CA" dirty="0"/>
          </a:p>
          <a:p>
            <a:pPr marL="457200" indent="-457200">
              <a:buFont typeface="+mj-lt"/>
              <a:buAutoNum type="arabicPeriod"/>
            </a:pPr>
            <a:r>
              <a:rPr lang="en-CA" dirty="0"/>
              <a:t>User Migration</a:t>
            </a:r>
          </a:p>
          <a:p>
            <a:pPr marL="457200" indent="-457200">
              <a:buFont typeface="+mj-lt"/>
              <a:buAutoNum type="arabicPeriod"/>
            </a:pPr>
            <a:r>
              <a:rPr lang="en-CA" dirty="0"/>
              <a:t>Email Migration</a:t>
            </a:r>
          </a:p>
          <a:p>
            <a:pPr marL="457200" indent="-457200">
              <a:buFont typeface="+mj-lt"/>
              <a:buAutoNum type="arabicPeriod"/>
            </a:pPr>
            <a:r>
              <a:rPr lang="en-CA" dirty="0"/>
              <a:t>Data Migration</a:t>
            </a:r>
          </a:p>
          <a:p>
            <a:endParaRPr lang="en-CA" dirty="0"/>
          </a:p>
        </p:txBody>
      </p:sp>
    </p:spTree>
    <p:extLst>
      <p:ext uri="{BB962C8B-B14F-4D97-AF65-F5344CB8AC3E}">
        <p14:creationId xmlns:p14="http://schemas.microsoft.com/office/powerpoint/2010/main" val="115974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E4808-29B0-4CB7-9306-D1BDB114CF6D}"/>
              </a:ext>
            </a:extLst>
          </p:cNvPr>
          <p:cNvSpPr>
            <a:spLocks noGrp="1"/>
          </p:cNvSpPr>
          <p:nvPr>
            <p:ph type="title"/>
          </p:nvPr>
        </p:nvSpPr>
        <p:spPr/>
        <p:txBody>
          <a:bodyPr/>
          <a:lstStyle/>
          <a:p>
            <a:r>
              <a:rPr lang="en-CA" dirty="0"/>
              <a:t>BUSNIESS OPPORTUNITES</a:t>
            </a:r>
          </a:p>
        </p:txBody>
      </p:sp>
      <p:sp>
        <p:nvSpPr>
          <p:cNvPr id="3" name="Content Placeholder 2">
            <a:extLst>
              <a:ext uri="{FF2B5EF4-FFF2-40B4-BE49-F238E27FC236}">
                <a16:creationId xmlns:a16="http://schemas.microsoft.com/office/drawing/2014/main" id="{DCEA1D63-B2FC-46B7-ADA3-77FB5B54E37B}"/>
              </a:ext>
            </a:extLst>
          </p:cNvPr>
          <p:cNvSpPr>
            <a:spLocks noGrp="1"/>
          </p:cNvSpPr>
          <p:nvPr>
            <p:ph idx="1"/>
          </p:nvPr>
        </p:nvSpPr>
        <p:spPr/>
        <p:txBody>
          <a:bodyPr>
            <a:normAutofit/>
          </a:bodyPr>
          <a:lstStyle/>
          <a:p>
            <a:pPr algn="just"/>
            <a:r>
              <a:rPr lang="en-US" sz="2000" dirty="0">
                <a:latin typeface="Arial" panose="020B0604020202020204" pitchFamily="34" charset="0"/>
                <a:cs typeface="Arial" panose="020B0604020202020204" pitchFamily="34" charset="0"/>
              </a:rPr>
              <a:t>On-premise can be very costly when compared to Online Office 365, because on-premise includes servers which need to have continuous protection and they are very expensive when compared to Office 365. With on-premise server's data recovery is impossible. When compared to Office 365 data will be stored in cloud, so that in cloud data can be recovered. Here in cloud employees can access anywhere and anytime they need.</a:t>
            </a:r>
            <a:endParaRPr lang="en-CA"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3501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E141D-EE90-42D8-A6CE-84A9B0905036}"/>
              </a:ext>
            </a:extLst>
          </p:cNvPr>
          <p:cNvSpPr>
            <a:spLocks noGrp="1"/>
          </p:cNvSpPr>
          <p:nvPr>
            <p:ph type="title"/>
          </p:nvPr>
        </p:nvSpPr>
        <p:spPr>
          <a:xfrm>
            <a:off x="1097280" y="244400"/>
            <a:ext cx="10058400" cy="1450757"/>
          </a:xfrm>
        </p:spPr>
        <p:txBody>
          <a:bodyPr/>
          <a:lstStyle/>
          <a:p>
            <a:r>
              <a:rPr lang="en-CA" dirty="0"/>
              <a:t>BUSINESS OBJECTIVE</a:t>
            </a:r>
          </a:p>
        </p:txBody>
      </p:sp>
      <p:sp>
        <p:nvSpPr>
          <p:cNvPr id="3" name="Content Placeholder 2">
            <a:extLst>
              <a:ext uri="{FF2B5EF4-FFF2-40B4-BE49-F238E27FC236}">
                <a16:creationId xmlns:a16="http://schemas.microsoft.com/office/drawing/2014/main" id="{1094AA31-A5A3-412E-A418-92851FB060F0}"/>
              </a:ext>
            </a:extLst>
          </p:cNvPr>
          <p:cNvSpPr>
            <a:spLocks noGrp="1"/>
          </p:cNvSpPr>
          <p:nvPr>
            <p:ph idx="1"/>
          </p:nvPr>
        </p:nvSpPr>
        <p:spPr>
          <a:xfrm>
            <a:off x="1097280" y="2108201"/>
            <a:ext cx="10058400" cy="3760891"/>
          </a:xfrm>
        </p:spPr>
        <p:txBody>
          <a:bodyPr>
            <a:normAutofit/>
          </a:bodyPr>
          <a:lstStyle/>
          <a:p>
            <a:pPr lvl="0"/>
            <a:r>
              <a:rPr lang="en-US" sz="2400" dirty="0">
                <a:latin typeface="Arial" panose="020B0604020202020204" pitchFamily="34" charset="0"/>
                <a:cs typeface="Arial" panose="020B0604020202020204" pitchFamily="34" charset="0"/>
              </a:rPr>
              <a:t>Cheaper and better cost.</a:t>
            </a:r>
            <a:endParaRPr lang="en-CA" sz="2400" dirty="0">
              <a:latin typeface="Arial" panose="020B0604020202020204" pitchFamily="34" charset="0"/>
              <a:cs typeface="Arial" panose="020B0604020202020204" pitchFamily="34" charset="0"/>
            </a:endParaRPr>
          </a:p>
          <a:p>
            <a:pPr lvl="0"/>
            <a:r>
              <a:rPr lang="en-US" sz="2400" dirty="0">
                <a:latin typeface="Arial" panose="020B0604020202020204" pitchFamily="34" charset="0"/>
                <a:cs typeface="Arial" panose="020B0604020202020204" pitchFamily="34" charset="0"/>
              </a:rPr>
              <a:t>Maintenance and management done easily.</a:t>
            </a:r>
            <a:endParaRPr lang="en-CA" sz="2400" dirty="0">
              <a:latin typeface="Arial" panose="020B0604020202020204" pitchFamily="34" charset="0"/>
              <a:cs typeface="Arial" panose="020B0604020202020204" pitchFamily="34" charset="0"/>
            </a:endParaRPr>
          </a:p>
          <a:p>
            <a:pPr lvl="0"/>
            <a:r>
              <a:rPr lang="en-US" sz="2400" dirty="0">
                <a:latin typeface="Arial" panose="020B0604020202020204" pitchFamily="34" charset="0"/>
                <a:cs typeface="Arial" panose="020B0604020202020204" pitchFamily="34" charset="0"/>
              </a:rPr>
              <a:t>Access anywhere and anytime.</a:t>
            </a:r>
            <a:endParaRPr lang="en-C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Back-up services</a:t>
            </a:r>
            <a:endParaRPr lang="en-CA"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0508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6CDE-DDE1-4F7A-9764-D703EED32697}"/>
              </a:ext>
            </a:extLst>
          </p:cNvPr>
          <p:cNvSpPr>
            <a:spLocks noGrp="1"/>
          </p:cNvSpPr>
          <p:nvPr>
            <p:ph type="title"/>
          </p:nvPr>
        </p:nvSpPr>
        <p:spPr/>
        <p:txBody>
          <a:bodyPr/>
          <a:lstStyle/>
          <a:p>
            <a:r>
              <a:rPr lang="en-CA" dirty="0"/>
              <a:t>BUSNIESS RISKS</a:t>
            </a:r>
          </a:p>
        </p:txBody>
      </p:sp>
      <p:sp>
        <p:nvSpPr>
          <p:cNvPr id="3" name="Content Placeholder 2">
            <a:extLst>
              <a:ext uri="{FF2B5EF4-FFF2-40B4-BE49-F238E27FC236}">
                <a16:creationId xmlns:a16="http://schemas.microsoft.com/office/drawing/2014/main" id="{0DA0DBB8-0068-402A-AE0E-248D6840AC85}"/>
              </a:ext>
            </a:extLst>
          </p:cNvPr>
          <p:cNvSpPr>
            <a:spLocks noGrp="1"/>
          </p:cNvSpPr>
          <p:nvPr>
            <p:ph idx="1"/>
          </p:nvPr>
        </p:nvSpPr>
        <p:spPr/>
        <p:txBody>
          <a:bodyPr/>
          <a:lstStyle/>
          <a:p>
            <a:pPr marL="0" indent="0">
              <a:buNone/>
            </a:pPr>
            <a:r>
              <a:rPr lang="en-US" sz="2400" dirty="0">
                <a:latin typeface="Arial" panose="020B0604020202020204" pitchFamily="34" charset="0"/>
                <a:cs typeface="Arial" panose="020B0604020202020204" pitchFamily="34" charset="0"/>
              </a:rPr>
              <a:t>Network Dependency</a:t>
            </a:r>
          </a:p>
          <a:p>
            <a:pPr marL="0" indent="0">
              <a:buNone/>
            </a:pPr>
            <a:r>
              <a:rPr lang="en-US" sz="2400" dirty="0">
                <a:latin typeface="Arial" panose="020B0604020202020204" pitchFamily="34" charset="0"/>
                <a:cs typeface="Arial" panose="020B0604020202020204" pitchFamily="34" charset="0"/>
              </a:rPr>
              <a:t>Data Security/Integrity</a:t>
            </a:r>
          </a:p>
          <a:p>
            <a:pPr marL="0" indent="0">
              <a:buNone/>
            </a:pPr>
            <a:r>
              <a:rPr lang="en-US" sz="2400" dirty="0">
                <a:latin typeface="Arial" panose="020B0604020202020204" pitchFamily="34" charset="0"/>
                <a:cs typeface="Arial" panose="020B0604020202020204" pitchFamily="34" charset="0"/>
              </a:rPr>
              <a:t>Corrupt Data </a:t>
            </a:r>
          </a:p>
          <a:p>
            <a:pPr marL="0" indent="0">
              <a:buNone/>
            </a:pPr>
            <a:r>
              <a:rPr lang="en-US" sz="2400" dirty="0">
                <a:latin typeface="Arial" panose="020B0604020202020204" pitchFamily="34" charset="0"/>
                <a:cs typeface="Arial" panose="020B0604020202020204" pitchFamily="34" charset="0"/>
              </a:rPr>
              <a:t>Messaging Security </a:t>
            </a:r>
          </a:p>
          <a:p>
            <a:pPr marL="0" indent="0">
              <a:buNone/>
            </a:pPr>
            <a:r>
              <a:rPr lang="en-US" sz="2400" dirty="0">
                <a:latin typeface="Arial" panose="020B0604020202020204" pitchFamily="34" charset="0"/>
                <a:cs typeface="Arial" panose="020B0604020202020204" pitchFamily="34" charset="0"/>
              </a:rPr>
              <a:t>Migration </a:t>
            </a:r>
          </a:p>
          <a:p>
            <a:pPr marL="0" indent="0">
              <a:buNone/>
            </a:pPr>
            <a:endParaRPr lang="en-US" dirty="0"/>
          </a:p>
          <a:p>
            <a:pPr marL="0" indent="0">
              <a:buNone/>
            </a:pPr>
            <a:endParaRPr lang="en-US" dirty="0"/>
          </a:p>
          <a:p>
            <a:pPr marL="0" indent="0">
              <a:buNone/>
            </a:pPr>
            <a:endParaRPr lang="en-CA" dirty="0"/>
          </a:p>
        </p:txBody>
      </p:sp>
    </p:spTree>
    <p:extLst>
      <p:ext uri="{BB962C8B-B14F-4D97-AF65-F5344CB8AC3E}">
        <p14:creationId xmlns:p14="http://schemas.microsoft.com/office/powerpoint/2010/main" val="1250339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D58F5-C2FA-4B4A-8EDE-9BC4E6F4D4BF}"/>
              </a:ext>
            </a:extLst>
          </p:cNvPr>
          <p:cNvSpPr>
            <a:spLocks noGrp="1"/>
          </p:cNvSpPr>
          <p:nvPr>
            <p:ph type="title"/>
          </p:nvPr>
        </p:nvSpPr>
        <p:spPr/>
        <p:txBody>
          <a:bodyPr/>
          <a:lstStyle/>
          <a:p>
            <a:r>
              <a:rPr lang="en-CA" dirty="0"/>
              <a:t>MULTIFACTOR AUTHENTICATION</a:t>
            </a:r>
          </a:p>
        </p:txBody>
      </p:sp>
      <p:sp>
        <p:nvSpPr>
          <p:cNvPr id="3" name="Content Placeholder 2">
            <a:extLst>
              <a:ext uri="{FF2B5EF4-FFF2-40B4-BE49-F238E27FC236}">
                <a16:creationId xmlns:a16="http://schemas.microsoft.com/office/drawing/2014/main" id="{D3F33935-A294-4E95-8262-8A32C4ACD0E3}"/>
              </a:ext>
            </a:extLst>
          </p:cNvPr>
          <p:cNvSpPr>
            <a:spLocks noGrp="1"/>
          </p:cNvSpPr>
          <p:nvPr>
            <p:ph idx="1"/>
          </p:nvPr>
        </p:nvSpPr>
        <p:spPr/>
        <p:txBody>
          <a:bodyPr/>
          <a:lstStyle/>
          <a:p>
            <a:r>
              <a:rPr lang="en-US" dirty="0"/>
              <a:t>Multifactor authentication factor uses more than one verification method.</a:t>
            </a:r>
            <a:endParaRPr lang="en-CA" dirty="0"/>
          </a:p>
          <a:p>
            <a:r>
              <a:rPr lang="en-US" sz="1800" dirty="0">
                <a:latin typeface="Arial" panose="020B0604020202020204" pitchFamily="34" charset="0"/>
                <a:cs typeface="Arial" panose="020B0604020202020204" pitchFamily="34" charset="0"/>
              </a:rPr>
              <a:t>The following are some of the ways used to authenticate the user in MFA</a:t>
            </a:r>
            <a:endParaRPr lang="en-CA" sz="1800" dirty="0">
              <a:latin typeface="Arial" panose="020B0604020202020204" pitchFamily="34" charset="0"/>
              <a:cs typeface="Arial" panose="020B0604020202020204" pitchFamily="34" charset="0"/>
            </a:endParaRPr>
          </a:p>
          <a:p>
            <a:pPr lvl="0"/>
            <a:r>
              <a:rPr lang="en-US" sz="1800" dirty="0">
                <a:latin typeface="Arial" panose="020B0604020202020204" pitchFamily="34" charset="0"/>
                <a:cs typeface="Arial" panose="020B0604020202020204" pitchFamily="34" charset="0"/>
              </a:rPr>
              <a:t>Password</a:t>
            </a:r>
            <a:endParaRPr lang="en-CA" sz="1800" dirty="0">
              <a:latin typeface="Arial" panose="020B0604020202020204" pitchFamily="34" charset="0"/>
              <a:cs typeface="Arial" panose="020B0604020202020204" pitchFamily="34" charset="0"/>
            </a:endParaRPr>
          </a:p>
          <a:p>
            <a:pPr lvl="0"/>
            <a:r>
              <a:rPr lang="en-US" sz="1800" dirty="0">
                <a:latin typeface="Arial" panose="020B0604020202020204" pitchFamily="34" charset="0"/>
                <a:cs typeface="Arial" panose="020B0604020202020204" pitchFamily="34" charset="0"/>
              </a:rPr>
              <a:t>One-time password</a:t>
            </a:r>
            <a:endParaRPr lang="en-CA" sz="1800" dirty="0">
              <a:latin typeface="Arial" panose="020B0604020202020204" pitchFamily="34" charset="0"/>
              <a:cs typeface="Arial" panose="020B0604020202020204" pitchFamily="34" charset="0"/>
            </a:endParaRPr>
          </a:p>
          <a:p>
            <a:pPr lvl="0"/>
            <a:r>
              <a:rPr lang="en-US" sz="1800" dirty="0">
                <a:latin typeface="Arial" panose="020B0604020202020204" pitchFamily="34" charset="0"/>
                <a:cs typeface="Arial" panose="020B0604020202020204" pitchFamily="34" charset="0"/>
              </a:rPr>
              <a:t>Biometric</a:t>
            </a:r>
            <a:endParaRPr lang="en-CA" sz="1800" dirty="0">
              <a:latin typeface="Arial" panose="020B0604020202020204" pitchFamily="34" charset="0"/>
              <a:cs typeface="Arial" panose="020B0604020202020204" pitchFamily="34" charset="0"/>
            </a:endParaRPr>
          </a:p>
          <a:p>
            <a:pPr lvl="0"/>
            <a:r>
              <a:rPr lang="en-US" sz="1800" dirty="0">
                <a:latin typeface="Arial" panose="020B0604020202020204" pitchFamily="34" charset="0"/>
                <a:cs typeface="Arial" panose="020B0604020202020204" pitchFamily="34" charset="0"/>
              </a:rPr>
              <a:t>Fingerprints</a:t>
            </a:r>
            <a:endParaRPr lang="en-CA" sz="1800" dirty="0">
              <a:latin typeface="Arial" panose="020B0604020202020204" pitchFamily="34" charset="0"/>
              <a:cs typeface="Arial" panose="020B0604020202020204" pitchFamily="34" charset="0"/>
            </a:endParaRPr>
          </a:p>
          <a:p>
            <a:pPr lvl="0"/>
            <a:r>
              <a:rPr lang="en-US" sz="1800" dirty="0">
                <a:latin typeface="Arial" panose="020B0604020202020204" pitchFamily="34" charset="0"/>
                <a:cs typeface="Arial" panose="020B0604020202020204" pitchFamily="34" charset="0"/>
              </a:rPr>
              <a:t>Trusted devices</a:t>
            </a:r>
            <a:endParaRPr lang="en-CA" sz="1800" dirty="0">
              <a:latin typeface="Arial" panose="020B0604020202020204" pitchFamily="34" charset="0"/>
              <a:cs typeface="Arial" panose="020B0604020202020204" pitchFamily="34" charset="0"/>
            </a:endParaRPr>
          </a:p>
          <a:p>
            <a:endParaRPr lang="en-CA" dirty="0"/>
          </a:p>
        </p:txBody>
      </p:sp>
    </p:spTree>
    <p:extLst>
      <p:ext uri="{BB962C8B-B14F-4D97-AF65-F5344CB8AC3E}">
        <p14:creationId xmlns:p14="http://schemas.microsoft.com/office/powerpoint/2010/main" val="3252358019"/>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322441"/>
      </a:dk2>
      <a:lt2>
        <a:srgbClr val="E2E8E5"/>
      </a:lt2>
      <a:accent1>
        <a:srgbClr val="C34D8C"/>
      </a:accent1>
      <a:accent2>
        <a:srgbClr val="B13BAC"/>
      </a:accent2>
      <a:accent3>
        <a:srgbClr val="974DC3"/>
      </a:accent3>
      <a:accent4>
        <a:srgbClr val="5C44B5"/>
      </a:accent4>
      <a:accent5>
        <a:srgbClr val="4D65C3"/>
      </a:accent5>
      <a:accent6>
        <a:srgbClr val="3B84B1"/>
      </a:accent6>
      <a:hlink>
        <a:srgbClr val="6669CC"/>
      </a:hlink>
      <a:folHlink>
        <a:srgbClr val="7F7F7F"/>
      </a:folHlink>
    </a:clrScheme>
    <a:fontScheme name="Retrospect">
      <a:majorFont>
        <a:latin typeface="Sagona Extra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agona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74</TotalTime>
  <Words>459</Words>
  <Application>Microsoft Office PowerPoint</Application>
  <PresentationFormat>Widescreen</PresentationFormat>
  <Paragraphs>89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Sagona Book</vt:lpstr>
      <vt:lpstr>Sagona ExtraLight</vt:lpstr>
      <vt:lpstr>RetrospectVTI</vt:lpstr>
      <vt:lpstr>VISION </vt:lpstr>
      <vt:lpstr>PROJECT OVERVIEW</vt:lpstr>
      <vt:lpstr>CURRENT PROCESS</vt:lpstr>
      <vt:lpstr>CUSTOMER OR MARKET NEEDS</vt:lpstr>
      <vt:lpstr>PROPOSED PROCESS</vt:lpstr>
      <vt:lpstr>BUSNIESS OPPORTUNITES</vt:lpstr>
      <vt:lpstr>BUSINESS OBJECTIVE</vt:lpstr>
      <vt:lpstr>BUSNIESS RISKS</vt:lpstr>
      <vt:lpstr>MULTIFACTOR AUTHENTICATION</vt:lpstr>
      <vt:lpstr>MIMECAST</vt:lpstr>
      <vt:lpstr>BENEFITS OF MIME CAST</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VISION</dc:title>
  <dc:creator>karthik veledy</dc:creator>
  <cp:lastModifiedBy>karthik veledy</cp:lastModifiedBy>
  <cp:revision>8</cp:revision>
  <dcterms:created xsi:type="dcterms:W3CDTF">2019-12-12T12:57:36Z</dcterms:created>
  <dcterms:modified xsi:type="dcterms:W3CDTF">2019-12-12T14:20:23Z</dcterms:modified>
</cp:coreProperties>
</file>