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Lst>
  <p:sldIdLst>
    <p:sldId id="263" r:id="rId5"/>
    <p:sldId id="256"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13598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8155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97465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912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74553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4D3D5-31BA-4F76-A9A3-C712C45F97E1}" type="datetimeFigureOut">
              <a:rPr lang="en-CA" smtClean="0"/>
              <a:t>2020-11-24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373034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4D3D5-31BA-4F76-A9A3-C712C45F97E1}" type="datetimeFigureOut">
              <a:rPr lang="en-CA" smtClean="0"/>
              <a:t>2020-11-24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170146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481030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460866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99602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28526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4D3D5-31BA-4F76-A9A3-C712C45F97E1}" type="datetimeFigureOut">
              <a:rPr lang="en-CA" smtClean="0"/>
              <a:t>2020-11-24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43534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27010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3D5-31BA-4F76-A9A3-C712C45F97E1}" type="datetimeFigureOut">
              <a:rPr lang="en-CA" smtClean="0"/>
              <a:t>2020-11-24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142088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3D5-31BA-4F76-A9A3-C712C45F97E1}" type="datetimeFigureOut">
              <a:rPr lang="en-CA" smtClean="0"/>
              <a:t>2020-11-24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50769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334D3D5-31BA-4F76-A9A3-C712C45F97E1}" type="datetimeFigureOut">
              <a:rPr lang="en-CA" smtClean="0"/>
              <a:t>2020-11-24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24111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346042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4D3D5-31BA-4F76-A9A3-C712C45F97E1}" type="datetimeFigureOut">
              <a:rPr lang="en-CA" smtClean="0"/>
              <a:t>2020-11-24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8820F2-CB1E-472F-8B5C-91FDB9698E55}" type="slidenum">
              <a:rPr lang="en-CA" smtClean="0"/>
              <a:t>‹#›</a:t>
            </a:fld>
            <a:endParaRPr lang="en-CA"/>
          </a:p>
        </p:txBody>
      </p:sp>
    </p:spTree>
    <p:extLst>
      <p:ext uri="{BB962C8B-B14F-4D97-AF65-F5344CB8AC3E}">
        <p14:creationId xmlns:p14="http://schemas.microsoft.com/office/powerpoint/2010/main" val="413999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334D3D5-31BA-4F76-A9A3-C712C45F97E1}" type="datetimeFigureOut">
              <a:rPr lang="en-CA" smtClean="0"/>
              <a:t>2020-11-24</a:t>
            </a:fld>
            <a:endParaRPr lang="en-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48820F2-CB1E-472F-8B5C-91FDB9698E55}" type="slidenum">
              <a:rPr lang="en-CA" smtClean="0"/>
              <a:t>‹#›</a:t>
            </a:fld>
            <a:endParaRPr lang="en-CA"/>
          </a:p>
        </p:txBody>
      </p:sp>
    </p:spTree>
    <p:extLst>
      <p:ext uri="{BB962C8B-B14F-4D97-AF65-F5344CB8AC3E}">
        <p14:creationId xmlns:p14="http://schemas.microsoft.com/office/powerpoint/2010/main" val="3260251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38F-1FD0-4544-819F-3C9FDA7AEE8F}"/>
              </a:ext>
            </a:extLst>
          </p:cNvPr>
          <p:cNvSpPr>
            <a:spLocks noGrp="1"/>
          </p:cNvSpPr>
          <p:nvPr>
            <p:ph type="title"/>
          </p:nvPr>
        </p:nvSpPr>
        <p:spPr>
          <a:xfrm>
            <a:off x="838200" y="1485900"/>
            <a:ext cx="10515600" cy="1943100"/>
          </a:xfrm>
        </p:spPr>
        <p:txBody>
          <a:bodyPr/>
          <a:lstStyle/>
          <a:p>
            <a:pPr algn="ctr"/>
            <a:r>
              <a:rPr lang="en-US" dirty="0"/>
              <a:t>Meeting with Stakeholder </a:t>
            </a:r>
            <a:endParaRPr lang="en-CA" dirty="0"/>
          </a:p>
        </p:txBody>
      </p:sp>
      <p:sp>
        <p:nvSpPr>
          <p:cNvPr id="3" name="Content Placeholder 2">
            <a:extLst>
              <a:ext uri="{FF2B5EF4-FFF2-40B4-BE49-F238E27FC236}">
                <a16:creationId xmlns:a16="http://schemas.microsoft.com/office/drawing/2014/main" id="{8F42E9BF-668F-43F3-90DE-24163BF42812}"/>
              </a:ext>
            </a:extLst>
          </p:cNvPr>
          <p:cNvSpPr>
            <a:spLocks noGrp="1"/>
          </p:cNvSpPr>
          <p:nvPr>
            <p:ph idx="1"/>
          </p:nvPr>
        </p:nvSpPr>
        <p:spPr>
          <a:xfrm>
            <a:off x="838200" y="3957637"/>
            <a:ext cx="10515600" cy="2219325"/>
          </a:xfrm>
        </p:spPr>
        <p:txBody>
          <a:bodyPr>
            <a:normAutofit fontScale="92500" lnSpcReduction="10000"/>
          </a:bodyPr>
          <a:lstStyle/>
          <a:p>
            <a:pPr marL="0" indent="0" algn="r">
              <a:buNone/>
            </a:pPr>
            <a:r>
              <a:rPr lang="en-US" dirty="0"/>
              <a:t>Submitted By-</a:t>
            </a:r>
          </a:p>
          <a:p>
            <a:pPr marL="0" indent="0" algn="r">
              <a:buNone/>
            </a:pPr>
            <a:r>
              <a:rPr lang="en-US" dirty="0"/>
              <a:t>Sukhjeevan Kaur (8672788)</a:t>
            </a:r>
          </a:p>
          <a:p>
            <a:pPr marL="0" indent="0" algn="r">
              <a:buNone/>
            </a:pPr>
            <a:r>
              <a:rPr lang="en-US" dirty="0" err="1"/>
              <a:t>Dhruvi</a:t>
            </a:r>
            <a:r>
              <a:rPr lang="en-US" dirty="0"/>
              <a:t> Amin (8683008)</a:t>
            </a:r>
          </a:p>
          <a:p>
            <a:pPr marL="0" indent="0" algn="r">
              <a:buNone/>
            </a:pPr>
            <a:r>
              <a:rPr lang="en-US" dirty="0"/>
              <a:t>Karthik </a:t>
            </a:r>
            <a:r>
              <a:rPr lang="en-US" dirty="0" err="1"/>
              <a:t>Velede</a:t>
            </a:r>
            <a:r>
              <a:rPr lang="en-US" dirty="0"/>
              <a:t> (8672807) </a:t>
            </a:r>
          </a:p>
          <a:p>
            <a:pPr marL="0" indent="0" algn="r">
              <a:buNone/>
            </a:pPr>
            <a:r>
              <a:rPr lang="en-US" dirty="0"/>
              <a:t>Amrit Pal Singh (8681749)</a:t>
            </a:r>
            <a:endParaRPr lang="en-CA" dirty="0"/>
          </a:p>
        </p:txBody>
      </p:sp>
    </p:spTree>
    <p:extLst>
      <p:ext uri="{BB962C8B-B14F-4D97-AF65-F5344CB8AC3E}">
        <p14:creationId xmlns:p14="http://schemas.microsoft.com/office/powerpoint/2010/main" val="70183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430C77F-F8BD-49F2-A792-90954AD11F94}"/>
              </a:ext>
            </a:extLst>
          </p:cNvPr>
          <p:cNvSpPr/>
          <p:nvPr/>
        </p:nvSpPr>
        <p:spPr bwMode="auto">
          <a:xfrm>
            <a:off x="134071" y="69935"/>
            <a:ext cx="11967732" cy="573496"/>
          </a:xfrm>
          <a:prstGeom prst="rect">
            <a:avLst/>
          </a:prstGeom>
          <a:solidFill>
            <a:srgbClr val="2D2DB9">
              <a:lumMod val="20000"/>
              <a:lumOff val="80000"/>
            </a:srgb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49263"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kumimoji="0" lang="en-CA" sz="18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Project Status Update</a:t>
            </a:r>
          </a:p>
          <a:p>
            <a:pPr marL="0" marR="0" lvl="0" indent="0" defTabSz="449263"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a:pPr>
            <a:r>
              <a:rPr kumimoji="0" lang="en-CA" sz="11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Scrum Master: Kartik </a:t>
            </a:r>
            <a:r>
              <a:rPr kumimoji="0" lang="en-CA" sz="1100" b="1"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Velede</a:t>
            </a:r>
            <a:endParaRPr kumimoji="0" lang="en-CA" sz="18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aphicFrame>
        <p:nvGraphicFramePr>
          <p:cNvPr id="23" name="Table 6">
            <a:extLst>
              <a:ext uri="{FF2B5EF4-FFF2-40B4-BE49-F238E27FC236}">
                <a16:creationId xmlns:a16="http://schemas.microsoft.com/office/drawing/2014/main" id="{BDA32D06-D166-4FB5-8E0C-4F68411B3C9A}"/>
              </a:ext>
            </a:extLst>
          </p:cNvPr>
          <p:cNvGraphicFramePr>
            <a:graphicFrameLocks noGrp="1"/>
          </p:cNvGraphicFramePr>
          <p:nvPr>
            <p:extLst>
              <p:ext uri="{D42A27DB-BD31-4B8C-83A1-F6EECF244321}">
                <p14:modId xmlns:p14="http://schemas.microsoft.com/office/powerpoint/2010/main" val="3287915559"/>
              </p:ext>
            </p:extLst>
          </p:nvPr>
        </p:nvGraphicFramePr>
        <p:xfrm>
          <a:off x="134071" y="724416"/>
          <a:ext cx="5847629" cy="2686880"/>
        </p:xfrm>
        <a:graphic>
          <a:graphicData uri="http://schemas.openxmlformats.org/drawingml/2006/table">
            <a:tbl>
              <a:tblPr firstRow="1" bandRow="1"/>
              <a:tblGrid>
                <a:gridCol w="5847629">
                  <a:extLst>
                    <a:ext uri="{9D8B030D-6E8A-4147-A177-3AD203B41FA5}">
                      <a16:colId xmlns:a16="http://schemas.microsoft.com/office/drawing/2014/main" val="3310620728"/>
                    </a:ext>
                  </a:extLst>
                </a:gridCol>
              </a:tblGrid>
              <a:tr h="2686880">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r>
                        <a:rPr lang="en-CA" sz="1200" dirty="0"/>
                        <a:t>Accomplishments:</a:t>
                      </a:r>
                    </a:p>
                    <a:p>
                      <a:pPr marL="171450" indent="-171450">
                        <a:buFont typeface="Arial" panose="020B0604020202020204" pitchFamily="34" charset="0"/>
                        <a:buChar char="•"/>
                      </a:pPr>
                      <a:r>
                        <a:rPr lang="en-CA" sz="1200" dirty="0"/>
                        <a:t>Requirement Gathering</a:t>
                      </a:r>
                    </a:p>
                    <a:p>
                      <a:pPr marL="171450" indent="-171450">
                        <a:buFont typeface="Arial" panose="020B0604020202020204" pitchFamily="34" charset="0"/>
                        <a:buChar char="•"/>
                      </a:pPr>
                      <a:r>
                        <a:rPr lang="en-CA" sz="1200" dirty="0"/>
                        <a:t>Business Proposal </a:t>
                      </a:r>
                    </a:p>
                    <a:p>
                      <a:pPr marL="171450" indent="-171450">
                        <a:buFont typeface="Arial" panose="020B0604020202020204" pitchFamily="34" charset="0"/>
                        <a:buChar char="•"/>
                      </a:pPr>
                      <a:r>
                        <a:rPr lang="en-CA" sz="1200" dirty="0"/>
                        <a:t>Elicitation and analyses of the requirement</a:t>
                      </a:r>
                    </a:p>
                    <a:p>
                      <a:pPr marL="171450" indent="-171450">
                        <a:buFont typeface="Arial" panose="020B0604020202020204" pitchFamily="34" charset="0"/>
                        <a:buChar char="•"/>
                      </a:pPr>
                      <a:r>
                        <a:rPr lang="en-CA" sz="1200" dirty="0"/>
                        <a:t>Plan and Design Capturing </a:t>
                      </a:r>
                    </a:p>
                    <a:p>
                      <a:pPr marL="171450" indent="-171450">
                        <a:buFont typeface="Arial" panose="020B0604020202020204" pitchFamily="34" charset="0"/>
                        <a:buChar char="•"/>
                      </a:pPr>
                      <a:r>
                        <a:rPr lang="en-CA" sz="1200" dirty="0"/>
                        <a:t>Wireframe and Site structure</a:t>
                      </a:r>
                    </a:p>
                    <a:p>
                      <a:pPr marL="171450" indent="-171450">
                        <a:buFont typeface="Arial" panose="020B0604020202020204" pitchFamily="34" charset="0"/>
                        <a:buChar char="•"/>
                      </a:pPr>
                      <a:r>
                        <a:rPr lang="en-CA" sz="1200" dirty="0"/>
                        <a:t>BRD</a:t>
                      </a:r>
                    </a:p>
                    <a:p>
                      <a:pPr marL="171450" indent="-171450">
                        <a:buFont typeface="Arial" panose="020B0604020202020204" pitchFamily="34" charset="0"/>
                        <a:buChar char="•"/>
                      </a:pPr>
                      <a:r>
                        <a:rPr lang="en-CA" sz="1200" dirty="0"/>
                        <a:t>Implementation of proposed solution</a:t>
                      </a:r>
                    </a:p>
                    <a:p>
                      <a:pPr marL="0" indent="0">
                        <a:buFont typeface="Arial" panose="020B0604020202020204" pitchFamily="34" charset="0"/>
                        <a:buNone/>
                      </a:pPr>
                      <a:r>
                        <a:rPr lang="en-CA" sz="1200" dirty="0"/>
                        <a:t>Key Issues</a:t>
                      </a:r>
                    </a:p>
                    <a:p>
                      <a:pPr marL="171450" indent="-171450">
                        <a:buFont typeface="Arial" panose="020B0604020202020204" pitchFamily="34" charset="0"/>
                        <a:buChar char="•"/>
                      </a:pPr>
                      <a:r>
                        <a:rPr lang="en-CA" sz="1200" dirty="0"/>
                        <a:t>Incorrect Permission due to software bug.</a:t>
                      </a:r>
                    </a:p>
                    <a:p>
                      <a:pPr marL="171450" indent="-171450">
                        <a:buFont typeface="Arial" panose="020B0604020202020204" pitchFamily="34" charset="0"/>
                        <a:buChar char="•"/>
                      </a:pPr>
                      <a:r>
                        <a:rPr lang="en-CA" sz="1200" dirty="0"/>
                        <a:t>Budgeting and report department must remain on premise and not migrate to cloud.</a:t>
                      </a:r>
                    </a:p>
                    <a:p>
                      <a:pPr marL="171450" indent="-171450">
                        <a:buFont typeface="Arial" panose="020B0604020202020204" pitchFamily="34" charset="0"/>
                        <a:buChar char="•"/>
                      </a:pPr>
                      <a:endParaRPr lang="en-CA" sz="1200" dirty="0"/>
                    </a:p>
                    <a:p>
                      <a:pPr marL="0" indent="0">
                        <a:buFont typeface="Arial" panose="020B0604020202020204" pitchFamily="34" charset="0"/>
                        <a:buNone/>
                      </a:pPr>
                      <a:endParaRPr lang="en-CA" sz="12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637446680"/>
                  </a:ext>
                </a:extLst>
              </a:tr>
            </a:tbl>
          </a:graphicData>
        </a:graphic>
      </p:graphicFrame>
      <p:graphicFrame>
        <p:nvGraphicFramePr>
          <p:cNvPr id="24" name="Table 6">
            <a:extLst>
              <a:ext uri="{FF2B5EF4-FFF2-40B4-BE49-F238E27FC236}">
                <a16:creationId xmlns:a16="http://schemas.microsoft.com/office/drawing/2014/main" id="{D3C9AAB9-0392-4A7A-9AA3-EC15B6015F33}"/>
              </a:ext>
            </a:extLst>
          </p:cNvPr>
          <p:cNvGraphicFramePr>
            <a:graphicFrameLocks noGrp="1"/>
          </p:cNvGraphicFramePr>
          <p:nvPr>
            <p:extLst>
              <p:ext uri="{D42A27DB-BD31-4B8C-83A1-F6EECF244321}">
                <p14:modId xmlns:p14="http://schemas.microsoft.com/office/powerpoint/2010/main" val="101364909"/>
              </p:ext>
            </p:extLst>
          </p:nvPr>
        </p:nvGraphicFramePr>
        <p:xfrm>
          <a:off x="5981701" y="654450"/>
          <a:ext cx="6076229" cy="2789205"/>
        </p:xfrm>
        <a:graphic>
          <a:graphicData uri="http://schemas.openxmlformats.org/drawingml/2006/table">
            <a:tbl>
              <a:tblPr firstRow="1" bandRow="1"/>
              <a:tblGrid>
                <a:gridCol w="3811656">
                  <a:extLst>
                    <a:ext uri="{9D8B030D-6E8A-4147-A177-3AD203B41FA5}">
                      <a16:colId xmlns:a16="http://schemas.microsoft.com/office/drawing/2014/main" val="3310620728"/>
                    </a:ext>
                  </a:extLst>
                </a:gridCol>
                <a:gridCol w="665093">
                  <a:extLst>
                    <a:ext uri="{9D8B030D-6E8A-4147-A177-3AD203B41FA5}">
                      <a16:colId xmlns:a16="http://schemas.microsoft.com/office/drawing/2014/main" val="3023918889"/>
                    </a:ext>
                  </a:extLst>
                </a:gridCol>
                <a:gridCol w="800100">
                  <a:extLst>
                    <a:ext uri="{9D8B030D-6E8A-4147-A177-3AD203B41FA5}">
                      <a16:colId xmlns:a16="http://schemas.microsoft.com/office/drawing/2014/main" val="339801520"/>
                    </a:ext>
                  </a:extLst>
                </a:gridCol>
                <a:gridCol w="799380">
                  <a:extLst>
                    <a:ext uri="{9D8B030D-6E8A-4147-A177-3AD203B41FA5}">
                      <a16:colId xmlns:a16="http://schemas.microsoft.com/office/drawing/2014/main" val="3047842108"/>
                    </a:ext>
                  </a:extLst>
                </a:gridCol>
              </a:tblGrid>
              <a:tr h="330921">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l"/>
                      <a:r>
                        <a:rPr lang="en-CA" sz="1200"/>
                        <a:t>Schedule</a:t>
                      </a:r>
                      <a:endParaRPr lang="en-CA"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l"/>
                      <a:r>
                        <a:rPr lang="en-CA" sz="1200"/>
                        <a:t>Base</a:t>
                      </a:r>
                      <a:endParaRPr lang="en-CA"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l"/>
                      <a:r>
                        <a:rPr lang="en-CA" sz="1200"/>
                        <a:t>Due</a:t>
                      </a:r>
                      <a:endParaRPr lang="en-CA" sz="12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l"/>
                      <a:r>
                        <a:rPr lang="en-CA" sz="1200" dirty="0"/>
                        <a:t>r</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637446680"/>
                  </a:ext>
                </a:extLst>
              </a:tr>
              <a:tr h="3309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b="1" dirty="0">
                          <a:solidFill>
                            <a:schemeClr val="bg1"/>
                          </a:solidFill>
                        </a:rPr>
                        <a:t>Project Management</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lumMod val="65000"/>
                        <a:lumOff val="35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lumMod val="65000"/>
                        <a:lumOff val="35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lumMod val="65000"/>
                        <a:lumOff val="35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lumMod val="65000"/>
                        <a:lumOff val="35000"/>
                      </a:srgbClr>
                    </a:solidFill>
                  </a:tcPr>
                </a:tc>
                <a:extLst>
                  <a:ext uri="{0D108BD9-81ED-4DB2-BD59-A6C34878D82A}">
                    <a16:rowId xmlns:a16="http://schemas.microsoft.com/office/drawing/2014/main" val="1517846061"/>
                  </a:ext>
                </a:extLst>
              </a:tr>
              <a:tr h="4410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US" sz="1200" dirty="0"/>
                        <a:t>Analyze and reviewed tracking log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dirty="0"/>
                        <a:t>18/11/2020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dirty="0"/>
                        <a:t>23/11/2020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extLst>
                  <a:ext uri="{0D108BD9-81ED-4DB2-BD59-A6C34878D82A}">
                    <a16:rowId xmlns:a16="http://schemas.microsoft.com/office/drawing/2014/main" val="1902717093"/>
                  </a:ext>
                </a:extLst>
              </a:tr>
              <a:tr h="4410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dirty="0"/>
                        <a:t>Scheduling, timing and work effort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dirty="0"/>
                        <a:t>19/11/2020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CA" sz="1200" dirty="0"/>
                        <a:t>22/11/2020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r>
                        <a:rPr lang="en-US" sz="1200" dirty="0"/>
                        <a:t>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extLst>
                  <a:ext uri="{0D108BD9-81ED-4DB2-BD59-A6C34878D82A}">
                    <a16:rowId xmlns:a16="http://schemas.microsoft.com/office/drawing/2014/main" val="3888399418"/>
                  </a:ext>
                </a:extLst>
              </a:tr>
              <a:tr h="3309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algn="l" defTabSz="914400" rtl="0" eaLnBrk="1" latinLnBrk="0" hangingPunct="1"/>
                      <a:endParaRPr lang="en-CA" sz="1200" b="1" kern="1200" dirty="0">
                        <a:solidFill>
                          <a:schemeClr val="bg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algn="l" defTabSz="914400" rtl="0" eaLnBrk="1" latinLnBrk="0" hangingPunct="1"/>
                      <a:endParaRPr lang="en-CA" sz="1200" b="1" kern="1200" dirty="0">
                        <a:solidFill>
                          <a:schemeClr val="bg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algn="l" defTabSz="914400" rtl="0" eaLnBrk="1" latinLnBrk="0" hangingPunct="1"/>
                      <a:endParaRPr lang="en-CA" sz="1200" b="1" kern="1200" dirty="0">
                        <a:solidFill>
                          <a:schemeClr val="bg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algn="l" defTabSz="914400" rtl="0" eaLnBrk="1" latinLnBrk="0" hangingPunct="1"/>
                      <a:endParaRPr lang="en-CA" sz="1200" b="1" kern="1200" dirty="0">
                        <a:solidFill>
                          <a:schemeClr val="bg1"/>
                        </a:solidFill>
                        <a:latin typeface="+mn-lt"/>
                        <a:ea typeface="+mn-ea"/>
                        <a:cs typeface="+mn-cs"/>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0738359"/>
                  </a:ext>
                </a:extLst>
              </a:tr>
              <a:tr h="4410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extLst>
                  <a:ext uri="{0D108BD9-81ED-4DB2-BD59-A6C34878D82A}">
                    <a16:rowId xmlns:a16="http://schemas.microsoft.com/office/drawing/2014/main" val="3928848619"/>
                  </a:ext>
                </a:extLst>
              </a:tr>
              <a:tr h="441021">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algn="l"/>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8080">
                        <a:lumMod val="20000"/>
                        <a:lumOff val="80000"/>
                      </a:srgbClr>
                    </a:solidFill>
                  </a:tcPr>
                </a:tc>
                <a:extLst>
                  <a:ext uri="{0D108BD9-81ED-4DB2-BD59-A6C34878D82A}">
                    <a16:rowId xmlns:a16="http://schemas.microsoft.com/office/drawing/2014/main" val="2239697444"/>
                  </a:ext>
                </a:extLst>
              </a:tr>
            </a:tbl>
          </a:graphicData>
        </a:graphic>
      </p:graphicFrame>
      <p:graphicFrame>
        <p:nvGraphicFramePr>
          <p:cNvPr id="25" name="Table 12">
            <a:extLst>
              <a:ext uri="{FF2B5EF4-FFF2-40B4-BE49-F238E27FC236}">
                <a16:creationId xmlns:a16="http://schemas.microsoft.com/office/drawing/2014/main" id="{0FE41B93-9F6F-4D90-BC77-27FF9711EB58}"/>
              </a:ext>
            </a:extLst>
          </p:cNvPr>
          <p:cNvGraphicFramePr>
            <a:graphicFrameLocks noGrp="1"/>
          </p:cNvGraphicFramePr>
          <p:nvPr>
            <p:extLst>
              <p:ext uri="{D42A27DB-BD31-4B8C-83A1-F6EECF244321}">
                <p14:modId xmlns:p14="http://schemas.microsoft.com/office/powerpoint/2010/main" val="2820294021"/>
              </p:ext>
            </p:extLst>
          </p:nvPr>
        </p:nvGraphicFramePr>
        <p:xfrm>
          <a:off x="8186487" y="171263"/>
          <a:ext cx="3792220" cy="370840"/>
        </p:xfrm>
        <a:graphic>
          <a:graphicData uri="http://schemas.openxmlformats.org/drawingml/2006/table">
            <a:tbl>
              <a:tblPr firstRow="1" bandRow="1"/>
              <a:tblGrid>
                <a:gridCol w="1211580">
                  <a:extLst>
                    <a:ext uri="{9D8B030D-6E8A-4147-A177-3AD203B41FA5}">
                      <a16:colId xmlns:a16="http://schemas.microsoft.com/office/drawing/2014/main" val="1983994264"/>
                    </a:ext>
                  </a:extLst>
                </a:gridCol>
                <a:gridCol w="754380">
                  <a:extLst>
                    <a:ext uri="{9D8B030D-6E8A-4147-A177-3AD203B41FA5}">
                      <a16:colId xmlns:a16="http://schemas.microsoft.com/office/drawing/2014/main" val="3007685107"/>
                    </a:ext>
                  </a:extLst>
                </a:gridCol>
                <a:gridCol w="1071880">
                  <a:extLst>
                    <a:ext uri="{9D8B030D-6E8A-4147-A177-3AD203B41FA5}">
                      <a16:colId xmlns:a16="http://schemas.microsoft.com/office/drawing/2014/main" val="2705289919"/>
                    </a:ext>
                  </a:extLst>
                </a:gridCol>
                <a:gridCol w="754380">
                  <a:extLst>
                    <a:ext uri="{9D8B030D-6E8A-4147-A177-3AD203B41FA5}">
                      <a16:colId xmlns:a16="http://schemas.microsoft.com/office/drawing/2014/main" val="3244481057"/>
                    </a:ext>
                  </a:extLst>
                </a:gridCol>
              </a:tblGrid>
              <a:tr h="370840">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r"/>
                      <a:r>
                        <a:rPr lang="en-CA" sz="1400" dirty="0">
                          <a:solidFill>
                            <a:schemeClr val="tx1"/>
                          </a:solidFill>
                        </a:rPr>
                        <a:t>Previous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400" dirty="0"/>
                        <a:t>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r"/>
                      <a:r>
                        <a:rPr lang="en-CA" sz="1400" dirty="0">
                          <a:solidFill>
                            <a:schemeClr val="tx1"/>
                          </a:solidFill>
                        </a:rPr>
                        <a:t>Current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400" dirty="0"/>
                        <a:t>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0590136"/>
                  </a:ext>
                </a:extLst>
              </a:tr>
            </a:tbl>
          </a:graphicData>
        </a:graphic>
      </p:graphicFrame>
      <p:graphicFrame>
        <p:nvGraphicFramePr>
          <p:cNvPr id="26" name="Table 14">
            <a:extLst>
              <a:ext uri="{FF2B5EF4-FFF2-40B4-BE49-F238E27FC236}">
                <a16:creationId xmlns:a16="http://schemas.microsoft.com/office/drawing/2014/main" id="{862EB0E6-ABD8-45A9-9889-B685C8FFE4B3}"/>
              </a:ext>
            </a:extLst>
          </p:cNvPr>
          <p:cNvGraphicFramePr>
            <a:graphicFrameLocks noGrp="1"/>
          </p:cNvGraphicFramePr>
          <p:nvPr>
            <p:extLst>
              <p:ext uri="{D42A27DB-BD31-4B8C-83A1-F6EECF244321}">
                <p14:modId xmlns:p14="http://schemas.microsoft.com/office/powerpoint/2010/main" val="1391541344"/>
              </p:ext>
            </p:extLst>
          </p:nvPr>
        </p:nvGraphicFramePr>
        <p:xfrm>
          <a:off x="134071" y="3446705"/>
          <a:ext cx="11967732" cy="3240029"/>
        </p:xfrm>
        <a:graphic>
          <a:graphicData uri="http://schemas.openxmlformats.org/drawingml/2006/table">
            <a:tbl>
              <a:tblPr firstRow="1" bandRow="1"/>
              <a:tblGrid>
                <a:gridCol w="8172647">
                  <a:extLst>
                    <a:ext uri="{9D8B030D-6E8A-4147-A177-3AD203B41FA5}">
                      <a16:colId xmlns:a16="http://schemas.microsoft.com/office/drawing/2014/main" val="653623442"/>
                    </a:ext>
                  </a:extLst>
                </a:gridCol>
                <a:gridCol w="1606673">
                  <a:extLst>
                    <a:ext uri="{9D8B030D-6E8A-4147-A177-3AD203B41FA5}">
                      <a16:colId xmlns:a16="http://schemas.microsoft.com/office/drawing/2014/main" val="3096306059"/>
                    </a:ext>
                  </a:extLst>
                </a:gridCol>
                <a:gridCol w="1085988">
                  <a:extLst>
                    <a:ext uri="{9D8B030D-6E8A-4147-A177-3AD203B41FA5}">
                      <a16:colId xmlns:a16="http://schemas.microsoft.com/office/drawing/2014/main" val="1768799475"/>
                    </a:ext>
                  </a:extLst>
                </a:gridCol>
                <a:gridCol w="1102424">
                  <a:extLst>
                    <a:ext uri="{9D8B030D-6E8A-4147-A177-3AD203B41FA5}">
                      <a16:colId xmlns:a16="http://schemas.microsoft.com/office/drawing/2014/main" val="2279114530"/>
                    </a:ext>
                  </a:extLst>
                </a:gridCol>
              </a:tblGrid>
              <a:tr h="460010">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r>
                        <a:rPr lang="en-CA" sz="1200" dirty="0"/>
                        <a:t>Actions</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r>
                        <a:rPr lang="en-CA" sz="1200" dirty="0"/>
                        <a:t>Responsible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r>
                        <a:rPr lang="en-CA" sz="1200" dirty="0"/>
                        <a:t>Due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r>
                        <a:rPr lang="en-CA" sz="1200" dirty="0"/>
                        <a:t>Status</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785911463"/>
                  </a:ext>
                </a:extLst>
              </a:tr>
              <a:tr h="460010">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CA" sz="1200" dirty="0"/>
                        <a:t>Final Working Deliverable</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Sukhjeevan Kaur</a:t>
                      </a:r>
                      <a:endParaRPr lang="en-CA" sz="12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CA" sz="1200" dirty="0"/>
                        <a:t>12/15/2020</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G</a:t>
                      </a:r>
                      <a:endParaRPr lang="en-CA" sz="12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824046854"/>
                  </a:ext>
                </a:extLst>
              </a:tr>
              <a:tr h="479969">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CA" sz="1200" dirty="0"/>
                        <a:t>Written Summary of completed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Karthik </a:t>
                      </a:r>
                      <a:r>
                        <a:rPr lang="en-US" sz="1200" dirty="0" err="1"/>
                        <a:t>Velede</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12/15/2020</a:t>
                      </a:r>
                    </a:p>
                    <a:p>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250165416"/>
                  </a:ext>
                </a:extLst>
              </a:tr>
              <a:tr h="460010">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CA" sz="1200" dirty="0"/>
                        <a:t>Written Instructions of project works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Amrit Pal Singh </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CA" sz="1200" dirty="0"/>
                        <a:t>12/15/2020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4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803866923"/>
                  </a:ext>
                </a:extLst>
              </a:tr>
              <a:tr h="460010">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Handoff plan</a:t>
                      </a:r>
                      <a:endParaRPr lang="en-CA" sz="12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err="1"/>
                        <a:t>Dhruvi</a:t>
                      </a:r>
                      <a:r>
                        <a:rPr lang="en-US" sz="1200" dirty="0"/>
                        <a:t> Amin</a:t>
                      </a:r>
                      <a:endParaRPr lang="en-CA" sz="12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12/15/2020</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lvl1pPr marL="0" algn="l" defTabSz="914400" rtl="0" eaLnBrk="1" latinLnBrk="0" hangingPunct="1">
                        <a:defRPr sz="1800" kern="1200">
                          <a:solidFill>
                            <a:schemeClr val="dk1"/>
                          </a:solidFill>
                          <a:latin typeface="Arial"/>
                          <a:ea typeface="ＭＳ Ｐゴシック"/>
                        </a:defRPr>
                      </a:lvl1pPr>
                      <a:lvl2pPr marL="457200" algn="l" defTabSz="914400" rtl="0" eaLnBrk="1" latinLnBrk="0" hangingPunct="1">
                        <a:defRPr sz="1800" kern="1200">
                          <a:solidFill>
                            <a:schemeClr val="dk1"/>
                          </a:solidFill>
                          <a:latin typeface="Arial"/>
                          <a:ea typeface="ＭＳ Ｐゴシック"/>
                        </a:defRPr>
                      </a:lvl2pPr>
                      <a:lvl3pPr marL="914400" algn="l" defTabSz="914400" rtl="0" eaLnBrk="1" latinLnBrk="0" hangingPunct="1">
                        <a:defRPr sz="1800" kern="1200">
                          <a:solidFill>
                            <a:schemeClr val="dk1"/>
                          </a:solidFill>
                          <a:latin typeface="Arial"/>
                          <a:ea typeface="ＭＳ Ｐゴシック"/>
                        </a:defRPr>
                      </a:lvl3pPr>
                      <a:lvl4pPr marL="1371600" algn="l" defTabSz="914400" rtl="0" eaLnBrk="1" latinLnBrk="0" hangingPunct="1">
                        <a:defRPr sz="1800" kern="1200">
                          <a:solidFill>
                            <a:schemeClr val="dk1"/>
                          </a:solidFill>
                          <a:latin typeface="Arial"/>
                          <a:ea typeface="ＭＳ Ｐゴシック"/>
                        </a:defRPr>
                      </a:lvl4pPr>
                      <a:lvl5pPr marL="1828800" algn="l" defTabSz="914400" rtl="0" eaLnBrk="1" latinLnBrk="0" hangingPunct="1">
                        <a:defRPr sz="1800" kern="1200">
                          <a:solidFill>
                            <a:schemeClr val="dk1"/>
                          </a:solidFill>
                          <a:latin typeface="Arial"/>
                          <a:ea typeface="ＭＳ Ｐゴシック"/>
                        </a:defRPr>
                      </a:lvl5pPr>
                      <a:lvl6pPr marL="2286000" algn="l" defTabSz="914400" rtl="0" eaLnBrk="1" latinLnBrk="0" hangingPunct="1">
                        <a:defRPr sz="1800" kern="1200">
                          <a:solidFill>
                            <a:schemeClr val="dk1"/>
                          </a:solidFill>
                          <a:latin typeface="Arial"/>
                          <a:ea typeface="ＭＳ Ｐゴシック"/>
                        </a:defRPr>
                      </a:lvl6pPr>
                      <a:lvl7pPr marL="2743200" algn="l" defTabSz="914400" rtl="0" eaLnBrk="1" latinLnBrk="0" hangingPunct="1">
                        <a:defRPr sz="1800" kern="1200">
                          <a:solidFill>
                            <a:schemeClr val="dk1"/>
                          </a:solidFill>
                          <a:latin typeface="Arial"/>
                          <a:ea typeface="ＭＳ Ｐゴシック"/>
                        </a:defRPr>
                      </a:lvl7pPr>
                      <a:lvl8pPr marL="3200400" algn="l" defTabSz="914400" rtl="0" eaLnBrk="1" latinLnBrk="0" hangingPunct="1">
                        <a:defRPr sz="1800" kern="1200">
                          <a:solidFill>
                            <a:schemeClr val="dk1"/>
                          </a:solidFill>
                          <a:latin typeface="Arial"/>
                          <a:ea typeface="ＭＳ Ｐゴシック"/>
                        </a:defRPr>
                      </a:lvl8pPr>
                      <a:lvl9pPr marL="3657600" algn="l" defTabSz="914400" rtl="0" eaLnBrk="1" latinLnBrk="0" hangingPunct="1">
                        <a:defRPr sz="1800" kern="1200">
                          <a:solidFill>
                            <a:schemeClr val="dk1"/>
                          </a:solidFill>
                          <a:latin typeface="Arial"/>
                          <a:ea typeface="ＭＳ Ｐゴシック"/>
                        </a:defRPr>
                      </a:lvl9pPr>
                    </a:lstStyle>
                    <a:p>
                      <a:r>
                        <a:rPr lang="en-US" sz="1200" dirty="0"/>
                        <a:t>G</a:t>
                      </a:r>
                      <a:endParaRPr lang="en-CA" sz="1200" dirty="0"/>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940190531"/>
                  </a:ext>
                </a:extLst>
              </a:tr>
              <a:tr h="460010">
                <a:tc>
                  <a:txBody>
                    <a:bodyPr/>
                    <a:lstStyle/>
                    <a:p>
                      <a:endParaRPr lang="en-CA" sz="1200"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p>
                      <a:endParaRPr lang="en-CA" sz="12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B9">
                        <a:tint val="20000"/>
                      </a:srgbClr>
                    </a:solidFill>
                  </a:tcPr>
                </a:tc>
                <a:tc>
                  <a:txBody>
                    <a:bodyPr/>
                    <a:lstStyle/>
                    <a:p>
                      <a:endParaRPr lang="en-CA" sz="1200" dirty="0">
                        <a:solidFill>
                          <a:schemeClr val="accent3">
                            <a:lumMod val="60000"/>
                            <a:lumOff val="40000"/>
                          </a:schemeClr>
                        </a:solidFill>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3233060823"/>
                  </a:ext>
                </a:extLst>
              </a:tr>
              <a:tr h="460010">
                <a:tc>
                  <a:txBody>
                    <a:bodyPr/>
                    <a:lstStyle/>
                    <a:p>
                      <a:endParaRPr lang="en-CA" sz="1200" dirty="0"/>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p>
                      <a:endParaRPr lang="en-CA" sz="12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B9">
                        <a:tint val="20000"/>
                      </a:srgbClr>
                    </a:solidFill>
                  </a:tcPr>
                </a:tc>
                <a:tc>
                  <a:txBody>
                    <a:bodyPr/>
                    <a:lstStyle/>
                    <a:p>
                      <a:endParaRPr lang="en-CA" sz="1200" dirty="0"/>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chemeClr val="bg2">
                        <a:lumMod val="60000"/>
                        <a:lumOff val="40000"/>
                      </a:schemeClr>
                    </a:solidFill>
                  </a:tcPr>
                </a:tc>
                <a:extLst>
                  <a:ext uri="{0D108BD9-81ED-4DB2-BD59-A6C34878D82A}">
                    <a16:rowId xmlns:a16="http://schemas.microsoft.com/office/drawing/2014/main" val="137814895"/>
                  </a:ext>
                </a:extLst>
              </a:tr>
            </a:tbl>
          </a:graphicData>
        </a:graphic>
      </p:graphicFrame>
      <p:graphicFrame>
        <p:nvGraphicFramePr>
          <p:cNvPr id="27" name="Table 12">
            <a:extLst>
              <a:ext uri="{FF2B5EF4-FFF2-40B4-BE49-F238E27FC236}">
                <a16:creationId xmlns:a16="http://schemas.microsoft.com/office/drawing/2014/main" id="{749783BC-D935-4A0D-AFA1-DDBE2B21B7E2}"/>
              </a:ext>
            </a:extLst>
          </p:cNvPr>
          <p:cNvGraphicFramePr>
            <a:graphicFrameLocks noGrp="1"/>
          </p:cNvGraphicFramePr>
          <p:nvPr>
            <p:extLst>
              <p:ext uri="{D42A27DB-BD31-4B8C-83A1-F6EECF244321}">
                <p14:modId xmlns:p14="http://schemas.microsoft.com/office/powerpoint/2010/main" val="2095620837"/>
              </p:ext>
            </p:extLst>
          </p:nvPr>
        </p:nvGraphicFramePr>
        <p:xfrm>
          <a:off x="134071" y="2994880"/>
          <a:ext cx="3462290" cy="370840"/>
        </p:xfrm>
        <a:graphic>
          <a:graphicData uri="http://schemas.openxmlformats.org/drawingml/2006/table">
            <a:tbl>
              <a:tblPr firstRow="1" bandRow="1"/>
              <a:tblGrid>
                <a:gridCol w="692458">
                  <a:extLst>
                    <a:ext uri="{9D8B030D-6E8A-4147-A177-3AD203B41FA5}">
                      <a16:colId xmlns:a16="http://schemas.microsoft.com/office/drawing/2014/main" val="1983994264"/>
                    </a:ext>
                  </a:extLst>
                </a:gridCol>
                <a:gridCol w="692458">
                  <a:extLst>
                    <a:ext uri="{9D8B030D-6E8A-4147-A177-3AD203B41FA5}">
                      <a16:colId xmlns:a16="http://schemas.microsoft.com/office/drawing/2014/main" val="3007685107"/>
                    </a:ext>
                  </a:extLst>
                </a:gridCol>
                <a:gridCol w="692458">
                  <a:extLst>
                    <a:ext uri="{9D8B030D-6E8A-4147-A177-3AD203B41FA5}">
                      <a16:colId xmlns:a16="http://schemas.microsoft.com/office/drawing/2014/main" val="2705289919"/>
                    </a:ext>
                  </a:extLst>
                </a:gridCol>
                <a:gridCol w="692458">
                  <a:extLst>
                    <a:ext uri="{9D8B030D-6E8A-4147-A177-3AD203B41FA5}">
                      <a16:colId xmlns:a16="http://schemas.microsoft.com/office/drawing/2014/main" val="3244481057"/>
                    </a:ext>
                  </a:extLst>
                </a:gridCol>
                <a:gridCol w="692458">
                  <a:extLst>
                    <a:ext uri="{9D8B030D-6E8A-4147-A177-3AD203B41FA5}">
                      <a16:colId xmlns:a16="http://schemas.microsoft.com/office/drawing/2014/main" val="1930371213"/>
                    </a:ext>
                  </a:extLst>
                </a:gridCol>
              </a:tblGrid>
              <a:tr h="370840">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100" dirty="0"/>
                        <a:t>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lumMod val="75000"/>
                        <a:lumOff val="25000"/>
                      </a:srgbClr>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100" dirty="0"/>
                        <a:t>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100" dirty="0"/>
                        <a:t>A </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100" dirty="0"/>
                        <a:t>G</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b="1" kern="1200">
                          <a:solidFill>
                            <a:schemeClr val="lt1"/>
                          </a:solidFill>
                          <a:latin typeface="Arial"/>
                          <a:ea typeface="ＭＳ Ｐゴシック"/>
                        </a:defRPr>
                      </a:lvl1pPr>
                      <a:lvl2pPr marL="457200" algn="l" defTabSz="914400" rtl="0" eaLnBrk="1" latinLnBrk="0" hangingPunct="1">
                        <a:defRPr sz="1800" b="1" kern="1200">
                          <a:solidFill>
                            <a:schemeClr val="lt1"/>
                          </a:solidFill>
                          <a:latin typeface="Arial"/>
                          <a:ea typeface="ＭＳ Ｐゴシック"/>
                        </a:defRPr>
                      </a:lvl2pPr>
                      <a:lvl3pPr marL="914400" algn="l" defTabSz="914400" rtl="0" eaLnBrk="1" latinLnBrk="0" hangingPunct="1">
                        <a:defRPr sz="1800" b="1" kern="1200">
                          <a:solidFill>
                            <a:schemeClr val="lt1"/>
                          </a:solidFill>
                          <a:latin typeface="Arial"/>
                          <a:ea typeface="ＭＳ Ｐゴシック"/>
                        </a:defRPr>
                      </a:lvl3pPr>
                      <a:lvl4pPr marL="1371600" algn="l" defTabSz="914400" rtl="0" eaLnBrk="1" latinLnBrk="0" hangingPunct="1">
                        <a:defRPr sz="1800" b="1" kern="1200">
                          <a:solidFill>
                            <a:schemeClr val="lt1"/>
                          </a:solidFill>
                          <a:latin typeface="Arial"/>
                          <a:ea typeface="ＭＳ Ｐゴシック"/>
                        </a:defRPr>
                      </a:lvl4pPr>
                      <a:lvl5pPr marL="1828800" algn="l" defTabSz="914400" rtl="0" eaLnBrk="1" latinLnBrk="0" hangingPunct="1">
                        <a:defRPr sz="1800" b="1" kern="1200">
                          <a:solidFill>
                            <a:schemeClr val="lt1"/>
                          </a:solidFill>
                          <a:latin typeface="Arial"/>
                          <a:ea typeface="ＭＳ Ｐゴシック"/>
                        </a:defRPr>
                      </a:lvl5pPr>
                      <a:lvl6pPr marL="2286000" algn="l" defTabSz="914400" rtl="0" eaLnBrk="1" latinLnBrk="0" hangingPunct="1">
                        <a:defRPr sz="1800" b="1" kern="1200">
                          <a:solidFill>
                            <a:schemeClr val="lt1"/>
                          </a:solidFill>
                          <a:latin typeface="Arial"/>
                          <a:ea typeface="ＭＳ Ｐゴシック"/>
                        </a:defRPr>
                      </a:lvl6pPr>
                      <a:lvl7pPr marL="2743200" algn="l" defTabSz="914400" rtl="0" eaLnBrk="1" latinLnBrk="0" hangingPunct="1">
                        <a:defRPr sz="1800" b="1" kern="1200">
                          <a:solidFill>
                            <a:schemeClr val="lt1"/>
                          </a:solidFill>
                          <a:latin typeface="Arial"/>
                          <a:ea typeface="ＭＳ Ｐゴシック"/>
                        </a:defRPr>
                      </a:lvl7pPr>
                      <a:lvl8pPr marL="3200400" algn="l" defTabSz="914400" rtl="0" eaLnBrk="1" latinLnBrk="0" hangingPunct="1">
                        <a:defRPr sz="1800" b="1" kern="1200">
                          <a:solidFill>
                            <a:schemeClr val="lt1"/>
                          </a:solidFill>
                          <a:latin typeface="Arial"/>
                          <a:ea typeface="ＭＳ Ｐゴシック"/>
                        </a:defRPr>
                      </a:lvl8pPr>
                      <a:lvl9pPr marL="3657600" algn="l" defTabSz="914400" rtl="0" eaLnBrk="1" latinLnBrk="0" hangingPunct="1">
                        <a:defRPr sz="1800" b="1" kern="1200">
                          <a:solidFill>
                            <a:schemeClr val="lt1"/>
                          </a:solidFill>
                          <a:latin typeface="Arial"/>
                          <a:ea typeface="ＭＳ Ｐゴシック"/>
                        </a:defRPr>
                      </a:lvl9pPr>
                    </a:lstStyle>
                    <a:p>
                      <a:pPr algn="ctr"/>
                      <a:r>
                        <a:rPr lang="en-CA" sz="1100" dirty="0"/>
                        <a:t>C</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70590136"/>
                  </a:ext>
                </a:extLst>
              </a:tr>
            </a:tbl>
          </a:graphicData>
        </a:graphic>
      </p:graphicFrame>
    </p:spTree>
    <p:extLst>
      <p:ext uri="{BB962C8B-B14F-4D97-AF65-F5344CB8AC3E}">
        <p14:creationId xmlns:p14="http://schemas.microsoft.com/office/powerpoint/2010/main" val="215758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FA05-35D6-4223-B8CB-5BB072BA7B84}"/>
              </a:ext>
            </a:extLst>
          </p:cNvPr>
          <p:cNvSpPr>
            <a:spLocks noGrp="1"/>
          </p:cNvSpPr>
          <p:nvPr>
            <p:ph type="title"/>
          </p:nvPr>
        </p:nvSpPr>
        <p:spPr/>
        <p:txBody>
          <a:bodyPr/>
          <a:lstStyle/>
          <a:p>
            <a:r>
              <a:rPr lang="en-CA" dirty="0"/>
              <a:t>Bug Detection Resolution</a:t>
            </a:r>
          </a:p>
        </p:txBody>
      </p:sp>
      <p:sp>
        <p:nvSpPr>
          <p:cNvPr id="3" name="Content Placeholder 2">
            <a:extLst>
              <a:ext uri="{FF2B5EF4-FFF2-40B4-BE49-F238E27FC236}">
                <a16:creationId xmlns:a16="http://schemas.microsoft.com/office/drawing/2014/main" id="{5AF0ECA6-E0B5-4822-A4CD-75BE846B46F9}"/>
              </a:ext>
            </a:extLst>
          </p:cNvPr>
          <p:cNvSpPr>
            <a:spLocks noGrp="1"/>
          </p:cNvSpPr>
          <p:nvPr>
            <p:ph sz="quarter" idx="13"/>
          </p:nvPr>
        </p:nvSpPr>
        <p:spPr/>
        <p:txBody>
          <a:bodyPr/>
          <a:lstStyle/>
          <a:p>
            <a:pPr marL="0" indent="0" algn="just">
              <a:buNone/>
            </a:pPr>
            <a:r>
              <a:rPr lang="en-CA" dirty="0"/>
              <a:t>Firstly ,analysis is done on the Existing platform to identify the software Bug ,after detecting the bug which causing the incorrect permission to department data .All the data which has been exposed to Breach will be reviewed and confidentiality to data is provided by changing the passwords.</a:t>
            </a:r>
          </a:p>
        </p:txBody>
      </p:sp>
    </p:spTree>
    <p:extLst>
      <p:ext uri="{BB962C8B-B14F-4D97-AF65-F5344CB8AC3E}">
        <p14:creationId xmlns:p14="http://schemas.microsoft.com/office/powerpoint/2010/main" val="201778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B406-A90A-4170-B70C-7608573387C8}"/>
              </a:ext>
            </a:extLst>
          </p:cNvPr>
          <p:cNvSpPr>
            <a:spLocks noGrp="1"/>
          </p:cNvSpPr>
          <p:nvPr>
            <p:ph type="title"/>
          </p:nvPr>
        </p:nvSpPr>
        <p:spPr/>
        <p:txBody>
          <a:bodyPr/>
          <a:lstStyle/>
          <a:p>
            <a:r>
              <a:rPr lang="en-CA" dirty="0"/>
              <a:t>Software Depreciation Resolution</a:t>
            </a:r>
          </a:p>
        </p:txBody>
      </p:sp>
      <p:sp>
        <p:nvSpPr>
          <p:cNvPr id="3" name="Content Placeholder 2">
            <a:extLst>
              <a:ext uri="{FF2B5EF4-FFF2-40B4-BE49-F238E27FC236}">
                <a16:creationId xmlns:a16="http://schemas.microsoft.com/office/drawing/2014/main" id="{5F5F1A47-911C-4135-B9DA-C72ECBC09F5D}"/>
              </a:ext>
            </a:extLst>
          </p:cNvPr>
          <p:cNvSpPr>
            <a:spLocks noGrp="1"/>
          </p:cNvSpPr>
          <p:nvPr>
            <p:ph sz="quarter" idx="13"/>
          </p:nvPr>
        </p:nvSpPr>
        <p:spPr/>
        <p:txBody>
          <a:bodyPr/>
          <a:lstStyle/>
          <a:p>
            <a:pPr marL="0" indent="0" algn="just">
              <a:buNone/>
            </a:pPr>
            <a:r>
              <a:rPr lang="en-US" dirty="0"/>
              <a:t>As of December 1 the SharePoint Migration tool will no longer receive feature so security updates. We must use another Migration tools like Sharegate and PowerShell for migration which will increase the security and cost will be increased in initial stage but in long term the maintenance cost will be reduced.</a:t>
            </a:r>
            <a:endParaRPr lang="en-CA" dirty="0"/>
          </a:p>
        </p:txBody>
      </p:sp>
    </p:spTree>
    <p:extLst>
      <p:ext uri="{BB962C8B-B14F-4D97-AF65-F5344CB8AC3E}">
        <p14:creationId xmlns:p14="http://schemas.microsoft.com/office/powerpoint/2010/main" val="396820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3DAC-617B-4A30-BBF3-B4A1F7D1200B}"/>
              </a:ext>
            </a:extLst>
          </p:cNvPr>
          <p:cNvSpPr>
            <a:spLocks noGrp="1"/>
          </p:cNvSpPr>
          <p:nvPr>
            <p:ph type="title"/>
          </p:nvPr>
        </p:nvSpPr>
        <p:spPr/>
        <p:txBody>
          <a:bodyPr/>
          <a:lstStyle/>
          <a:p>
            <a:r>
              <a:rPr lang="en-CA" dirty="0"/>
              <a:t>Change in Requirement Resolution</a:t>
            </a:r>
          </a:p>
        </p:txBody>
      </p:sp>
      <p:sp>
        <p:nvSpPr>
          <p:cNvPr id="3" name="Content Placeholder 2">
            <a:extLst>
              <a:ext uri="{FF2B5EF4-FFF2-40B4-BE49-F238E27FC236}">
                <a16:creationId xmlns:a16="http://schemas.microsoft.com/office/drawing/2014/main" id="{E3BEF168-4E20-4963-BDE0-2F80F5B38B14}"/>
              </a:ext>
            </a:extLst>
          </p:cNvPr>
          <p:cNvSpPr>
            <a:spLocks noGrp="1"/>
          </p:cNvSpPr>
          <p:nvPr>
            <p:ph sz="quarter" idx="13"/>
          </p:nvPr>
        </p:nvSpPr>
        <p:spPr/>
        <p:txBody>
          <a:bodyPr/>
          <a:lstStyle/>
          <a:p>
            <a:pPr marL="0" indent="0" algn="just">
              <a:buNone/>
            </a:pPr>
            <a:r>
              <a:rPr lang="en-US" dirty="0"/>
              <a:t>We will remove the budgeting and reporting department from the SharePoint Online. As we have not made any changes in SharePoint 2013 so no changes will be done on SharePoint 2013.Moreover this will push the deadline for this project.</a:t>
            </a:r>
            <a:endParaRPr lang="en-CA" dirty="0"/>
          </a:p>
        </p:txBody>
      </p:sp>
    </p:spTree>
    <p:extLst>
      <p:ext uri="{BB962C8B-B14F-4D97-AF65-F5344CB8AC3E}">
        <p14:creationId xmlns:p14="http://schemas.microsoft.com/office/powerpoint/2010/main" val="35622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072D-3DBB-4B79-A775-4EE5D6CAA903}"/>
              </a:ext>
            </a:extLst>
          </p:cNvPr>
          <p:cNvSpPr>
            <a:spLocks noGrp="1"/>
          </p:cNvSpPr>
          <p:nvPr>
            <p:ph type="title"/>
          </p:nvPr>
        </p:nvSpPr>
        <p:spPr/>
        <p:txBody>
          <a:bodyPr/>
          <a:lstStyle/>
          <a:p>
            <a:r>
              <a:rPr lang="en-CA" dirty="0"/>
              <a:t>Not enough Resources Resolution</a:t>
            </a:r>
          </a:p>
        </p:txBody>
      </p:sp>
      <p:sp>
        <p:nvSpPr>
          <p:cNvPr id="3" name="Content Placeholder 2">
            <a:extLst>
              <a:ext uri="{FF2B5EF4-FFF2-40B4-BE49-F238E27FC236}">
                <a16:creationId xmlns:a16="http://schemas.microsoft.com/office/drawing/2014/main" id="{B3025B70-0B18-49F0-BD01-37488E6054DE}"/>
              </a:ext>
            </a:extLst>
          </p:cNvPr>
          <p:cNvSpPr>
            <a:spLocks noGrp="1"/>
          </p:cNvSpPr>
          <p:nvPr>
            <p:ph sz="quarter" idx="13"/>
          </p:nvPr>
        </p:nvSpPr>
        <p:spPr/>
        <p:txBody>
          <a:bodyPr/>
          <a:lstStyle/>
          <a:p>
            <a:pPr marL="0" indent="0" algn="just">
              <a:buNone/>
            </a:pPr>
            <a:r>
              <a:rPr lang="en-CA" sz="2000" b="1" dirty="0">
                <a:effectLst/>
                <a:latin typeface="Calibri" panose="020F0502020204030204" pitchFamily="34" charset="0"/>
                <a:ea typeface="Calibri" panose="020F0502020204030204" pitchFamily="34" charset="0"/>
              </a:rPr>
              <a:t>A </a:t>
            </a:r>
            <a:r>
              <a:rPr lang="en-US" sz="2000" b="1" dirty="0">
                <a:effectLst/>
                <a:latin typeface="Calibri" panose="020F0502020204030204" pitchFamily="34" charset="0"/>
                <a:ea typeface="Calibri" panose="020F0502020204030204" pitchFamily="34" charset="0"/>
              </a:rPr>
              <a:t>change request will be created which involves downsizing the team working on the project by two. It will also involve a rescheduling of the timeline and task distribution of the project among the remaining members of the project team. There will also be an extension requeste</a:t>
            </a:r>
            <a:r>
              <a:rPr lang="en-US" b="1" dirty="0">
                <a:latin typeface="Calibri" panose="020F0502020204030204" pitchFamily="34" charset="0"/>
                <a:ea typeface="Calibri" panose="020F0502020204030204" pitchFamily="34" charset="0"/>
              </a:rPr>
              <a:t>d</a:t>
            </a:r>
            <a:r>
              <a:rPr lang="en-US" sz="2000" b="1" dirty="0">
                <a:effectLst/>
                <a:latin typeface="Calibri" panose="020F0502020204030204" pitchFamily="34" charset="0"/>
                <a:ea typeface="Calibri" panose="020F0502020204030204" pitchFamily="34" charset="0"/>
              </a:rPr>
              <a:t> to the project completion date by 2 weeks.</a:t>
            </a:r>
            <a:endParaRPr lang="en-CA" dirty="0"/>
          </a:p>
          <a:p>
            <a:endParaRPr lang="en-CA" dirty="0"/>
          </a:p>
        </p:txBody>
      </p:sp>
    </p:spTree>
    <p:extLst>
      <p:ext uri="{BB962C8B-B14F-4D97-AF65-F5344CB8AC3E}">
        <p14:creationId xmlns:p14="http://schemas.microsoft.com/office/powerpoint/2010/main" val="3047407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31B4877F377548A81E385CBE58CD4F" ma:contentTypeVersion="8" ma:contentTypeDescription="Create a new document." ma:contentTypeScope="" ma:versionID="e584e60c7076e27368e3e1b7b25acb01">
  <xsd:schema xmlns:xsd="http://www.w3.org/2001/XMLSchema" xmlns:xs="http://www.w3.org/2001/XMLSchema" xmlns:p="http://schemas.microsoft.com/office/2006/metadata/properties" xmlns:ns3="61f4ff38-3915-4eee-be91-70a7900ce778" targetNamespace="http://schemas.microsoft.com/office/2006/metadata/properties" ma:root="true" ma:fieldsID="36e277d70411ad0df12e282a2e8fc6a1" ns3:_="">
    <xsd:import namespace="61f4ff38-3915-4eee-be91-70a7900ce77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f4ff38-3915-4eee-be91-70a7900ce7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980DBD-6E6E-4265-B499-3734D4AABB4B}">
  <ds:schemaRefs>
    <ds:schemaRef ds:uri="http://schemas.microsoft.com/sharepoint/v3/contenttype/forms"/>
  </ds:schemaRefs>
</ds:datastoreItem>
</file>

<file path=customXml/itemProps2.xml><?xml version="1.0" encoding="utf-8"?>
<ds:datastoreItem xmlns:ds="http://schemas.openxmlformats.org/officeDocument/2006/customXml" ds:itemID="{64390FAE-70D1-4045-A992-E291A03A7344}">
  <ds:schemaRefs>
    <ds:schemaRef ds:uri="http://schemas.microsoft.com/office/2006/metadata/contentType"/>
    <ds:schemaRef ds:uri="http://schemas.microsoft.com/office/2006/metadata/properties/metaAttributes"/>
    <ds:schemaRef ds:uri="http://www.w3.org/2000/xmlns/"/>
    <ds:schemaRef ds:uri="http://www.w3.org/2001/XMLSchema"/>
    <ds:schemaRef ds:uri="61f4ff38-3915-4eee-be91-70a7900ce77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B1EEC8-6354-4157-9270-4C3D85D1F262}">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168</TotalTime>
  <Words>368</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Tw Cen MT</vt:lpstr>
      <vt:lpstr>Droplet</vt:lpstr>
      <vt:lpstr>Meeting with Stakeholder </vt:lpstr>
      <vt:lpstr>PowerPoint Presentation</vt:lpstr>
      <vt:lpstr>Bug Detection Resolution</vt:lpstr>
      <vt:lpstr>Software Depreciation Resolution</vt:lpstr>
      <vt:lpstr>Change in Requirement Resolution</vt:lpstr>
      <vt:lpstr>Not enough Resources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Srdjan Manojlovic</dc:creator>
  <cp:lastModifiedBy>karthik veledy</cp:lastModifiedBy>
  <cp:revision>23</cp:revision>
  <dcterms:created xsi:type="dcterms:W3CDTF">2020-01-28T03:27:06Z</dcterms:created>
  <dcterms:modified xsi:type="dcterms:W3CDTF">2020-11-24T23:27:22Z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0x010100B931B4877F377548A81E385CBE58CD4F</vt:lpwstr>
  </property>
</Properties>
</file>