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70" r:id="rId3"/>
    <p:sldId id="257" r:id="rId4"/>
    <p:sldId id="258" r:id="rId5"/>
    <p:sldId id="261" r:id="rId6"/>
    <p:sldId id="268" r:id="rId7"/>
    <p:sldId id="262" r:id="rId8"/>
    <p:sldId id="271" r:id="rId9"/>
    <p:sldId id="272" r:id="rId10"/>
    <p:sldId id="273" r:id="rId11"/>
    <p:sldId id="263" r:id="rId12"/>
    <p:sldId id="264" r:id="rId13"/>
    <p:sldId id="265" r:id="rId14"/>
    <p:sldId id="267"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2/23/2024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2/23/2024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2/23/2024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2/23/2024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2/23/2024</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A538EB4-9D42-7AD5-B291-3416430BC05A}"/>
              </a:ext>
            </a:extLst>
          </p:cNvPr>
          <p:cNvSpPr>
            <a:spLocks noGrp="1"/>
          </p:cNvSpPr>
          <p:nvPr>
            <p:ph type="ctrTitle"/>
          </p:nvPr>
        </p:nvSpPr>
        <p:spPr>
          <a:xfrm>
            <a:off x="2975579" y="1854558"/>
            <a:ext cx="8915399" cy="1235691"/>
          </a:xfrm>
        </p:spPr>
        <p:txBody>
          <a:bodyPr>
            <a:normAutofit/>
          </a:bodyPr>
          <a:lstStyle/>
          <a:p>
            <a:r>
              <a:rPr lang="en-IN" dirty="0" err="1">
                <a:latin typeface="Arial" panose="020B0604020202020204" pitchFamily="34" charset="0"/>
                <a:cs typeface="Arial" panose="020B0604020202020204" pitchFamily="34" charset="0"/>
              </a:rPr>
              <a:t>Brightspeed</a:t>
            </a:r>
            <a:r>
              <a:rPr lang="en-IN" dirty="0">
                <a:latin typeface="Arial" panose="020B0604020202020204" pitchFamily="34" charset="0"/>
                <a:cs typeface="Arial" panose="020B0604020202020204" pitchFamily="34" charset="0"/>
              </a:rPr>
              <a:t> </a:t>
            </a:r>
            <a:r>
              <a:rPr lang="en-IN" dirty="0" err="1" smtClean="0">
                <a:latin typeface="Arial" panose="020B0604020202020204" pitchFamily="34" charset="0"/>
                <a:cs typeface="Arial" panose="020B0604020202020204" pitchFamily="34" charset="0"/>
              </a:rPr>
              <a:t>Chatbot</a:t>
            </a:r>
            <a:endParaRPr lang="en-IN" dirty="0">
              <a:latin typeface="Arial" panose="020B0604020202020204" pitchFamily="34" charset="0"/>
              <a:cs typeface="Arial" panose="020B0604020202020204" pitchFamily="34" charset="0"/>
            </a:endParaRPr>
          </a:p>
        </p:txBody>
      </p:sp>
      <p:sp>
        <p:nvSpPr>
          <p:cNvPr id="3" name="TextBox 2"/>
          <p:cNvSpPr txBox="1"/>
          <p:nvPr/>
        </p:nvSpPr>
        <p:spPr>
          <a:xfrm>
            <a:off x="5473522" y="3090249"/>
            <a:ext cx="1030310" cy="369332"/>
          </a:xfrm>
          <a:prstGeom prst="rect">
            <a:avLst/>
          </a:prstGeom>
          <a:noFill/>
        </p:spPr>
        <p:txBody>
          <a:bodyPr wrap="square" rtlCol="0">
            <a:spAutoFit/>
          </a:bodyPr>
          <a:lstStyle/>
          <a:p>
            <a:r>
              <a:rPr lang="en-US" dirty="0" smtClean="0"/>
              <a:t>Team-2</a:t>
            </a:r>
            <a:endParaRPr lang="en-US" dirty="0"/>
          </a:p>
        </p:txBody>
      </p:sp>
    </p:spTree>
    <p:extLst>
      <p:ext uri="{BB962C8B-B14F-4D97-AF65-F5344CB8AC3E}">
        <p14:creationId xmlns:p14="http://schemas.microsoft.com/office/powerpoint/2010/main" val="313141932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91427" y="443805"/>
            <a:ext cx="1953317" cy="1280890"/>
          </a:xfrm>
        </p:spPr>
        <p:txBody>
          <a:bodyPr/>
          <a:lstStyle/>
          <a:p>
            <a:r>
              <a:rPr lang="en-US" dirty="0" smtClean="0">
                <a:latin typeface="Arial" panose="020B0604020202020204" pitchFamily="34" charset="0"/>
                <a:cs typeface="Arial" panose="020B0604020202020204" pitchFamily="34" charset="0"/>
              </a:rPr>
              <a:t>Agent</a:t>
            </a:r>
            <a:endParaRPr lang="en-US" dirty="0">
              <a:latin typeface="Arial" panose="020B0604020202020204" pitchFamily="34" charset="0"/>
              <a:cs typeface="Arial" panose="020B0604020202020204" pitchFamily="34" charset="0"/>
            </a:endParaRPr>
          </a:p>
        </p:txBody>
      </p:sp>
      <p:pic>
        <p:nvPicPr>
          <p:cNvPr id="2050" name="Picture 2" descr="elvis on X: &quot;LLM Agents I just published an overview of key developments,  insights, and practical tips for building LLM-based agents. Will be  regularly maintaining this guide to help track new developments,"/>
          <p:cNvPicPr>
            <a:picLocks noChangeAspect="1" noChangeArrowheads="1"/>
          </p:cNvPicPr>
          <p:nvPr/>
        </p:nvPicPr>
        <p:blipFill rotWithShape="1">
          <a:blip r:embed="rId2">
            <a:extLst>
              <a:ext uri="{28A0092B-C50C-407E-A947-70E740481C1C}">
                <a14:useLocalDpi xmlns:a14="http://schemas.microsoft.com/office/drawing/2010/main" val="0"/>
              </a:ext>
            </a:extLst>
          </a:blip>
          <a:srcRect t="24897"/>
          <a:stretch/>
        </p:blipFill>
        <p:spPr bwMode="auto">
          <a:xfrm>
            <a:off x="2820474" y="1923725"/>
            <a:ext cx="5975796" cy="38356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336416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0998F56-97E5-0832-4352-BDB889A2143F}"/>
              </a:ext>
            </a:extLst>
          </p:cNvPr>
          <p:cNvSpPr>
            <a:spLocks noGrp="1"/>
          </p:cNvSpPr>
          <p:nvPr>
            <p:ph type="title"/>
          </p:nvPr>
        </p:nvSpPr>
        <p:spPr>
          <a:xfrm>
            <a:off x="2250141" y="624110"/>
            <a:ext cx="9254471" cy="1280890"/>
          </a:xfrm>
        </p:spPr>
        <p:txBody>
          <a:bodyPr/>
          <a:lstStyle/>
          <a:p>
            <a:r>
              <a:rPr lang="en-IN" dirty="0">
                <a:latin typeface="Arial" panose="020B0604020202020204" pitchFamily="34" charset="0"/>
                <a:cs typeface="Arial" panose="020B0604020202020204" pitchFamily="34" charset="0"/>
              </a:rPr>
              <a:t>  Challenges faced </a:t>
            </a:r>
          </a:p>
        </p:txBody>
      </p:sp>
      <p:sp>
        <p:nvSpPr>
          <p:cNvPr id="3" name="Content Placeholder 2">
            <a:extLst>
              <a:ext uri="{FF2B5EF4-FFF2-40B4-BE49-F238E27FC236}">
                <a16:creationId xmlns:a16="http://schemas.microsoft.com/office/drawing/2014/main" xmlns="" id="{C720745C-4465-73B5-4B0B-D1B4CF120BE7}"/>
              </a:ext>
            </a:extLst>
          </p:cNvPr>
          <p:cNvSpPr>
            <a:spLocks noGrp="1"/>
          </p:cNvSpPr>
          <p:nvPr>
            <p:ph idx="1"/>
          </p:nvPr>
        </p:nvSpPr>
        <p:spPr>
          <a:xfrm>
            <a:off x="2250141" y="1470212"/>
            <a:ext cx="9254471" cy="4441010"/>
          </a:xfrm>
        </p:spPr>
        <p:txBody>
          <a:bodyPr>
            <a:noAutofit/>
          </a:bodyPr>
          <a:lstStyle/>
          <a:p>
            <a:pPr algn="just"/>
            <a:r>
              <a:rPr lang="en-US" sz="2000" dirty="0">
                <a:latin typeface="Times New Roman" panose="02020603050405020304" pitchFamily="18" charset="0"/>
                <a:cs typeface="Times New Roman" panose="02020603050405020304" pitchFamily="18" charset="0"/>
              </a:rPr>
              <a:t>Integrating the chatbot with external data sources posed a significant challenge, requiring collaborative problem-solving across multiple teams.</a:t>
            </a:r>
          </a:p>
          <a:p>
            <a:pPr algn="just"/>
            <a:r>
              <a:rPr lang="en-US" sz="2000" dirty="0">
                <a:latin typeface="Times New Roman" panose="02020603050405020304" pitchFamily="18" charset="0"/>
                <a:cs typeface="Times New Roman" panose="02020603050405020304" pitchFamily="18" charset="0"/>
              </a:rPr>
              <a:t>Ensuring the accuracy and relevance of the chatbot's responses, particularly when retrieving information from the internet, presented another hurdle that required careful consideration and testing.</a:t>
            </a:r>
          </a:p>
          <a:p>
            <a:pPr algn="just"/>
            <a:r>
              <a:rPr lang="en-US" sz="2000" dirty="0">
                <a:latin typeface="Times New Roman" panose="02020603050405020304" pitchFamily="18" charset="0"/>
                <a:cs typeface="Times New Roman" panose="02020603050405020304" pitchFamily="18" charset="0"/>
              </a:rPr>
              <a:t>Implementing conversational memory to enable the chatbot to remember past interactions and maintain context during conversations was a complex task that taught us the importance of thorough testing and iteration.</a:t>
            </a:r>
          </a:p>
          <a:p>
            <a:pPr algn="just"/>
            <a:r>
              <a:rPr lang="en-US" sz="2000" dirty="0">
                <a:latin typeface="Times New Roman" panose="02020603050405020304" pitchFamily="18" charset="0"/>
                <a:cs typeface="Times New Roman" panose="02020603050405020304" pitchFamily="18" charset="0"/>
              </a:rPr>
              <a:t>These challenges provided valuable insights into the complexities of building and deploying chatbot solutions, emphasizing the need for meticulous planning, collaboration, and continuous improvement.</a:t>
            </a:r>
          </a:p>
          <a:p>
            <a:pPr marL="0" indent="0" algn="just">
              <a:buNone/>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2923456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8DA4B2E-CE2F-BFE0-1DAB-ECA7B8D5D16B}"/>
              </a:ext>
            </a:extLst>
          </p:cNvPr>
          <p:cNvSpPr>
            <a:spLocks noGrp="1"/>
          </p:cNvSpPr>
          <p:nvPr>
            <p:ph type="title"/>
          </p:nvPr>
        </p:nvSpPr>
        <p:spPr/>
        <p:txBody>
          <a:bodyPr/>
          <a:lstStyle/>
          <a:p>
            <a:r>
              <a:rPr lang="en-IN" dirty="0">
                <a:latin typeface="Arial" panose="020B0604020202020204" pitchFamily="34" charset="0"/>
                <a:cs typeface="Arial" panose="020B0604020202020204" pitchFamily="34" charset="0"/>
              </a:rPr>
              <a:t>Future Enhancements</a:t>
            </a:r>
          </a:p>
        </p:txBody>
      </p:sp>
      <p:sp>
        <p:nvSpPr>
          <p:cNvPr id="3" name="Content Placeholder 2">
            <a:extLst>
              <a:ext uri="{FF2B5EF4-FFF2-40B4-BE49-F238E27FC236}">
                <a16:creationId xmlns:a16="http://schemas.microsoft.com/office/drawing/2014/main" xmlns="" id="{606B0B8A-66B0-C216-C7B6-920D3E9C97B1}"/>
              </a:ext>
            </a:extLst>
          </p:cNvPr>
          <p:cNvSpPr>
            <a:spLocks noGrp="1"/>
          </p:cNvSpPr>
          <p:nvPr>
            <p:ph idx="1"/>
          </p:nvPr>
        </p:nvSpPr>
        <p:spPr>
          <a:xfrm>
            <a:off x="2589212" y="1586753"/>
            <a:ext cx="8915400" cy="4324469"/>
          </a:xfrm>
        </p:spPr>
        <p:txBody>
          <a:bodyPr/>
          <a:lstStyle/>
          <a:p>
            <a:pPr algn="just"/>
            <a:r>
              <a:rPr lang="en-US" sz="2000" dirty="0">
                <a:latin typeface="Times New Roman" panose="02020603050405020304" pitchFamily="18" charset="0"/>
                <a:cs typeface="Times New Roman" panose="02020603050405020304" pitchFamily="18" charset="0"/>
              </a:rPr>
              <a:t> In the future, we plan to enhance the chatbot's capabilities by adding support for more languages to make it accessible to a broader audience.</a:t>
            </a:r>
          </a:p>
          <a:p>
            <a:pPr algn="just"/>
            <a:r>
              <a:rPr lang="en-US" sz="2000" dirty="0">
                <a:latin typeface="Times New Roman" panose="02020603050405020304" pitchFamily="18" charset="0"/>
                <a:cs typeface="Times New Roman" panose="02020603050405020304" pitchFamily="18" charset="0"/>
              </a:rPr>
              <a:t> We also aim to improve the chatbot's ability to retrieve information from external sources, such as implementing more advanced search algorithms and expanding the range of supported data formats.</a:t>
            </a:r>
          </a:p>
          <a:p>
            <a:pPr algn="just"/>
            <a:r>
              <a:rPr lang="en-US" sz="2000" dirty="0">
                <a:latin typeface="Times New Roman" panose="02020603050405020304" pitchFamily="18" charset="0"/>
                <a:cs typeface="Times New Roman" panose="02020603050405020304" pitchFamily="18" charset="0"/>
              </a:rPr>
              <a:t>Additionally, we will continue to refine the chatbot's conversational memory and personalization features to provide users with a more tailored and engaging experience.</a:t>
            </a:r>
          </a:p>
          <a:p>
            <a:pPr algn="just"/>
            <a:r>
              <a:rPr lang="en-US" sz="2000" dirty="0">
                <a:latin typeface="Times New Roman" panose="02020603050405020304" pitchFamily="18" charset="0"/>
                <a:cs typeface="Times New Roman" panose="02020603050405020304" pitchFamily="18" charset="0"/>
              </a:rPr>
              <a:t>These enhancements will further solidify the chatbot's position as a valuable tool for providing accurate information and assistance to users across various domains</a:t>
            </a:r>
            <a:r>
              <a:rPr lang="en-US" dirty="0"/>
              <a:t>.</a:t>
            </a:r>
            <a:endParaRPr lang="en-IN" dirty="0"/>
          </a:p>
        </p:txBody>
      </p:sp>
    </p:spTree>
    <p:extLst>
      <p:ext uri="{BB962C8B-B14F-4D97-AF65-F5344CB8AC3E}">
        <p14:creationId xmlns:p14="http://schemas.microsoft.com/office/powerpoint/2010/main" val="412664238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F6C8EB7-83D5-F4B2-DBE6-623E9CE4E5F0}"/>
              </a:ext>
            </a:extLst>
          </p:cNvPr>
          <p:cNvSpPr>
            <a:spLocks noGrp="1"/>
          </p:cNvSpPr>
          <p:nvPr>
            <p:ph type="title"/>
          </p:nvPr>
        </p:nvSpPr>
        <p:spPr>
          <a:xfrm>
            <a:off x="2592925" y="1129552"/>
            <a:ext cx="8911687" cy="775447"/>
          </a:xfrm>
        </p:spPr>
        <p:txBody>
          <a:bodyPr/>
          <a:lstStyle/>
          <a:p>
            <a:r>
              <a:rPr lang="en-IN" dirty="0">
                <a:latin typeface="Arial" panose="020B0604020202020204" pitchFamily="34" charset="0"/>
                <a:cs typeface="Arial" panose="020B0604020202020204" pitchFamily="34" charset="0"/>
              </a:rPr>
              <a:t>Conclusion</a:t>
            </a:r>
          </a:p>
        </p:txBody>
      </p:sp>
      <p:sp>
        <p:nvSpPr>
          <p:cNvPr id="3" name="Content Placeholder 2">
            <a:extLst>
              <a:ext uri="{FF2B5EF4-FFF2-40B4-BE49-F238E27FC236}">
                <a16:creationId xmlns:a16="http://schemas.microsoft.com/office/drawing/2014/main" xmlns="" id="{620BEC93-5268-AF56-5417-252459C74F9D}"/>
              </a:ext>
            </a:extLst>
          </p:cNvPr>
          <p:cNvSpPr>
            <a:spLocks noGrp="1"/>
          </p:cNvSpPr>
          <p:nvPr>
            <p:ph idx="1"/>
          </p:nvPr>
        </p:nvSpPr>
        <p:spPr/>
        <p:txBody>
          <a:bodyPr>
            <a:normAutofit/>
          </a:bodyPr>
          <a:lstStyle/>
          <a:p>
            <a:pPr algn="just"/>
            <a:r>
              <a:rPr lang="en-US" sz="2000" b="0" i="0" dirty="0">
                <a:solidFill>
                  <a:srgbClr val="0D0D0D"/>
                </a:solidFill>
                <a:effectLst/>
                <a:latin typeface="Times New Roman" panose="02020603050405020304" pitchFamily="18" charset="0"/>
                <a:cs typeface="Times New Roman" panose="02020603050405020304" pitchFamily="18" charset="0"/>
              </a:rPr>
              <a:t>In conclusion, the development of our intelligent chatbot using Retrieval Augmented Generation (RAG) represents a significant milestone in our pursuit of creating advanced conversational agents. Through the integration of cutting-edge natural language processing techniques, robust data retrieval mechanisms, and sophisticated conversational memory capabilities, we have successfully engineered a chatbot solution that not only understands user queries but also provides accurate, contextually relevant responses.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4258984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41E57A4-0775-27BE-4DF5-337D887B38E3}"/>
              </a:ext>
            </a:extLst>
          </p:cNvPr>
          <p:cNvSpPr>
            <a:spLocks noGrp="1"/>
          </p:cNvSpPr>
          <p:nvPr>
            <p:ph idx="1"/>
          </p:nvPr>
        </p:nvSpPr>
        <p:spPr>
          <a:xfrm>
            <a:off x="2589212" y="2707340"/>
            <a:ext cx="8915400" cy="3203881"/>
          </a:xfrm>
        </p:spPr>
        <p:txBody>
          <a:bodyPr>
            <a:normAutofit/>
          </a:bodyPr>
          <a:lstStyle/>
          <a:p>
            <a:pPr marL="0" indent="0">
              <a:buNone/>
            </a:pPr>
            <a:r>
              <a:rPr lang="en-IN" sz="5400" dirty="0">
                <a:latin typeface="Arial Black" panose="020B0A04020102020204" pitchFamily="34" charset="0"/>
              </a:rPr>
              <a:t>    THANK YOU                                      </a:t>
            </a:r>
          </a:p>
        </p:txBody>
      </p:sp>
    </p:spTree>
    <p:extLst>
      <p:ext uri="{BB962C8B-B14F-4D97-AF65-F5344CB8AC3E}">
        <p14:creationId xmlns:p14="http://schemas.microsoft.com/office/powerpoint/2010/main" val="116190047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88397" y="811368"/>
            <a:ext cx="3228325" cy="913327"/>
          </a:xfrm>
        </p:spPr>
        <p:txBody>
          <a:bodyPr/>
          <a:lstStyle/>
          <a:p>
            <a:r>
              <a:rPr lang="en-US" dirty="0" smtClean="0">
                <a:latin typeface="Arial" panose="020B0604020202020204" pitchFamily="34" charset="0"/>
                <a:cs typeface="Arial" panose="020B0604020202020204" pitchFamily="34" charset="0"/>
              </a:rPr>
              <a:t>Team-2</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lstStyle/>
          <a:p>
            <a:r>
              <a:rPr lang="en-US" dirty="0" smtClean="0">
                <a:latin typeface="Arial" panose="020B0604020202020204" pitchFamily="34" charset="0"/>
                <a:cs typeface="Arial" panose="020B0604020202020204" pitchFamily="34" charset="0"/>
              </a:rPr>
              <a:t>Nikhil </a:t>
            </a:r>
            <a:r>
              <a:rPr lang="en-US" dirty="0" err="1" smtClean="0">
                <a:latin typeface="Arial" panose="020B0604020202020204" pitchFamily="34" charset="0"/>
                <a:cs typeface="Arial" panose="020B0604020202020204" pitchFamily="34" charset="0"/>
              </a:rPr>
              <a:t>Sai</a:t>
            </a:r>
            <a:r>
              <a:rPr lang="en-US" dirty="0" smtClean="0">
                <a:latin typeface="Arial" panose="020B0604020202020204" pitchFamily="34" charset="0"/>
                <a:cs typeface="Arial" panose="020B0604020202020204" pitchFamily="34" charset="0"/>
              </a:rPr>
              <a:t> – Vertex AI, Chat History</a:t>
            </a:r>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Daniel </a:t>
            </a:r>
            <a:r>
              <a:rPr lang="en-US" dirty="0" smtClean="0">
                <a:latin typeface="Arial" panose="020B0604020202020204" pitchFamily="34" charset="0"/>
                <a:cs typeface="Arial" panose="020B0604020202020204" pitchFamily="34" charset="0"/>
              </a:rPr>
              <a:t>Mitchell – Agents, Prompt</a:t>
            </a:r>
            <a:endParaRPr lang="en-US" dirty="0">
              <a:latin typeface="Arial" panose="020B0604020202020204" pitchFamily="34" charset="0"/>
              <a:cs typeface="Arial" panose="020B0604020202020204" pitchFamily="34" charset="0"/>
            </a:endParaRPr>
          </a:p>
          <a:p>
            <a:r>
              <a:rPr lang="en-US" dirty="0" err="1">
                <a:latin typeface="Arial" panose="020B0604020202020204" pitchFamily="34" charset="0"/>
                <a:cs typeface="Arial" panose="020B0604020202020204" pitchFamily="34" charset="0"/>
              </a:rPr>
              <a:t>Akash</a:t>
            </a:r>
            <a:r>
              <a:rPr lang="en-US" dirty="0">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Kumar – </a:t>
            </a:r>
            <a:r>
              <a:rPr lang="en-US" dirty="0" err="1" smtClean="0">
                <a:latin typeface="Arial" panose="020B0604020202020204" pitchFamily="34" charset="0"/>
                <a:cs typeface="Arial" panose="020B0604020202020204" pitchFamily="34" charset="0"/>
              </a:rPr>
              <a:t>Langsmith</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Streamlit</a:t>
            </a:r>
            <a:endParaRPr lang="en-US" dirty="0">
              <a:latin typeface="Arial" panose="020B0604020202020204" pitchFamily="34" charset="0"/>
              <a:cs typeface="Arial" panose="020B0604020202020204" pitchFamily="34" charset="0"/>
            </a:endParaRPr>
          </a:p>
          <a:p>
            <a:r>
              <a:rPr lang="en-US" dirty="0" err="1">
                <a:latin typeface="Arial" panose="020B0604020202020204" pitchFamily="34" charset="0"/>
                <a:cs typeface="Arial" panose="020B0604020202020204" pitchFamily="34" charset="0"/>
              </a:rPr>
              <a:t>Afshan</a:t>
            </a:r>
            <a:r>
              <a:rPr lang="en-US" dirty="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Jabeen</a:t>
            </a:r>
            <a:r>
              <a:rPr lang="en-US" dirty="0" smtClean="0">
                <a:latin typeface="Arial" panose="020B0604020202020204" pitchFamily="34" charset="0"/>
                <a:cs typeface="Arial" panose="020B0604020202020204" pitchFamily="34" charset="0"/>
              </a:rPr>
              <a:t> – Creating &amp; Managing Pinecone (Vector </a:t>
            </a:r>
            <a:r>
              <a:rPr lang="en-US" dirty="0" err="1" smtClean="0">
                <a:latin typeface="Arial" panose="020B0604020202020204" pitchFamily="34" charset="0"/>
                <a:cs typeface="Arial" panose="020B0604020202020204" pitchFamily="34" charset="0"/>
              </a:rPr>
              <a:t>db</a:t>
            </a:r>
            <a:r>
              <a:rPr lang="en-US" dirty="0" smtClean="0">
                <a:latin typeface="Arial" panose="020B0604020202020204" pitchFamily="34" charset="0"/>
                <a:cs typeface="Arial" panose="020B0604020202020204" pitchFamily="34" charset="0"/>
              </a:rPr>
              <a:t>)</a:t>
            </a:r>
            <a:endParaRPr lang="en-US" dirty="0">
              <a:latin typeface="Arial" panose="020B0604020202020204" pitchFamily="34" charset="0"/>
              <a:cs typeface="Arial" panose="020B0604020202020204" pitchFamily="34" charset="0"/>
            </a:endParaRPr>
          </a:p>
          <a:p>
            <a:r>
              <a:rPr lang="en-US" dirty="0" err="1">
                <a:latin typeface="Arial" panose="020B0604020202020204" pitchFamily="34" charset="0"/>
                <a:cs typeface="Arial" panose="020B0604020202020204" pitchFamily="34" charset="0"/>
              </a:rPr>
              <a:t>Divya</a:t>
            </a:r>
            <a:r>
              <a:rPr lang="en-US" dirty="0">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 Data Gathering, Data Cleaning</a:t>
            </a:r>
            <a:endParaRPr lang="en-US" dirty="0" smtClean="0"/>
          </a:p>
          <a:p>
            <a:endParaRPr lang="en-US" dirty="0"/>
          </a:p>
        </p:txBody>
      </p:sp>
    </p:spTree>
    <p:extLst>
      <p:ext uri="{BB962C8B-B14F-4D97-AF65-F5344CB8AC3E}">
        <p14:creationId xmlns:p14="http://schemas.microsoft.com/office/powerpoint/2010/main" val="361254548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F9ED9E4-7298-3387-E19A-C1D75625B578}"/>
              </a:ext>
            </a:extLst>
          </p:cNvPr>
          <p:cNvSpPr>
            <a:spLocks noGrp="1"/>
          </p:cNvSpPr>
          <p:nvPr>
            <p:ph type="title"/>
          </p:nvPr>
        </p:nvSpPr>
        <p:spPr/>
        <p:txBody>
          <a:bodyPr/>
          <a:lstStyle/>
          <a:p>
            <a:r>
              <a:rPr lang="en-IN" dirty="0" smtClean="0">
                <a:latin typeface="Arial" panose="020B0604020202020204" pitchFamily="34" charset="0"/>
                <a:cs typeface="Arial" panose="020B0604020202020204" pitchFamily="34" charset="0"/>
              </a:rPr>
              <a:t>Overview of </a:t>
            </a:r>
            <a:r>
              <a:rPr lang="en-IN" dirty="0">
                <a:latin typeface="Arial" panose="020B0604020202020204" pitchFamily="34" charset="0"/>
                <a:cs typeface="Arial" panose="020B0604020202020204" pitchFamily="34" charset="0"/>
              </a:rPr>
              <a:t>Project</a:t>
            </a:r>
          </a:p>
        </p:txBody>
      </p:sp>
      <p:sp>
        <p:nvSpPr>
          <p:cNvPr id="3" name="Content Placeholder 2">
            <a:extLst>
              <a:ext uri="{FF2B5EF4-FFF2-40B4-BE49-F238E27FC236}">
                <a16:creationId xmlns:a16="http://schemas.microsoft.com/office/drawing/2014/main" xmlns="" id="{D032FEBD-2AF3-6E52-966B-AED4F0D83587}"/>
              </a:ext>
            </a:extLst>
          </p:cNvPr>
          <p:cNvSpPr>
            <a:spLocks noGrp="1"/>
          </p:cNvSpPr>
          <p:nvPr>
            <p:ph idx="1"/>
          </p:nvPr>
        </p:nvSpPr>
        <p:spPr>
          <a:xfrm>
            <a:off x="2589212" y="1810870"/>
            <a:ext cx="8915400" cy="4100351"/>
          </a:xfrm>
        </p:spPr>
        <p:txBody>
          <a:bodyPr>
            <a:normAutofit/>
          </a:bodyPr>
          <a:lstStyle/>
          <a:p>
            <a:pPr marL="0" indent="0" algn="just">
              <a:buNone/>
            </a:pPr>
            <a:r>
              <a:rPr lang="en-US" sz="2000" b="0" i="0" dirty="0">
                <a:solidFill>
                  <a:srgbClr val="0D0D0D"/>
                </a:solidFill>
                <a:effectLst/>
                <a:latin typeface="Times New Roman" panose="02020603050405020304" pitchFamily="18" charset="0"/>
                <a:cs typeface="Times New Roman" panose="02020603050405020304" pitchFamily="18" charset="0"/>
              </a:rPr>
              <a:t>The project involves building a chatbot application using Retrieval Augmented Generation (RAG), with the chat interface provided by </a:t>
            </a:r>
            <a:r>
              <a:rPr lang="en-US" sz="2000" b="0" i="0" dirty="0" err="1">
                <a:solidFill>
                  <a:srgbClr val="0D0D0D"/>
                </a:solidFill>
                <a:effectLst/>
                <a:latin typeface="Times New Roman" panose="02020603050405020304" pitchFamily="18" charset="0"/>
                <a:cs typeface="Times New Roman" panose="02020603050405020304" pitchFamily="18" charset="0"/>
              </a:rPr>
              <a:t>Streamlit</a:t>
            </a:r>
            <a:r>
              <a:rPr lang="en-US" sz="2000" b="0" i="0" dirty="0">
                <a:solidFill>
                  <a:srgbClr val="0D0D0D"/>
                </a:solidFill>
                <a:effectLst/>
                <a:latin typeface="Times New Roman" panose="02020603050405020304" pitchFamily="18" charset="0"/>
                <a:cs typeface="Times New Roman" panose="02020603050405020304" pitchFamily="18" charset="0"/>
              </a:rPr>
              <a:t> and core functionality achieved via </a:t>
            </a:r>
            <a:r>
              <a:rPr lang="en-US" sz="2000" b="0" i="0" dirty="0" err="1">
                <a:solidFill>
                  <a:srgbClr val="0D0D0D"/>
                </a:solidFill>
                <a:effectLst/>
                <a:latin typeface="Times New Roman" panose="02020603050405020304" pitchFamily="18" charset="0"/>
                <a:cs typeface="Times New Roman" panose="02020603050405020304" pitchFamily="18" charset="0"/>
              </a:rPr>
              <a:t>LangChain</a:t>
            </a:r>
            <a:r>
              <a:rPr lang="en-US" sz="2000" b="0" i="0" dirty="0">
                <a:solidFill>
                  <a:srgbClr val="0D0D0D"/>
                </a:solidFill>
                <a:effectLst/>
                <a:latin typeface="Times New Roman" panose="02020603050405020304" pitchFamily="18" charset="0"/>
                <a:cs typeface="Times New Roman" panose="02020603050405020304" pitchFamily="18" charset="0"/>
              </a:rPr>
              <a:t> Agent, an open-source LLM equipped with tools.</a:t>
            </a:r>
          </a:p>
          <a:p>
            <a:pPr marL="0" indent="0" algn="just">
              <a:buNone/>
            </a:pPr>
            <a:r>
              <a:rPr lang="en-IN" sz="2000" dirty="0">
                <a:solidFill>
                  <a:srgbClr val="0D0D0D"/>
                </a:solidFill>
                <a:latin typeface="Times New Roman" panose="02020603050405020304" pitchFamily="18" charset="0"/>
                <a:cs typeface="Times New Roman" panose="02020603050405020304" pitchFamily="18" charset="0"/>
              </a:rPr>
              <a:t>Objectives:</a:t>
            </a:r>
          </a:p>
          <a:p>
            <a:pPr algn="just"/>
            <a:r>
              <a:rPr lang="en-US" sz="2000" b="0" i="0" dirty="0">
                <a:solidFill>
                  <a:srgbClr val="0D0D0D"/>
                </a:solidFill>
                <a:effectLst/>
                <a:latin typeface="Times New Roman" panose="02020603050405020304" pitchFamily="18" charset="0"/>
                <a:cs typeface="Times New Roman" panose="02020603050405020304" pitchFamily="18" charset="0"/>
              </a:rPr>
              <a:t>Implement a chatbot that can interact with users, </a:t>
            </a:r>
          </a:p>
          <a:p>
            <a:pPr algn="just"/>
            <a:r>
              <a:rPr lang="en-US" sz="2000" b="0" i="0" dirty="0">
                <a:solidFill>
                  <a:srgbClr val="0D0D0D"/>
                </a:solidFill>
                <a:effectLst/>
                <a:latin typeface="Times New Roman" panose="02020603050405020304" pitchFamily="18" charset="0"/>
                <a:cs typeface="Times New Roman" panose="02020603050405020304" pitchFamily="18" charset="0"/>
              </a:rPr>
              <a:t>provide contextual responses,</a:t>
            </a:r>
          </a:p>
          <a:p>
            <a:pPr algn="just"/>
            <a:r>
              <a:rPr lang="en-US" sz="2000" dirty="0">
                <a:solidFill>
                  <a:srgbClr val="0D0D0D"/>
                </a:solidFill>
                <a:latin typeface="Times New Roman" panose="02020603050405020304" pitchFamily="18" charset="0"/>
                <a:cs typeface="Times New Roman" panose="02020603050405020304" pitchFamily="18" charset="0"/>
              </a:rPr>
              <a:t>R</a:t>
            </a:r>
            <a:r>
              <a:rPr lang="en-US" sz="2000" b="0" i="0" dirty="0" smtClean="0">
                <a:solidFill>
                  <a:srgbClr val="0D0D0D"/>
                </a:solidFill>
                <a:effectLst/>
                <a:latin typeface="Times New Roman" panose="02020603050405020304" pitchFamily="18" charset="0"/>
                <a:cs typeface="Times New Roman" panose="02020603050405020304" pitchFamily="18" charset="0"/>
              </a:rPr>
              <a:t>etrieve </a:t>
            </a:r>
            <a:r>
              <a:rPr lang="en-US" sz="2000" b="0" i="0" dirty="0">
                <a:solidFill>
                  <a:srgbClr val="0D0D0D"/>
                </a:solidFill>
                <a:effectLst/>
                <a:latin typeface="Times New Roman" panose="02020603050405020304" pitchFamily="18" charset="0"/>
                <a:cs typeface="Times New Roman" panose="02020603050405020304" pitchFamily="18" charset="0"/>
              </a:rPr>
              <a:t>information.</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0335431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FD8A450-08F2-4122-7B4D-2EA094F6BDE5}"/>
              </a:ext>
            </a:extLst>
          </p:cNvPr>
          <p:cNvSpPr>
            <a:spLocks noGrp="1"/>
          </p:cNvSpPr>
          <p:nvPr>
            <p:ph type="title"/>
          </p:nvPr>
        </p:nvSpPr>
        <p:spPr>
          <a:xfrm>
            <a:off x="2592925" y="946778"/>
            <a:ext cx="8911687" cy="958222"/>
          </a:xfrm>
        </p:spPr>
        <p:txBody>
          <a:bodyPr>
            <a:normAutofit/>
          </a:bodyPr>
          <a:lstStyle/>
          <a:p>
            <a:r>
              <a:rPr lang="en-IN" sz="3200" dirty="0">
                <a:latin typeface="Arial" panose="020B0604020202020204" pitchFamily="34" charset="0"/>
                <a:cs typeface="Arial" panose="020B0604020202020204" pitchFamily="34" charset="0"/>
              </a:rPr>
              <a:t>Problem Statement</a:t>
            </a:r>
          </a:p>
        </p:txBody>
      </p:sp>
      <p:sp>
        <p:nvSpPr>
          <p:cNvPr id="3" name="Content Placeholder 2">
            <a:extLst>
              <a:ext uri="{FF2B5EF4-FFF2-40B4-BE49-F238E27FC236}">
                <a16:creationId xmlns:a16="http://schemas.microsoft.com/office/drawing/2014/main" xmlns="" id="{46CE6F2B-E906-45A0-F108-E09A561B2B7D}"/>
              </a:ext>
            </a:extLst>
          </p:cNvPr>
          <p:cNvSpPr>
            <a:spLocks noGrp="1"/>
          </p:cNvSpPr>
          <p:nvPr>
            <p:ph idx="1"/>
          </p:nvPr>
        </p:nvSpPr>
        <p:spPr>
          <a:xfrm>
            <a:off x="2330824" y="1667435"/>
            <a:ext cx="9173788" cy="4243787"/>
          </a:xfrm>
        </p:spPr>
        <p:txBody>
          <a:bodyPr>
            <a:normAutofit/>
          </a:bodyPr>
          <a:lstStyle/>
          <a:p>
            <a:pPr algn="just"/>
            <a:r>
              <a:rPr lang="en-US" sz="2000" dirty="0">
                <a:latin typeface="Times New Roman" panose="02020603050405020304" pitchFamily="18" charset="0"/>
                <a:cs typeface="Times New Roman" panose="02020603050405020304" pitchFamily="18" charset="0"/>
              </a:rPr>
              <a:t>The project aims to address the need for an intelligent chatbot that can understand user queries, provide accurate responses, and retrieve relevant information from external sources to enhance user experience and engagement</a:t>
            </a:r>
            <a:r>
              <a:rPr lang="en-US" dirty="0"/>
              <a:t>.</a:t>
            </a:r>
          </a:p>
          <a:p>
            <a:pPr marL="0" indent="0" algn="just">
              <a:buNone/>
            </a:pPr>
            <a:r>
              <a:rPr lang="en-US" sz="3600" dirty="0">
                <a:latin typeface="Arial" panose="020B0604020202020204" pitchFamily="34" charset="0"/>
                <a:cs typeface="Arial" panose="020B0604020202020204" pitchFamily="34" charset="0"/>
              </a:rPr>
              <a:t>  </a:t>
            </a:r>
            <a:r>
              <a:rPr lang="en-US" sz="3200" dirty="0">
                <a:latin typeface="Arial" panose="020B0604020202020204" pitchFamily="34" charset="0"/>
                <a:cs typeface="Arial" panose="020B0604020202020204" pitchFamily="34" charset="0"/>
              </a:rPr>
              <a:t>Solution </a:t>
            </a:r>
          </a:p>
          <a:p>
            <a:pPr algn="just"/>
            <a:r>
              <a:rPr lang="en-IN" sz="2000" dirty="0">
                <a:latin typeface="Times New Roman" panose="02020603050405020304" pitchFamily="18" charset="0"/>
                <a:cs typeface="Times New Roman" panose="02020603050405020304" pitchFamily="18" charset="0"/>
              </a:rPr>
              <a:t>The project proposes to develop a chatbot application using Retrieval Augmented Generation (RAG), combining </a:t>
            </a:r>
            <a:r>
              <a:rPr lang="en-IN" sz="2000" dirty="0" err="1">
                <a:latin typeface="Times New Roman" panose="02020603050405020304" pitchFamily="18" charset="0"/>
                <a:cs typeface="Times New Roman" panose="02020603050405020304" pitchFamily="18" charset="0"/>
              </a:rPr>
              <a:t>LangChain</a:t>
            </a:r>
            <a:r>
              <a:rPr lang="en-IN" sz="2000" dirty="0">
                <a:latin typeface="Times New Roman" panose="02020603050405020304" pitchFamily="18" charset="0"/>
                <a:cs typeface="Times New Roman" panose="02020603050405020304" pitchFamily="18" charset="0"/>
              </a:rPr>
              <a:t> Agent with tools for document retrieval and embedding models to enhance the chatbot's capabilities.</a:t>
            </a:r>
            <a:r>
              <a:rPr lang="en-US" sz="2000" b="0" i="0" dirty="0">
                <a:solidFill>
                  <a:srgbClr val="0D0D0D"/>
                </a:solidFill>
                <a:effectLst/>
                <a:latin typeface="Times New Roman" panose="02020603050405020304" pitchFamily="18" charset="0"/>
                <a:cs typeface="Times New Roman" panose="02020603050405020304" pitchFamily="18" charset="0"/>
              </a:rPr>
              <a:t> Additionally, the model was fine-tuned and deployed in GCP Vertex AI to optimize performance and scalability.</a:t>
            </a:r>
            <a:endParaRPr lang="en-IN" sz="2000" dirty="0">
              <a:latin typeface="Times New Roman" panose="02020603050405020304" pitchFamily="18" charset="0"/>
              <a:cs typeface="Times New Roman" panose="02020603050405020304" pitchFamily="18" charset="0"/>
            </a:endParaRPr>
          </a:p>
          <a:p>
            <a:pPr algn="just"/>
            <a:endParaRPr lang="en-US" sz="2000" dirty="0">
              <a:latin typeface="Times New Roman" panose="02020603050405020304" pitchFamily="18" charset="0"/>
              <a:cs typeface="Times New Roman" panose="02020603050405020304" pitchFamily="18" charset="0"/>
            </a:endParaRPr>
          </a:p>
          <a:p>
            <a:pPr marL="0" indent="0" algn="just">
              <a:buNone/>
            </a:pPr>
            <a:endParaRPr lang="en-IN" sz="3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1019733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C011D2B-2CBA-1EF6-CE99-AAD1882E2025}"/>
              </a:ext>
            </a:extLst>
          </p:cNvPr>
          <p:cNvSpPr>
            <a:spLocks noGrp="1"/>
          </p:cNvSpPr>
          <p:nvPr>
            <p:ph type="title"/>
          </p:nvPr>
        </p:nvSpPr>
        <p:spPr>
          <a:xfrm>
            <a:off x="3926226" y="493142"/>
            <a:ext cx="4966974" cy="1280890"/>
          </a:xfrm>
        </p:spPr>
        <p:txBody>
          <a:bodyPr/>
          <a:lstStyle/>
          <a:p>
            <a:r>
              <a:rPr lang="en-IN" dirty="0">
                <a:latin typeface="Arial" panose="020B0604020202020204" pitchFamily="34" charset="0"/>
                <a:cs typeface="Arial" panose="020B0604020202020204" pitchFamily="34" charset="0"/>
              </a:rPr>
              <a:t>Technologies Used</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4840" y="1905000"/>
            <a:ext cx="2962275" cy="154305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15490" y="1774032"/>
            <a:ext cx="2401261" cy="1947962"/>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94836" y="1905000"/>
            <a:ext cx="2800350" cy="1638300"/>
          </a:xfrm>
          <a:prstGeom prst="rect">
            <a:avLst/>
          </a:prstGeom>
        </p:spPr>
      </p:pic>
      <p:sp>
        <p:nvSpPr>
          <p:cNvPr id="7" name="AutoShape 2" descr="imag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4" descr="imag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47708" y="4446522"/>
            <a:ext cx="3557036" cy="1117152"/>
          </a:xfrm>
          <a:prstGeom prst="rect">
            <a:avLst/>
          </a:prstGeom>
        </p:spPr>
      </p:pic>
      <p:pic>
        <p:nvPicPr>
          <p:cNvPr id="10" name="Picture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704744" y="4446522"/>
            <a:ext cx="2857500" cy="1600200"/>
          </a:xfrm>
          <a:prstGeom prst="rect">
            <a:avLst/>
          </a:prstGeom>
        </p:spPr>
      </p:pic>
      <p:pic>
        <p:nvPicPr>
          <p:cNvPr id="3" name="Picture 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440760" y="4259170"/>
            <a:ext cx="2857500" cy="1600200"/>
          </a:xfrm>
          <a:prstGeom prst="rect">
            <a:avLst/>
          </a:prstGeom>
        </p:spPr>
      </p:pic>
    </p:spTree>
    <p:extLst>
      <p:ext uri="{BB962C8B-B14F-4D97-AF65-F5344CB8AC3E}">
        <p14:creationId xmlns:p14="http://schemas.microsoft.com/office/powerpoint/2010/main" val="3138845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404C24E-E911-1F21-C786-8352D2E07843}"/>
              </a:ext>
            </a:extLst>
          </p:cNvPr>
          <p:cNvSpPr>
            <a:spLocks noGrp="1"/>
          </p:cNvSpPr>
          <p:nvPr>
            <p:ph type="title"/>
          </p:nvPr>
        </p:nvSpPr>
        <p:spPr/>
        <p:txBody>
          <a:bodyPr/>
          <a:lstStyle/>
          <a:p>
            <a:r>
              <a:rPr lang="en-IN" dirty="0">
                <a:latin typeface="Arial" panose="020B0604020202020204" pitchFamily="34" charset="0"/>
                <a:cs typeface="Arial" panose="020B0604020202020204" pitchFamily="34" charset="0"/>
              </a:rPr>
              <a:t>Architecture</a:t>
            </a:r>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4552" y="1431292"/>
            <a:ext cx="10122793" cy="5191801"/>
          </a:xfrm>
          <a:prstGeom prst="rect">
            <a:avLst/>
          </a:prstGeom>
        </p:spPr>
      </p:pic>
    </p:spTree>
    <p:extLst>
      <p:ext uri="{BB962C8B-B14F-4D97-AF65-F5344CB8AC3E}">
        <p14:creationId xmlns:p14="http://schemas.microsoft.com/office/powerpoint/2010/main" val="428854875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80441FB-95EB-AF3F-E9BC-E9AC0693415B}"/>
              </a:ext>
            </a:extLst>
          </p:cNvPr>
          <p:cNvSpPr>
            <a:spLocks noGrp="1"/>
          </p:cNvSpPr>
          <p:nvPr>
            <p:ph type="title"/>
          </p:nvPr>
        </p:nvSpPr>
        <p:spPr>
          <a:xfrm>
            <a:off x="2592925" y="1084728"/>
            <a:ext cx="8911687" cy="820271"/>
          </a:xfrm>
        </p:spPr>
        <p:txBody>
          <a:bodyPr/>
          <a:lstStyle/>
          <a:p>
            <a:r>
              <a:rPr lang="en-IN" dirty="0">
                <a:latin typeface="Arial" panose="020B0604020202020204" pitchFamily="34" charset="0"/>
                <a:cs typeface="Arial" panose="020B0604020202020204" pitchFamily="34" charset="0"/>
              </a:rPr>
              <a:t>Functionalities</a:t>
            </a:r>
          </a:p>
        </p:txBody>
      </p:sp>
      <p:sp>
        <p:nvSpPr>
          <p:cNvPr id="3" name="Content Placeholder 2">
            <a:extLst>
              <a:ext uri="{FF2B5EF4-FFF2-40B4-BE49-F238E27FC236}">
                <a16:creationId xmlns:a16="http://schemas.microsoft.com/office/drawing/2014/main" xmlns="" id="{EE10A634-E0FE-100C-A14A-A61F0D8BE33A}"/>
              </a:ext>
            </a:extLst>
          </p:cNvPr>
          <p:cNvSpPr>
            <a:spLocks noGrp="1"/>
          </p:cNvSpPr>
          <p:nvPr>
            <p:ph idx="1"/>
          </p:nvPr>
        </p:nvSpPr>
        <p:spPr/>
        <p:txBody>
          <a:bodyPr/>
          <a:lstStyle/>
          <a:p>
            <a:pPr algn="just"/>
            <a:r>
              <a:rPr lang="en-US" sz="2000" b="0" i="0" dirty="0">
                <a:solidFill>
                  <a:srgbClr val="0D0D0D"/>
                </a:solidFill>
                <a:effectLst/>
                <a:latin typeface="Times New Roman" panose="02020603050405020304" pitchFamily="18" charset="0"/>
                <a:cs typeface="Times New Roman" panose="02020603050405020304" pitchFamily="18" charset="0"/>
              </a:rPr>
              <a:t>The chatbot can understand and respond to various types of questions, making conversations more natural and enjoyable.</a:t>
            </a:r>
          </a:p>
          <a:p>
            <a:pPr algn="just"/>
            <a:r>
              <a:rPr lang="en-US" sz="2000" b="0" i="0" dirty="0">
                <a:solidFill>
                  <a:srgbClr val="0D0D0D"/>
                </a:solidFill>
                <a:effectLst/>
                <a:latin typeface="Times New Roman" panose="02020603050405020304" pitchFamily="18" charset="0"/>
                <a:cs typeface="Times New Roman" panose="02020603050405020304" pitchFamily="18" charset="0"/>
              </a:rPr>
              <a:t>It can retrieve information and provide users with accurate and relevant answers.</a:t>
            </a:r>
          </a:p>
          <a:p>
            <a:pPr algn="just"/>
            <a:r>
              <a:rPr lang="en-US" sz="2000" b="0" i="0" dirty="0">
                <a:solidFill>
                  <a:srgbClr val="0D0D0D"/>
                </a:solidFill>
                <a:effectLst/>
                <a:latin typeface="Times New Roman" panose="02020603050405020304" pitchFamily="18" charset="0"/>
                <a:cs typeface="Times New Roman" panose="02020603050405020304" pitchFamily="18" charset="0"/>
              </a:rPr>
              <a:t>The chatbot maintains a memory of past interactions, allowing it to remember context and provide more personalized responses.</a:t>
            </a:r>
          </a:p>
          <a:p>
            <a:pPr algn="just"/>
            <a:r>
              <a:rPr lang="en-US" sz="2000" b="0" i="0" dirty="0">
                <a:solidFill>
                  <a:srgbClr val="0D0D0D"/>
                </a:solidFill>
                <a:effectLst/>
                <a:latin typeface="Times New Roman" panose="02020603050405020304" pitchFamily="18" charset="0"/>
                <a:cs typeface="Times New Roman" panose="02020603050405020304" pitchFamily="18" charset="0"/>
              </a:rPr>
              <a:t>Users can interact with the chatbot through a user-friendly interface, making it accessible to people of all technical levels.</a:t>
            </a:r>
          </a:p>
          <a:p>
            <a:endParaRPr lang="en-IN" dirty="0"/>
          </a:p>
        </p:txBody>
      </p:sp>
    </p:spTree>
    <p:extLst>
      <p:ext uri="{BB962C8B-B14F-4D97-AF65-F5344CB8AC3E}">
        <p14:creationId xmlns:p14="http://schemas.microsoft.com/office/powerpoint/2010/main" val="173000722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15662" y="328970"/>
            <a:ext cx="8911687" cy="1280890"/>
          </a:xfrm>
        </p:spPr>
        <p:txBody>
          <a:bodyPr/>
          <a:lstStyle/>
          <a:p>
            <a:r>
              <a:rPr lang="en-US" dirty="0" smtClean="0">
                <a:latin typeface="Arial" panose="020B0604020202020204" pitchFamily="34" charset="0"/>
                <a:cs typeface="Arial" panose="020B0604020202020204" pitchFamily="34" charset="0"/>
              </a:rPr>
              <a:t>Data preparation</a:t>
            </a:r>
            <a:endParaRPr lang="en-US" dirty="0">
              <a:latin typeface="Arial" panose="020B0604020202020204" pitchFamily="34" charset="0"/>
              <a:cs typeface="Arial" panose="020B0604020202020204" pitchFamily="34" charset="0"/>
            </a:endParaRPr>
          </a:p>
        </p:txBody>
      </p:sp>
      <p:pic>
        <p:nvPicPr>
          <p:cNvPr id="1026" name="Picture 2" descr="Data gathering - Netla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0181" y="1609860"/>
            <a:ext cx="6108054" cy="49181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82395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22482" y="559715"/>
            <a:ext cx="5057126" cy="1280890"/>
          </a:xfrm>
        </p:spPr>
        <p:txBody>
          <a:bodyPr/>
          <a:lstStyle/>
          <a:p>
            <a:r>
              <a:rPr lang="en-US" dirty="0" smtClean="0">
                <a:latin typeface="Arial" panose="020B0604020202020204" pitchFamily="34" charset="0"/>
                <a:cs typeface="Arial" panose="020B0604020202020204" pitchFamily="34" charset="0"/>
              </a:rPr>
              <a:t>Creating Pinecone</a:t>
            </a:r>
            <a:endParaRPr lang="en-US" dirty="0">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00499" y="2207245"/>
            <a:ext cx="8302602" cy="3626885"/>
          </a:xfrm>
          <a:prstGeom prst="rect">
            <a:avLst/>
          </a:prstGeom>
        </p:spPr>
      </p:pic>
    </p:spTree>
    <p:extLst>
      <p:ext uri="{BB962C8B-B14F-4D97-AF65-F5344CB8AC3E}">
        <p14:creationId xmlns:p14="http://schemas.microsoft.com/office/powerpoint/2010/main" val="1407569349"/>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488</TotalTime>
  <Words>563</Words>
  <Application>Microsoft Office PowerPoint</Application>
  <PresentationFormat>Widescreen</PresentationFormat>
  <Paragraphs>41</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Arial Black</vt:lpstr>
      <vt:lpstr>Century Gothic</vt:lpstr>
      <vt:lpstr>Times New Roman</vt:lpstr>
      <vt:lpstr>Wingdings 3</vt:lpstr>
      <vt:lpstr>Wisp</vt:lpstr>
      <vt:lpstr>Brightspeed Chatbot</vt:lpstr>
      <vt:lpstr>Team-2</vt:lpstr>
      <vt:lpstr>Overview of Project</vt:lpstr>
      <vt:lpstr>Problem Statement</vt:lpstr>
      <vt:lpstr>Technologies Used</vt:lpstr>
      <vt:lpstr>Architecture</vt:lpstr>
      <vt:lpstr>Functionalities</vt:lpstr>
      <vt:lpstr>Data preparation</vt:lpstr>
      <vt:lpstr>Creating Pinecone</vt:lpstr>
      <vt:lpstr>Agent</vt:lpstr>
      <vt:lpstr>  Challenges faced </vt:lpstr>
      <vt:lpstr>Future Enhancements</vt:lpstr>
      <vt:lpstr>Conclusion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Brightspeed Chatbot</dc:title>
  <dc:creator>Afshan Jabeen Mohammad</dc:creator>
  <cp:lastModifiedBy>Microsoft account</cp:lastModifiedBy>
  <cp:revision>34</cp:revision>
  <dcterms:created xsi:type="dcterms:W3CDTF">2024-02-20T06:50:57Z</dcterms:created>
  <dcterms:modified xsi:type="dcterms:W3CDTF">2024-02-23T09:39:03Z</dcterms:modified>
</cp:coreProperties>
</file>