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>
        <p:scale>
          <a:sx n="66" d="100"/>
          <a:sy n="66" d="100"/>
        </p:scale>
        <p:origin x="116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8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12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7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9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02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6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2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47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4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42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2D2B3C-D7E6-4918-B38C-EA9152F9629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CF9F963-5E95-49EB-AE4A-615483CB9B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96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map.eea.europa.eu/map/fme/AirQualityExport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louds in the sky&#10;&#10;Description automatically generated">
            <a:extLst>
              <a:ext uri="{FF2B5EF4-FFF2-40B4-BE49-F238E27FC236}">
                <a16:creationId xmlns:a16="http://schemas.microsoft.com/office/drawing/2014/main" id="{444E05A4-6817-463A-BD97-EDF45F3A9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6" r="9092" b="9746"/>
          <a:stretch/>
        </p:blipFill>
        <p:spPr>
          <a:xfrm>
            <a:off x="-13309" y="0"/>
            <a:ext cx="12188932" cy="6858000"/>
          </a:xfrm>
          <a:prstGeom prst="rect">
            <a:avLst/>
          </a:prstGeom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FF461-11A6-4018-BE8F-A5ED02E1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80" y="758952"/>
            <a:ext cx="3685070" cy="3255264"/>
          </a:xfrm>
        </p:spPr>
        <p:txBody>
          <a:bodyPr>
            <a:normAutofit/>
          </a:bodyPr>
          <a:lstStyle/>
          <a:p>
            <a:r>
              <a:rPr lang="en-US" sz="5000" dirty="0"/>
              <a:t>COMP6200 Data Science Group Project</a:t>
            </a:r>
            <a:endParaRPr lang="en-AU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4E6A-9F92-490D-8C2F-9E52C2AEC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09" y="4014216"/>
            <a:ext cx="3685069" cy="2075688"/>
          </a:xfrm>
        </p:spPr>
        <p:txBody>
          <a:bodyPr>
            <a:normAutofit/>
          </a:bodyPr>
          <a:lstStyle/>
          <a:p>
            <a:r>
              <a:rPr lang="en-US" sz="1600" b="1" dirty="0"/>
              <a:t>Group-K</a:t>
            </a:r>
          </a:p>
          <a:p>
            <a:r>
              <a:rPr lang="en-AU" sz="1600" b="1" dirty="0"/>
              <a:t>Karthik Varma </a:t>
            </a:r>
            <a:r>
              <a:rPr lang="en-AU" sz="1600" b="1" dirty="0" err="1"/>
              <a:t>Keerthipati</a:t>
            </a:r>
            <a:r>
              <a:rPr lang="en-AU" sz="1600" b="1" dirty="0"/>
              <a:t> (46272496)</a:t>
            </a:r>
          </a:p>
          <a:p>
            <a:r>
              <a:rPr lang="en-AU" sz="1600" b="1" dirty="0" err="1"/>
              <a:t>Utkash</a:t>
            </a:r>
            <a:r>
              <a:rPr lang="en-AU" sz="1600" b="1" dirty="0"/>
              <a:t> </a:t>
            </a:r>
            <a:r>
              <a:rPr lang="en-AU" sz="1600" b="1" dirty="0" err="1"/>
              <a:t>Nandakumaran</a:t>
            </a:r>
            <a:r>
              <a:rPr lang="en-AU" sz="1600" b="1" dirty="0"/>
              <a:t> Menon (46169377)</a:t>
            </a:r>
          </a:p>
          <a:p>
            <a:r>
              <a:rPr lang="en-AU" sz="1600" b="1" dirty="0"/>
              <a:t>Bilal Qureshi (46119043)</a:t>
            </a:r>
          </a:p>
          <a:p>
            <a:r>
              <a:rPr lang="en-AU" sz="1600" b="1" dirty="0"/>
              <a:t>Muhammad Bilal </a:t>
            </a:r>
            <a:r>
              <a:rPr lang="en-AU" sz="1600" b="1" dirty="0" err="1"/>
              <a:t>Arif</a:t>
            </a:r>
            <a:r>
              <a:rPr lang="en-AU" sz="1600" b="1" dirty="0"/>
              <a:t> (46142754)</a:t>
            </a:r>
          </a:p>
          <a:p>
            <a:endParaRPr lang="en-AU" sz="1900" b="1" dirty="0"/>
          </a:p>
          <a:p>
            <a:endParaRPr lang="en-AU" sz="1600" b="1" dirty="0"/>
          </a:p>
          <a:p>
            <a:endParaRPr lang="en-AU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4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0B4C-B8FB-4657-9068-DFC5F33F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Comparative Graphs </a:t>
            </a:r>
            <a:br>
              <a:rPr lang="en-US" dirty="0"/>
            </a:br>
            <a:r>
              <a:rPr lang="en-US" dirty="0"/>
              <a:t>PM10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497A0A-9215-4F0C-997B-8730AA4A3B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5838"/>
            <a:ext cx="7315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0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1290-D92C-4F00-8C13-B1936AB8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Italy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Compared Over Time.</a:t>
            </a:r>
            <a:br>
              <a:rPr lang="en-US" dirty="0"/>
            </a:b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B1FD05-F0E6-41BB-B4D5-E2A9664FA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7" y="0"/>
            <a:ext cx="5703887" cy="31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D6C11-80F1-4F61-93EA-C43B29A2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08" y="3226205"/>
            <a:ext cx="6546019" cy="36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8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6B74-4015-4EBC-B11F-305D1823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Italy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PM2.5 Compared Over Time.</a:t>
            </a:r>
            <a:br>
              <a:rPr lang="en-US" dirty="0"/>
            </a:b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79930E-0377-4A5E-9F4E-FB07BA0543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0"/>
            <a:ext cx="5794014" cy="324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F8E39-ABCA-4327-B94C-0D88893EB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89" y="3247267"/>
            <a:ext cx="6442538" cy="36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8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0201-E7B9-49A5-BB91-DD2B0CC1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Comparing the Variables.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9EEAA-1D36-4318-AE56-A5D501EB02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448" y="0"/>
            <a:ext cx="3991498" cy="29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92D43-FA1C-40A8-86D5-D9807EF57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31" y="3933101"/>
            <a:ext cx="34575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D7274-2227-439F-9D7A-0305C8AB0CA0}"/>
              </a:ext>
            </a:extLst>
          </p:cNvPr>
          <p:cNvSpPr txBox="1"/>
          <p:nvPr/>
        </p:nvSpPr>
        <p:spPr>
          <a:xfrm>
            <a:off x="4120588" y="3101262"/>
            <a:ext cx="670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following heatmaps represent Pre lockdown and During lockdown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946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768E-0145-4767-ABB7-B11332AF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the values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Multiple Regression.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FB2-A113-4388-BE50-655B9335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multiple regression for the estimation of the future values of PM10 based on the values of PM2.5 and NO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The model uses the following equation:</a:t>
            </a:r>
          </a:p>
          <a:p>
            <a:pPr marL="0" indent="0">
              <a:buNone/>
            </a:pPr>
            <a:r>
              <a:rPr lang="en-US" dirty="0"/>
              <a:t> 	Y</a:t>
            </a:r>
            <a:r>
              <a:rPr lang="en-US" baseline="-25000" dirty="0"/>
              <a:t>i</a:t>
            </a:r>
            <a:r>
              <a:rPr lang="en-US" dirty="0"/>
              <a:t>=  x</a:t>
            </a:r>
            <a:r>
              <a:rPr lang="en-US" baseline="-25000" dirty="0"/>
              <a:t>i1 </a:t>
            </a:r>
            <a:r>
              <a:rPr lang="en-US" dirty="0"/>
              <a:t>+x</a:t>
            </a:r>
            <a:r>
              <a:rPr lang="en-US" baseline="-25000" dirty="0"/>
              <a:t>i2</a:t>
            </a:r>
            <a:r>
              <a:rPr lang="en-US" dirty="0"/>
              <a:t>+ x</a:t>
            </a:r>
            <a:r>
              <a:rPr lang="en-US" baseline="-25000" dirty="0"/>
              <a:t>3</a:t>
            </a:r>
            <a:r>
              <a:rPr lang="en-US" dirty="0"/>
              <a:t>+ x</a:t>
            </a:r>
            <a:r>
              <a:rPr lang="en-US" baseline="-25000" dirty="0"/>
              <a:t>4</a:t>
            </a:r>
            <a:r>
              <a:rPr lang="en-US" dirty="0"/>
              <a:t>+ c</a:t>
            </a:r>
          </a:p>
          <a:p>
            <a:r>
              <a:rPr lang="en-US" dirty="0"/>
              <a:t>We have converted the dates and have used a label encoder to encode the names of the countries to make accurate predictions on the basis of each country.</a:t>
            </a:r>
          </a:p>
          <a:p>
            <a:r>
              <a:rPr lang="en-US" dirty="0"/>
              <a:t>There were 2 regression models made to analyze the situation during and before lockdown.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0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0B90-D3FD-43DE-9A1D-8B4312FB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Pre-Lockdown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E651-42AE-42F3-9FFF-E39A4E3E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running the model we can see that the model is fairly accurate: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regression model performed at 83%. </a:t>
            </a:r>
          </a:p>
          <a:p>
            <a:r>
              <a:rPr lang="en-AU" dirty="0"/>
              <a:t>The model predicted a concentration of 22.9 of PM-1o for Italy on 08-06-2020 and a concentration of 15.58 of PM-10 for Italy on 12-06-2020.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00F88C-4874-42D9-ABE1-9FC6AC90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48" y="1779144"/>
            <a:ext cx="2522439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0B90-D3FD-43DE-9A1D-8B4312FB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During Lockdown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E651-42AE-42F3-9FFF-E39A4E3E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running the model we can see that the model accuracy has decreased: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regression model performed at 78%. </a:t>
            </a:r>
          </a:p>
          <a:p>
            <a:r>
              <a:rPr lang="en-AU" dirty="0"/>
              <a:t>The model predicted a concentration of 24.44 of PM-1o for Italy on 08-06-2020 and a concentration of 17.37 of PM-10 for Italy on 12-06-2020.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45767-9BE8-40F6-910F-DDCB3E46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55" y="1710160"/>
            <a:ext cx="3019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2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1238-282C-4CC6-822D-B481DE9C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the Values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Multiple Regression For Single Particulates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AD82-71F2-4297-9662-C143D0E1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individual analysis, we have considered making models for each particulate.</a:t>
            </a:r>
          </a:p>
          <a:p>
            <a:r>
              <a:rPr lang="en-US" dirty="0"/>
              <a:t>To do so we used dates and the country names. Each were converted and encoded to simplify the analysis.</a:t>
            </a:r>
          </a:p>
          <a:p>
            <a:r>
              <a:rPr lang="en-US" dirty="0"/>
              <a:t>There were 6 different models made, 2 for each particulate.</a:t>
            </a:r>
          </a:p>
          <a:p>
            <a:r>
              <a:rPr lang="en-US" dirty="0"/>
              <a:t>One model was for the data before lockdown and one for during lockdown.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72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DAB-60A8-4974-BADA-5ABEA7E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5314" cy="4601183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E02-DB1A-4FFD-9CC4-25096C95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pre-lockdown showed low accuracy: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24.54 and 24.50 respectively.</a:t>
            </a:r>
          </a:p>
          <a:p>
            <a:r>
              <a:rPr lang="en-AU" dirty="0"/>
              <a:t>The model for the particulate during lockdown had better R</a:t>
            </a:r>
            <a:r>
              <a:rPr lang="en-AU" baseline="30000" dirty="0"/>
              <a:t>2</a:t>
            </a:r>
            <a:r>
              <a:rPr lang="en-AU" dirty="0"/>
              <a:t> values: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13.75 and 13.38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E2D2-503C-46A6-A2FB-59CF9C46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83" y="1808376"/>
            <a:ext cx="2843875" cy="731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0C874-78B6-4B00-872A-E19303F02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527" y="3947147"/>
            <a:ext cx="2635531" cy="7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DAB-60A8-4974-BADA-5ABEA7E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5314" cy="4601183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PM10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E02-DB1A-4FFD-9CC4-25096C95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for pre-lockdown showed extremely low accuracy: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17.52 and 17.49 respectively.</a:t>
            </a:r>
          </a:p>
          <a:p>
            <a:r>
              <a:rPr lang="en-AU" dirty="0"/>
              <a:t>The model for the particulate during lockdown has extremely low R</a:t>
            </a:r>
            <a:r>
              <a:rPr lang="en-AU" baseline="30000" dirty="0"/>
              <a:t>2</a:t>
            </a:r>
            <a:r>
              <a:rPr lang="en-AU" dirty="0"/>
              <a:t> values: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15.94 and 15.81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4FFF0-315C-4FB2-8576-DEB25247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726" y="1703300"/>
            <a:ext cx="3172549" cy="83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02CB8-32DB-4EBF-9FF1-EE930FB3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26" y="3911777"/>
            <a:ext cx="3172549" cy="8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215-2D6D-46A8-8728-7184360F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Introduction to the Project.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61ED-597C-4F8F-B263-72D9C2D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last couple of months the world has been in a turmoil due to the spread of COVID-19.</a:t>
            </a:r>
          </a:p>
          <a:p>
            <a:r>
              <a:rPr lang="en-US" dirty="0"/>
              <a:t>While the whole world is bogged down by the negative aspects of COVID-19, we wanted to analyze the positives of the lockdown.</a:t>
            </a:r>
          </a:p>
          <a:p>
            <a:r>
              <a:rPr lang="en-US" dirty="0"/>
              <a:t>The most significant positive impact of COVID-19 was that people reported clearer skies and improvement in the weather in various countries around the world.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501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DAB-60A8-4974-BADA-5ABEA7E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5314" cy="4601183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PM2.5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CE02-DB1A-4FFD-9CC4-25096C95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again the model showed low </a:t>
            </a:r>
            <a:r>
              <a:rPr lang="en-US" dirty="0" err="1"/>
              <a:t>accurarcy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9.64 and 9.62 respectively.</a:t>
            </a:r>
          </a:p>
          <a:p>
            <a:r>
              <a:rPr lang="en-AU" dirty="0"/>
              <a:t>The model for the particulate during lockdown has extremely low R</a:t>
            </a:r>
            <a:r>
              <a:rPr lang="en-AU" baseline="30000" dirty="0"/>
              <a:t>2</a:t>
            </a:r>
            <a:r>
              <a:rPr lang="en-AU" dirty="0"/>
              <a:t> values: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predictions for Italy on 08-06-2020 and 12-06-2020 are 7.7 and 7.55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77CF3-B8E5-4992-8373-366F01F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375" y="3922509"/>
            <a:ext cx="3080984" cy="814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E1996-6587-4948-8BBA-21D576CE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75" y="1715152"/>
            <a:ext cx="2932728" cy="7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F3FC-9174-4F4D-B8ED-826B755E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Variables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ARIMA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AA74-4836-4BA5-B500-619342CF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have used a time series data, there can be a fair amount of seasonality in the values.</a:t>
            </a:r>
          </a:p>
          <a:p>
            <a:r>
              <a:rPr lang="en-AU" dirty="0"/>
              <a:t>For this we only took Italy as a specific case. </a:t>
            </a:r>
          </a:p>
          <a:p>
            <a:r>
              <a:rPr lang="en-AU" dirty="0"/>
              <a:t>We are making estimates for PM-10.</a:t>
            </a:r>
          </a:p>
          <a:p>
            <a:r>
              <a:rPr lang="en-AU" dirty="0"/>
              <a:t>The values are segregated based on months for all the years.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58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09D-CD56-48A8-8778-EB8FD60B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E369-AB95-42D5-890B-A1E306BA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running the ADF test we get the following results: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important aspect is that the p-value&lt;&lt;0.05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A884D-9D36-4F96-BE8D-7C279A8C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34" y="2144210"/>
            <a:ext cx="39147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9CA-2870-472F-A2E4-DCAD1AEB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8779D-1E09-41E4-A8DA-B296F20BB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440" y="863600"/>
            <a:ext cx="382779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F76-D8C3-4D26-AE68-18482DF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805B5-3055-4C4A-A40E-760EE40CD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676" y="863790"/>
            <a:ext cx="3289615" cy="4946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2476E-81BC-4CF9-A0D7-BE21318A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291" y="1661282"/>
            <a:ext cx="429979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B571-E73A-42D4-91B3-489D527E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ARIMA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9688-A676-4FA9-B3BB-346D51C4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seems fairly accurate, given the following values for measures of accuracy: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model predicted the following values for the next 5 months: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BB1EB-4207-4456-90F3-98D699C4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57" y="1648127"/>
            <a:ext cx="2733675" cy="71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B584D-831E-4EE3-B06D-7D981005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543" y="3424428"/>
            <a:ext cx="7019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0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E97D-605F-447B-BB99-2B26FA72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E8C8-20F6-45FE-A513-C407C0A8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multiple linear regression for PM-10 as the dependent variable against the other particulates show a higher R</a:t>
            </a:r>
            <a:r>
              <a:rPr lang="en-US" baseline="30000" dirty="0"/>
              <a:t>2</a:t>
            </a:r>
            <a:r>
              <a:rPr lang="en-US" dirty="0"/>
              <a:t> value as compared to the other models.</a:t>
            </a:r>
          </a:p>
          <a:p>
            <a:r>
              <a:rPr lang="en-US" dirty="0"/>
              <a:t>The models for individual particulates show a lower accuracy but the predictions are more grounded to reality.</a:t>
            </a:r>
          </a:p>
          <a:p>
            <a:r>
              <a:rPr lang="en-US" dirty="0"/>
              <a:t>The ARIMA model seems to be a good fit but the values seem to converge towards the mean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17917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6FF6-1F24-45BE-A88E-35E9F596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EE96-7999-4538-B4CE-B8AD3B82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/>
              <a:t>Finding the effect of the lockdown on the impact of air quality</a:t>
            </a:r>
            <a:endParaRPr lang="en-AU" sz="4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12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5A6D-8D8D-4E61-B270-74F94AE8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BF40-4E8E-44C6-AE26-78E5764E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accumulated from </a:t>
            </a:r>
            <a:r>
              <a:rPr lang="en-AU" dirty="0">
                <a:hlinkClick r:id="rId2"/>
              </a:rPr>
              <a:t>https://discomap.eea.europa.eu/map/fme/AirQualityExport.htm</a:t>
            </a:r>
            <a:endParaRPr lang="en-AU" dirty="0"/>
          </a:p>
          <a:p>
            <a:r>
              <a:rPr lang="en-AU" dirty="0"/>
              <a:t>The data was accumulated for 15 countries that were the most impacted by COVID across Europe.</a:t>
            </a:r>
          </a:p>
          <a:p>
            <a:r>
              <a:rPr lang="en-AU" dirty="0"/>
              <a:t>The data is collected daily and we collected the data for 3 particulates, PM2.5, PM10 and NO</a:t>
            </a:r>
            <a:r>
              <a:rPr lang="en-AU" baseline="-25000" dirty="0"/>
              <a:t>2</a:t>
            </a:r>
            <a:r>
              <a:rPr lang="en-AU" dirty="0"/>
              <a:t>. This data was collected for 3 years, 2018, 2019 and 2020</a:t>
            </a:r>
          </a:p>
          <a:p>
            <a:r>
              <a:rPr lang="en-AU" dirty="0"/>
              <a:t>The unit of measurement for each gas is (</a:t>
            </a:r>
            <a:r>
              <a:rPr lang="el-GR" dirty="0"/>
              <a:t>μ</a:t>
            </a:r>
            <a:r>
              <a:rPr lang="en-US" dirty="0"/>
              <a:t>g/m</a:t>
            </a:r>
            <a:r>
              <a:rPr lang="en-US" baseline="30000" dirty="0"/>
              <a:t>3</a:t>
            </a:r>
            <a:r>
              <a:rPr lang="en-US" dirty="0"/>
              <a:t>).</a:t>
            </a:r>
          </a:p>
          <a:p>
            <a:r>
              <a:rPr lang="en-US" dirty="0"/>
              <a:t>These 3 particulates were selected as they give a fair estimate for the quality of air.</a:t>
            </a:r>
          </a:p>
          <a:p>
            <a:r>
              <a:rPr lang="en-AU" dirty="0"/>
              <a:t>For the sake of analysis we have split the data into 2 segments, pre lockdown and during lockdown.</a:t>
            </a:r>
          </a:p>
        </p:txBody>
      </p:sp>
    </p:spTree>
    <p:extLst>
      <p:ext uri="{BB962C8B-B14F-4D97-AF65-F5344CB8AC3E}">
        <p14:creationId xmlns:p14="http://schemas.microsoft.com/office/powerpoint/2010/main" val="348551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C801-812A-4862-B4CC-A47DB57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Data</a:t>
            </a:r>
            <a:br>
              <a:rPr lang="en-US"/>
            </a:br>
            <a:br>
              <a:rPr lang="en-US"/>
            </a:br>
            <a:r>
              <a:rPr lang="en-US"/>
              <a:t>NO</a:t>
            </a:r>
            <a:r>
              <a:rPr lang="en-US" baseline="-25000"/>
              <a:t>2</a:t>
            </a:r>
            <a:br>
              <a:rPr lang="en-US" baseline="-25000"/>
            </a:br>
            <a:r>
              <a:rPr lang="en-US"/>
              <a:t>Graphs</a:t>
            </a:r>
            <a:br>
              <a:rPr lang="en-US" baseline="-2500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A700-7518-49D4-B59A-1C9DEBEB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AU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50AF006-3570-42AB-A00F-F4026A61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85" y="151751"/>
            <a:ext cx="5392199" cy="314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09BBB-F084-4B5F-8D5D-B703E774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585" y="3362974"/>
            <a:ext cx="5379633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1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41EC-E97A-4819-B350-A098A68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Data</a:t>
            </a:r>
            <a:br>
              <a:rPr lang="en-US"/>
            </a:br>
            <a:br>
              <a:rPr lang="en-US"/>
            </a:br>
            <a:r>
              <a:rPr lang="en-US"/>
              <a:t>Comparative Graphs</a:t>
            </a:r>
            <a:br>
              <a:rPr lang="en-US"/>
            </a:br>
            <a:r>
              <a:rPr lang="en-US"/>
              <a:t>NO</a:t>
            </a:r>
            <a:r>
              <a:rPr lang="en-US" baseline="-25000"/>
              <a:t>2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1CF101-2316-4561-9766-A85625069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5838"/>
            <a:ext cx="7315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81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BDC1-6435-40BE-8631-1CC97377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 2.5</a:t>
            </a:r>
            <a:br>
              <a:rPr lang="en-US" dirty="0"/>
            </a:br>
            <a:r>
              <a:rPr lang="en-US" dirty="0"/>
              <a:t>Graphs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E73B7E-9CA5-408A-803A-53DF00957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78" y="122339"/>
            <a:ext cx="5313361" cy="33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EBFB56C-937C-413D-856B-B39DE2F04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2" y="3569152"/>
            <a:ext cx="5519070" cy="316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7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1A7-972C-4C89-A596-985FE9C2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Comparative Graphs</a:t>
            </a:r>
            <a:br>
              <a:rPr lang="en-US" dirty="0"/>
            </a:br>
            <a:r>
              <a:rPr lang="en-US" dirty="0"/>
              <a:t>PM2.5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3D8D8A-0398-42D6-9DF2-B8D2988E72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985838"/>
            <a:ext cx="73152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2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9A40-F351-40A5-AE52-D22ED1C6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PM10</a:t>
            </a:r>
            <a:br>
              <a:rPr lang="en-US" dirty="0"/>
            </a:br>
            <a:r>
              <a:rPr lang="en-US" dirty="0"/>
              <a:t>Graphs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EB9C53-B671-40EE-BE16-5DEE0ABD1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0"/>
            <a:ext cx="5574748" cy="346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EA61A-550E-4C0F-85A5-0C457633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2" y="3550709"/>
            <a:ext cx="5321733" cy="330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8560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949</Words>
  <Application>Microsoft Office PowerPoint</Application>
  <PresentationFormat>Widescreen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Corbel</vt:lpstr>
      <vt:lpstr>Wingdings 2</vt:lpstr>
      <vt:lpstr>Frame</vt:lpstr>
      <vt:lpstr>COMP6200 Data Science Group Project</vt:lpstr>
      <vt:lpstr>An Introduction to the Project. </vt:lpstr>
      <vt:lpstr>The Problem Statement</vt:lpstr>
      <vt:lpstr>The Data</vt:lpstr>
      <vt:lpstr>The Data  NO2 Graphs </vt:lpstr>
      <vt:lpstr>The Data  Comparative Graphs NO2</vt:lpstr>
      <vt:lpstr>The Data  PM 2.5 Graphs</vt:lpstr>
      <vt:lpstr>The Data  Comparative Graphs PM2.5</vt:lpstr>
      <vt:lpstr>The Data  PM10 Graphs</vt:lpstr>
      <vt:lpstr>The Data  Comparative Graphs  PM10</vt:lpstr>
      <vt:lpstr>Example: Italy  NO2 Compared Over Time. </vt:lpstr>
      <vt:lpstr>Example: Italy  PM2.5 Compared Over Time. </vt:lpstr>
      <vt:lpstr>The Data   Comparing the Variables.</vt:lpstr>
      <vt:lpstr>Prediction of the values  Multiple Regression. </vt:lpstr>
      <vt:lpstr>Multiple Linear Regression  Pre-Lockdown</vt:lpstr>
      <vt:lpstr>Multiple Linear Regression  During Lockdown</vt:lpstr>
      <vt:lpstr>Prediction of the Values  Multiple Regression For Single Particulates</vt:lpstr>
      <vt:lpstr>Multiple Linear Regression  NO2  </vt:lpstr>
      <vt:lpstr>Multiple Linear Regression  PM10 </vt:lpstr>
      <vt:lpstr>Multiple Linear Regression  PM2.5 </vt:lpstr>
      <vt:lpstr>Prediction of Variables  ARIMA </vt:lpstr>
      <vt:lpstr>ARIMA</vt:lpstr>
      <vt:lpstr>ARIMA</vt:lpstr>
      <vt:lpstr>ARIMA</vt:lpstr>
      <vt:lpstr>ARIMA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COMP6200 Data Science Group Project</dc:title>
  <dc:creator>Utkarsh Menon</dc:creator>
  <cp:lastModifiedBy>Utkarsh Menon</cp:lastModifiedBy>
  <cp:revision>28</cp:revision>
  <dcterms:created xsi:type="dcterms:W3CDTF">2020-06-08T12:28:52Z</dcterms:created>
  <dcterms:modified xsi:type="dcterms:W3CDTF">2020-06-09T07:06:29Z</dcterms:modified>
</cp:coreProperties>
</file>