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67" r:id="rId4"/>
    <p:sldId id="260" r:id="rId5"/>
    <p:sldId id="261" r:id="rId6"/>
    <p:sldId id="262" r:id="rId7"/>
    <p:sldId id="263" r:id="rId8"/>
    <p:sldId id="258" r:id="rId9"/>
    <p:sldId id="269" r:id="rId10"/>
    <p:sldId id="259" r:id="rId11"/>
    <p:sldId id="266" r:id="rId12"/>
    <p:sldId id="270" r:id="rId13"/>
    <p:sldId id="271" r:id="rId14"/>
    <p:sldId id="268" r:id="rId15"/>
    <p:sldId id="264" r:id="rId16"/>
    <p:sldId id="265" r:id="rId17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820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265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9114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2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94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3175"/>
            <a:ext cx="12192000" cy="520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99997" sy="99997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810000" y="1449146"/>
            <a:ext cx="10572000" cy="29712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54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810000" y="5280846"/>
            <a:ext cx="10572000" cy="4350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500" cy="5667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2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99999" marR="0" lvl="6" indent="-158399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10000" y="5367337"/>
            <a:ext cx="10561500" cy="493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31697" y="1081455"/>
            <a:ext cx="6332400" cy="323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99997" sy="99997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50984" y="1238501"/>
            <a:ext cx="5893800" cy="2645999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2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700" cy="7131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7574642" y="1081455"/>
            <a:ext cx="3810000" cy="4075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99999" marR="0" lvl="6" indent="-158399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0883" y="2286584"/>
            <a:ext cx="4895100" cy="250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99997" sy="99997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357088" y="2435957"/>
            <a:ext cx="4382400" cy="20079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32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400" cy="22956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99999" marR="0" lvl="6" indent="-158399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1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99997" sy="99997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4254435" y="-1260049"/>
            <a:ext cx="3674400" cy="105633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99999" marR="0" lvl="6" indent="-158399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669650" y="446089"/>
            <a:ext cx="4522200" cy="5415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99997" sy="99997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 rot="5400000">
            <a:off x="6863531" y="1906170"/>
            <a:ext cx="5134800" cy="2494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 rot="5400000">
            <a:off x="1408340" y="-152110"/>
            <a:ext cx="5415000" cy="66114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99999" marR="0" lvl="6" indent="-158399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21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99997" sy="99997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99999" marR="0" lvl="6" indent="-158399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12192000" cy="520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99997" sy="99997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500" cy="1468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8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500" cy="4341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21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99997" sy="99997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5185800" cy="36387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99999" marR="0" lvl="6" indent="-158399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87414" y="2222286"/>
            <a:ext cx="5194500" cy="36387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99999" marR="0" lvl="6" indent="-158399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21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99997" sy="99997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14727" y="2174875"/>
            <a:ext cx="5190000" cy="5763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90000" cy="3109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99999" marR="0" lvl="6" indent="-158399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187414" y="2174875"/>
            <a:ext cx="5194500" cy="5763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187414" y="2751138"/>
            <a:ext cx="5194500" cy="3109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99999" marR="0" lvl="6" indent="-158399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21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99997" sy="99997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73150" y="446087"/>
            <a:ext cx="3547500" cy="181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99997" sy="99997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73150" y="446087"/>
            <a:ext cx="3547500" cy="1618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2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855632" y="446087"/>
            <a:ext cx="6252600" cy="54150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99999" marR="0" lvl="6" indent="-158399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1073150" y="2260738"/>
            <a:ext cx="3547500" cy="36003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14727" y="727522"/>
            <a:ext cx="4853100" cy="16173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2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900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99999" marR="0" lvl="6" indent="-158399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14727" y="2344683"/>
            <a:ext cx="4853100" cy="35163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90395" y="6041362"/>
            <a:ext cx="32955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862689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0000" y="2184400"/>
            <a:ext cx="10563300" cy="36744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99999" marR="0" lvl="6" indent="-158399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karthikvegi#!/vizhome/knowledge-landscape/geospat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810000" y="1449146"/>
            <a:ext cx="10572000" cy="29712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54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Mapping the Knowledge Landscape of Design</a:t>
            </a:r>
            <a:br>
              <a:rPr lang="en-US" sz="5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5400" b="0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810000" y="5280846"/>
            <a:ext cx="10572000" cy="4350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Apurva Singhvi, Akansha Deshpande, Vinita Ch</a:t>
            </a:r>
            <a:r>
              <a:rPr lang="en-US"/>
              <a:t>akilam</a:t>
            </a: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Kartik Vegi, Pavan Jaggampudi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4000" b="1" i="0" u="none" strike="noStrike" cap="none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Resulting Visualizations (Co Author Network)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26" y="2128471"/>
            <a:ext cx="4712393" cy="43708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4000" b="1" i="0" u="none" strike="noStrike" cap="none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Co-Word Network (Entire Data Set)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9" y="2301312"/>
            <a:ext cx="3559126" cy="4050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828" y="2301311"/>
            <a:ext cx="4024920" cy="4050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880" y="2301311"/>
            <a:ext cx="3691388" cy="40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9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4000" b="1" i="0" u="none" strike="noStrike" cap="none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Co-Word Network (Entire Data Set)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2147008"/>
            <a:ext cx="4076700" cy="450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0" y="2147007"/>
            <a:ext cx="4176566" cy="44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5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4000" b="1" i="0" u="none" strike="noStrike" cap="none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Co-Word Network (Based on top 3 Journals)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607"/>
            <a:ext cx="4067175" cy="474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954" y="1957607"/>
            <a:ext cx="3928037" cy="474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5500" y="1957607"/>
            <a:ext cx="3842092" cy="462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9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Visualizations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Burst analysis has given a change of design landscape from the last three decades from robotics in 1987 to carbon recently</a:t>
            </a:r>
          </a:p>
          <a:p>
            <a:r>
              <a:rPr lang="en-US" dirty="0"/>
              <a:t>Co word network has shown a strong correlation between design, process, model, product and optimization</a:t>
            </a:r>
          </a:p>
          <a:p>
            <a:r>
              <a:rPr lang="en-US" dirty="0"/>
              <a:t>Proportional symbol map has shown a good amount of research done in USA and Germany in Europe. Dynamic visualization provided the research done in different lenses</a:t>
            </a:r>
          </a:p>
        </p:txBody>
      </p:sp>
    </p:spTree>
    <p:extLst>
      <p:ext uri="{BB962C8B-B14F-4D97-AF65-F5344CB8AC3E}">
        <p14:creationId xmlns:p14="http://schemas.microsoft.com/office/powerpoint/2010/main" val="183937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/>
              <a:t>Challenges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cleansing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Unique Identifier is null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Duplicate records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 contains numbers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Removing the noise words like ‘New’, ’Paper’ while making word occurrence network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dirty="0"/>
              <a:t>File Loading Issues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Not enough Heap space (87 MB)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 Format (IUNI Dataset)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References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600" cy="3636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Proportional Symbol Map. Retrived from http://blog.mastermaps.com/2008/04/proportional-symbol-mapping-with.html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Map of Science. Retrived from https://sciencenode.org/visualization/mapping-publications-science.php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Sci2 Team. (2009). Science of Science (Sci2) Tool. Indiana University and SciTech Strategies, http://sci2.cns.iu.edu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dirty="0"/>
              <a:t>Understand how research in areas of design has changed over time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dirty="0"/>
              <a:t>Identify the bursts of activity that happened in the last three decades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dirty="0"/>
              <a:t>Understand the collaboration of networks over time</a:t>
            </a:r>
          </a:p>
          <a:p>
            <a:pPr lvl="0"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map cluster of authors working on different topics, across topics and locations</a:t>
            </a:r>
          </a:p>
          <a:p>
            <a:pPr lvl="0"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map design research topics and their interrelationships</a:t>
            </a:r>
          </a:p>
          <a:p>
            <a:pPr lvl="0"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map geographic location of different research topics</a:t>
            </a:r>
          </a:p>
          <a:p>
            <a:pPr lvl="0"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be able to map the design research by specific journal collections.  </a:t>
            </a:r>
          </a:p>
          <a:p>
            <a:pPr lvl="0"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map how much cross fertilization is taking place across these journals and domains.</a:t>
            </a:r>
          </a:p>
          <a:p>
            <a:pPr lvl="0"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Interactive visualizations which can be viewed through webpage with options for different possible lenses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Envisioned Visualizations</a:t>
            </a:r>
          </a:p>
        </p:txBody>
      </p:sp>
      <p:pic>
        <p:nvPicPr>
          <p:cNvPr id="135" name="Shape 135" descr="propsymbols_worl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75" y="2409824"/>
            <a:ext cx="5763724" cy="348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 descr="informatics-division-coauthor-network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625" y="2409825"/>
            <a:ext cx="5283450" cy="354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22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Envisioned Visualizations</a:t>
            </a:r>
          </a:p>
        </p:txBody>
      </p:sp>
      <p:pic>
        <p:nvPicPr>
          <p:cNvPr id="142" name="Shape 142" descr="MapOfScienceWpub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262" y="2301550"/>
            <a:ext cx="8649474" cy="418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for existing Visualizations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Systems</a:t>
            </a:r>
          </a:p>
          <a:p>
            <a:pPr marL="9144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World Map as reference systems</a:t>
            </a:r>
          </a:p>
          <a:p>
            <a:pPr marL="9144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Use Map of Science as the existing reference system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Existing Visualizations</a:t>
            </a:r>
          </a:p>
          <a:p>
            <a:pPr marL="9144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Proportional Symbol Map</a:t>
            </a:r>
          </a:p>
          <a:p>
            <a:pPr marL="9144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Co Author Network</a:t>
            </a:r>
          </a:p>
          <a:p>
            <a:pPr marL="9144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Burst Analysis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Tableau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Sci2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Gephi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/>
              <a:t>Statistics of the data sets used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50975" y="2177150"/>
            <a:ext cx="11196600" cy="4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Publications are collected from 32 design journals - IUNI Web of Science dataset.</a:t>
            </a:r>
          </a:p>
          <a:p>
            <a:pPr marL="342900" lvl="0" indent="-34290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 dataset size : 54110 records</a:t>
            </a:r>
          </a:p>
          <a:p>
            <a:pPr marL="342900" lvl="0" indent="-34290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Significant list of attributes : </a:t>
            </a:r>
          </a:p>
          <a:p>
            <a:pPr marL="742950" lvl="1" indent="-34925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WOS_ID (Unique Identifier)</a:t>
            </a:r>
          </a:p>
          <a:p>
            <a:pPr marL="742950" lvl="1" indent="-34925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Authors</a:t>
            </a:r>
          </a:p>
          <a:p>
            <a:pPr marL="742950" lvl="1" indent="-34925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Abstracts</a:t>
            </a:r>
          </a:p>
          <a:p>
            <a:pPr marL="742950" lvl="1" indent="-34925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Cited references</a:t>
            </a:r>
          </a:p>
          <a:p>
            <a:pPr marL="1143000" lvl="2" indent="-34290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 of cited references</a:t>
            </a:r>
          </a:p>
          <a:p>
            <a:pPr marL="1143000" lvl="2" indent="-34290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No. of times cited</a:t>
            </a:r>
          </a:p>
          <a:p>
            <a:pPr marL="742950" lvl="1" indent="-34925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 Type </a:t>
            </a:r>
          </a:p>
          <a:p>
            <a:pPr marL="742950" lvl="1" indent="-34925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Publication type</a:t>
            </a:r>
          </a:p>
          <a:p>
            <a:pPr marL="742950" lvl="1" indent="-34925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Journal Name</a:t>
            </a:r>
          </a:p>
          <a:p>
            <a:pPr marL="742950" lvl="1" indent="-34925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Language</a:t>
            </a:r>
          </a:p>
          <a:p>
            <a:pPr marL="742950" lvl="1" indent="-34925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Publisher</a:t>
            </a:r>
          </a:p>
          <a:p>
            <a:pPr marL="1143000" lvl="2" indent="-342900" rtl="0">
              <a:spcBef>
                <a:spcPts val="0"/>
              </a:spcBef>
              <a:buClr>
                <a:schemeClr val="accent1"/>
              </a:buClr>
              <a:buFont typeface="Noto Sans Symbols"/>
              <a:buChar char="○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Publication date</a:t>
            </a:r>
          </a:p>
          <a:p>
            <a:pPr marL="1143000" lvl="2" indent="-342900" rtl="0">
              <a:spcBef>
                <a:spcPts val="0"/>
              </a:spcBef>
              <a:buClr>
                <a:schemeClr val="accent1"/>
              </a:buClr>
              <a:buFont typeface="Noto Sans Symbols"/>
              <a:buChar char="○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Publisher address</a:t>
            </a:r>
          </a:p>
          <a:p>
            <a:pPr marL="742950" lvl="1" indent="-34925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Researcher id</a:t>
            </a:r>
          </a:p>
          <a:p>
            <a:pPr marL="1143000" lvl="2" indent="-342900" rtl="0">
              <a:spcBef>
                <a:spcPts val="0"/>
              </a:spcBef>
              <a:buClr>
                <a:schemeClr val="accent1"/>
              </a:buClr>
              <a:buFont typeface="Noto Sans Symbols"/>
              <a:buChar char="○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address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/>
              <a:t>Algorithms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Burst Algorithm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Author Co occurrence network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Proportional Symbol Map for number of researches on world map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4000" b="1" i="0" u="none" strike="noStrike" cap="none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Resulting Visualization (Burst Analysis)</a:t>
            </a:r>
          </a:p>
        </p:txBody>
      </p:sp>
      <p:pic>
        <p:nvPicPr>
          <p:cNvPr id="129" name="Shape 129" descr="Cap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301" y="2278546"/>
            <a:ext cx="8850060" cy="420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4000" b="1" i="0" u="none" strike="noStrike" cap="none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Resulting Visualization (Dynamic Proportional Symbol Map using Tableau)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8" y="2130449"/>
            <a:ext cx="5943600" cy="39757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20127" y="6279707"/>
            <a:ext cx="8951741" cy="306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kern="11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GB" kern="11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u="sng" kern="11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https://public.tableau.com/profile/karthikvegi - !/</a:t>
            </a:r>
            <a:r>
              <a:rPr lang="en-GB" u="sng" kern="1100" dirty="0" err="1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vizhome</a:t>
            </a:r>
            <a:r>
              <a:rPr lang="en-GB" u="sng" kern="11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/knowledge-landscape/geospatial</a:t>
            </a:r>
            <a:endParaRPr lang="en-US" kern="1100" dirty="0">
              <a:solidFill>
                <a:schemeClr val="bg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49513"/>
      </p:ext>
    </p:extLst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452</Words>
  <Application>Microsoft Office PowerPoint</Application>
  <PresentationFormat>Widescreen</PresentationFormat>
  <Paragraphs>75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Cambria</vt:lpstr>
      <vt:lpstr>Times New Roman</vt:lpstr>
      <vt:lpstr>Noto Sans Symbols</vt:lpstr>
      <vt:lpstr>Quotable</vt:lpstr>
      <vt:lpstr>Mapping the Knowledge Landscape of Design </vt:lpstr>
      <vt:lpstr>Goals</vt:lpstr>
      <vt:lpstr>Envisioned Visualizations</vt:lpstr>
      <vt:lpstr>Envisioned Visualizations</vt:lpstr>
      <vt:lpstr>Research for existing Visualizations</vt:lpstr>
      <vt:lpstr>Statistics of the data sets used</vt:lpstr>
      <vt:lpstr>Algorithms</vt:lpstr>
      <vt:lpstr>Resulting Visualization (Burst Analysis)</vt:lpstr>
      <vt:lpstr>Resulting Visualization (Dynamic Proportional Symbol Map using Tableau)</vt:lpstr>
      <vt:lpstr>Resulting Visualizations (Co Author Network)</vt:lpstr>
      <vt:lpstr>Co-Word Network (Entire Data Set)</vt:lpstr>
      <vt:lpstr>Co-Word Network (Entire Data Set)</vt:lpstr>
      <vt:lpstr>Co-Word Network (Based on top 3 Journals)</vt:lpstr>
      <vt:lpstr>Insights from Visualizations</vt:lpstr>
      <vt:lpstr>Challenges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the Knowledge Landscape of Design</dc:title>
  <dc:creator>APURVA SINGHVI</dc:creator>
  <cp:lastModifiedBy>Pragati Bhatnagar</cp:lastModifiedBy>
  <cp:revision>12</cp:revision>
  <dcterms:modified xsi:type="dcterms:W3CDTF">2017-04-03T19:58:09Z</dcterms:modified>
</cp:coreProperties>
</file>