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9" r:id="rId15"/>
    <p:sldId id="269" r:id="rId16"/>
    <p:sldId id="270" r:id="rId17"/>
    <p:sldId id="272" r:id="rId18"/>
    <p:sldId id="273" r:id="rId19"/>
    <p:sldId id="275" r:id="rId20"/>
    <p:sldId id="277" r:id="rId21"/>
    <p:sldId id="278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78" autoAdjust="0"/>
  </p:normalViewPr>
  <p:slideViewPr>
    <p:cSldViewPr>
      <p:cViewPr varScale="1">
        <p:scale>
          <a:sx n="56" d="100"/>
          <a:sy n="56" d="100"/>
        </p:scale>
        <p:origin x="-17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C1A76-6DD2-4A67-82FC-DF6915C14085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99BFA9-2A58-4E20-A6CB-19EFEE7059D1}">
      <dgm:prSet/>
      <dgm:spPr/>
      <dgm:t>
        <a:bodyPr/>
        <a:lstStyle/>
        <a:p>
          <a:pPr rtl="0"/>
          <a:r>
            <a:rPr lang="en-US" dirty="0" smtClean="0"/>
            <a:t>Karthik Vakkalagadda</a:t>
          </a:r>
          <a:endParaRPr lang="en-US" dirty="0"/>
        </a:p>
      </dgm:t>
    </dgm:pt>
    <dgm:pt modelId="{FE715CD7-DE3E-4BF3-BE26-3192DF380E03}" type="parTrans" cxnId="{DF8CC5F4-3F4A-46D5-A1F3-D6DFA08021E6}">
      <dgm:prSet/>
      <dgm:spPr/>
      <dgm:t>
        <a:bodyPr/>
        <a:lstStyle/>
        <a:p>
          <a:endParaRPr lang="en-US"/>
        </a:p>
      </dgm:t>
    </dgm:pt>
    <dgm:pt modelId="{63D18F77-2614-4502-ABAD-0FEC50CBF94D}" type="sibTrans" cxnId="{DF8CC5F4-3F4A-46D5-A1F3-D6DFA08021E6}">
      <dgm:prSet/>
      <dgm:spPr/>
      <dgm:t>
        <a:bodyPr/>
        <a:lstStyle/>
        <a:p>
          <a:endParaRPr lang="en-US"/>
        </a:p>
      </dgm:t>
    </dgm:pt>
    <dgm:pt modelId="{A18512FF-3949-4964-B091-2553EDD30D2E}">
      <dgm:prSet/>
      <dgm:spPr/>
      <dgm:t>
        <a:bodyPr/>
        <a:lstStyle/>
        <a:p>
          <a:pPr rtl="0"/>
          <a:r>
            <a:rPr lang="en-US" dirty="0" smtClean="0"/>
            <a:t>Kavya manubarthi</a:t>
          </a:r>
          <a:endParaRPr lang="en-US" dirty="0"/>
        </a:p>
      </dgm:t>
    </dgm:pt>
    <dgm:pt modelId="{C992C0BB-0CD9-4AF4-952C-BC84011C17C7}" type="parTrans" cxnId="{BEC3271B-EADC-44E9-910B-0C94AB5C05CB}">
      <dgm:prSet/>
      <dgm:spPr/>
      <dgm:t>
        <a:bodyPr/>
        <a:lstStyle/>
        <a:p>
          <a:endParaRPr lang="en-US"/>
        </a:p>
      </dgm:t>
    </dgm:pt>
    <dgm:pt modelId="{381E094A-206E-47A1-8B78-429E60C37B8E}" type="sibTrans" cxnId="{BEC3271B-EADC-44E9-910B-0C94AB5C05CB}">
      <dgm:prSet/>
      <dgm:spPr/>
      <dgm:t>
        <a:bodyPr/>
        <a:lstStyle/>
        <a:p>
          <a:endParaRPr lang="en-US"/>
        </a:p>
      </dgm:t>
    </dgm:pt>
    <dgm:pt modelId="{632BED15-212B-4741-BA84-AEA90742E38D}">
      <dgm:prSet/>
      <dgm:spPr/>
      <dgm:t>
        <a:bodyPr/>
        <a:lstStyle/>
        <a:p>
          <a:pPr rtl="0"/>
          <a:r>
            <a:rPr lang="en-US" dirty="0" smtClean="0"/>
            <a:t>Ravindra</a:t>
          </a:r>
          <a:endParaRPr lang="en-US" dirty="0"/>
        </a:p>
      </dgm:t>
    </dgm:pt>
    <dgm:pt modelId="{FB17E7D3-CF40-471A-9C63-CD07FDF126CE}" type="parTrans" cxnId="{4B8276C0-4BB7-419B-BC51-E2749CDE4AA8}">
      <dgm:prSet/>
      <dgm:spPr/>
      <dgm:t>
        <a:bodyPr/>
        <a:lstStyle/>
        <a:p>
          <a:endParaRPr lang="en-US"/>
        </a:p>
      </dgm:t>
    </dgm:pt>
    <dgm:pt modelId="{E03A9077-F2DA-49A5-B724-5556DCD9C756}" type="sibTrans" cxnId="{4B8276C0-4BB7-419B-BC51-E2749CDE4AA8}">
      <dgm:prSet/>
      <dgm:spPr/>
      <dgm:t>
        <a:bodyPr/>
        <a:lstStyle/>
        <a:p>
          <a:endParaRPr lang="en-US"/>
        </a:p>
      </dgm:t>
    </dgm:pt>
    <dgm:pt modelId="{8D78B294-365E-49AE-AB0A-99036F58F301}">
      <dgm:prSet/>
      <dgm:spPr/>
      <dgm:t>
        <a:bodyPr/>
        <a:lstStyle/>
        <a:p>
          <a:pPr rtl="0"/>
          <a:r>
            <a:rPr lang="en-US" dirty="0" smtClean="0"/>
            <a:t>Balaji</a:t>
          </a:r>
          <a:endParaRPr lang="en-US" dirty="0"/>
        </a:p>
      </dgm:t>
    </dgm:pt>
    <dgm:pt modelId="{0174DBFF-38C5-4CC1-97CE-DF685CAB6E36}" type="parTrans" cxnId="{C660EEFF-D323-411A-A1BD-E7E317F1521D}">
      <dgm:prSet/>
      <dgm:spPr/>
      <dgm:t>
        <a:bodyPr/>
        <a:lstStyle/>
        <a:p>
          <a:endParaRPr lang="en-US"/>
        </a:p>
      </dgm:t>
    </dgm:pt>
    <dgm:pt modelId="{5A23A6EC-6E43-4675-8918-6FE4001FA7D3}" type="sibTrans" cxnId="{C660EEFF-D323-411A-A1BD-E7E317F1521D}">
      <dgm:prSet/>
      <dgm:spPr/>
      <dgm:t>
        <a:bodyPr/>
        <a:lstStyle/>
        <a:p>
          <a:endParaRPr lang="en-US"/>
        </a:p>
      </dgm:t>
    </dgm:pt>
    <dgm:pt modelId="{2148DB25-715A-4D58-A7F0-03BD552FC0C8}">
      <dgm:prSet/>
      <dgm:spPr/>
      <dgm:t>
        <a:bodyPr/>
        <a:lstStyle/>
        <a:p>
          <a:pPr rtl="0"/>
          <a:r>
            <a:rPr lang="en-US" dirty="0" smtClean="0"/>
            <a:t>Guided by – Sekhar.ch</a:t>
          </a:r>
          <a:endParaRPr lang="en-US" dirty="0"/>
        </a:p>
      </dgm:t>
    </dgm:pt>
    <dgm:pt modelId="{D63A0AF1-A399-4E0C-84DB-878EA2973FE5}" type="parTrans" cxnId="{5AD34577-4286-48AE-BA4E-4F293C0C110D}">
      <dgm:prSet/>
      <dgm:spPr/>
      <dgm:t>
        <a:bodyPr/>
        <a:lstStyle/>
        <a:p>
          <a:endParaRPr lang="en-US"/>
        </a:p>
      </dgm:t>
    </dgm:pt>
    <dgm:pt modelId="{793056DF-9852-4970-BD0D-78E1F59714D4}" type="sibTrans" cxnId="{5AD34577-4286-48AE-BA4E-4F293C0C110D}">
      <dgm:prSet/>
      <dgm:spPr/>
      <dgm:t>
        <a:bodyPr/>
        <a:lstStyle/>
        <a:p>
          <a:endParaRPr lang="en-US"/>
        </a:p>
      </dgm:t>
    </dgm:pt>
    <dgm:pt modelId="{32F19285-5164-4FEA-A2FC-31F9EF788C25}" type="pres">
      <dgm:prSet presAssocID="{C9FC1A76-6DD2-4A67-82FC-DF6915C140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18D30-CE18-4972-9ABB-69BE631DC8E2}" type="pres">
      <dgm:prSet presAssocID="{C9FC1A76-6DD2-4A67-82FC-DF6915C14085}" presName="fgShape" presStyleLbl="fgShp" presStyleIdx="0" presStyleCnt="1"/>
      <dgm:spPr/>
    </dgm:pt>
    <dgm:pt modelId="{E4E86E0B-6B00-44A7-ACD6-EC42BC896B31}" type="pres">
      <dgm:prSet presAssocID="{C9FC1A76-6DD2-4A67-82FC-DF6915C14085}" presName="linComp" presStyleCnt="0"/>
      <dgm:spPr/>
    </dgm:pt>
    <dgm:pt modelId="{9472DDC4-4735-47BF-84C6-4138639A8D02}" type="pres">
      <dgm:prSet presAssocID="{C699BFA9-2A58-4E20-A6CB-19EFEE7059D1}" presName="compNode" presStyleCnt="0"/>
      <dgm:spPr/>
    </dgm:pt>
    <dgm:pt modelId="{B9B3F5D3-3EEB-4109-AEE4-3AE3D6548DCE}" type="pres">
      <dgm:prSet presAssocID="{C699BFA9-2A58-4E20-A6CB-19EFEE7059D1}" presName="bkgdShape" presStyleLbl="node1" presStyleIdx="0" presStyleCnt="5"/>
      <dgm:spPr/>
      <dgm:t>
        <a:bodyPr/>
        <a:lstStyle/>
        <a:p>
          <a:endParaRPr lang="en-US"/>
        </a:p>
      </dgm:t>
    </dgm:pt>
    <dgm:pt modelId="{4B244F4D-AABD-4D13-99E4-C31AFFA56724}" type="pres">
      <dgm:prSet presAssocID="{C699BFA9-2A58-4E20-A6CB-19EFEE7059D1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F2F143-5CDB-49A0-87D6-82F86CEC6E3A}" type="pres">
      <dgm:prSet presAssocID="{C699BFA9-2A58-4E20-A6CB-19EFEE7059D1}" presName="invisiNode" presStyleLbl="node1" presStyleIdx="0" presStyleCnt="5"/>
      <dgm:spPr/>
    </dgm:pt>
    <dgm:pt modelId="{ECEA5C2E-01F5-4DBC-BD94-37493C978CCE}" type="pres">
      <dgm:prSet presAssocID="{C699BFA9-2A58-4E20-A6CB-19EFEE7059D1}" presName="imagNode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CA68B88-03A4-4E0E-AA15-A4351451DE4D}" type="pres">
      <dgm:prSet presAssocID="{63D18F77-2614-4502-ABAD-0FEC50CBF94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C81DD18-A629-478F-B7CA-EA69C5211724}" type="pres">
      <dgm:prSet presAssocID="{A18512FF-3949-4964-B091-2553EDD30D2E}" presName="compNode" presStyleCnt="0"/>
      <dgm:spPr/>
    </dgm:pt>
    <dgm:pt modelId="{E629C69C-ADD4-4622-AE85-4F97E747DDCA}" type="pres">
      <dgm:prSet presAssocID="{A18512FF-3949-4964-B091-2553EDD30D2E}" presName="bkgdShape" presStyleLbl="node1" presStyleIdx="1" presStyleCnt="5"/>
      <dgm:spPr/>
      <dgm:t>
        <a:bodyPr/>
        <a:lstStyle/>
        <a:p>
          <a:endParaRPr lang="en-US"/>
        </a:p>
      </dgm:t>
    </dgm:pt>
    <dgm:pt modelId="{F279FA2D-49AF-4A7E-AC2C-E3649F29E11D}" type="pres">
      <dgm:prSet presAssocID="{A18512FF-3949-4964-B091-2553EDD30D2E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5CCFD-F98F-4B31-8188-E48A003F0B08}" type="pres">
      <dgm:prSet presAssocID="{A18512FF-3949-4964-B091-2553EDD30D2E}" presName="invisiNode" presStyleLbl="node1" presStyleIdx="1" presStyleCnt="5"/>
      <dgm:spPr/>
    </dgm:pt>
    <dgm:pt modelId="{E25AF18A-ACDD-46CC-B7D8-B90CE2BA122D}" type="pres">
      <dgm:prSet presAssocID="{A18512FF-3949-4964-B091-2553EDD30D2E}" presName="imagNode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683D039-1B07-4D75-891E-8213CD3C7F12}" type="pres">
      <dgm:prSet presAssocID="{381E094A-206E-47A1-8B78-429E60C37B8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15CDEF4-4995-43AF-BE20-1AA9D5E3510D}" type="pres">
      <dgm:prSet presAssocID="{632BED15-212B-4741-BA84-AEA90742E38D}" presName="compNode" presStyleCnt="0"/>
      <dgm:spPr/>
    </dgm:pt>
    <dgm:pt modelId="{805B24DD-0B4D-45DF-B171-19471D591BED}" type="pres">
      <dgm:prSet presAssocID="{632BED15-212B-4741-BA84-AEA90742E38D}" presName="bkgdShape" presStyleLbl="node1" presStyleIdx="2" presStyleCnt="5"/>
      <dgm:spPr/>
      <dgm:t>
        <a:bodyPr/>
        <a:lstStyle/>
        <a:p>
          <a:endParaRPr lang="en-US"/>
        </a:p>
      </dgm:t>
    </dgm:pt>
    <dgm:pt modelId="{BEA31F4F-897E-4A3B-BC4E-14433BCFF69A}" type="pres">
      <dgm:prSet presAssocID="{632BED15-212B-4741-BA84-AEA90742E38D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FCEAE-EB89-494B-A9D6-D4205D02A520}" type="pres">
      <dgm:prSet presAssocID="{632BED15-212B-4741-BA84-AEA90742E38D}" presName="invisiNode" presStyleLbl="node1" presStyleIdx="2" presStyleCnt="5"/>
      <dgm:spPr/>
    </dgm:pt>
    <dgm:pt modelId="{E3C5DC99-3A19-49EC-A655-11D7A611FAEB}" type="pres">
      <dgm:prSet presAssocID="{632BED15-212B-4741-BA84-AEA90742E38D}" presName="imagNode" presStyleLbl="fgImgPlace1" presStyleIdx="2" presStyleCnt="5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97422D5-89E7-4D0C-BC84-D2FED21617A6}" type="pres">
      <dgm:prSet presAssocID="{E03A9077-F2DA-49A5-B724-5556DCD9C75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CAF6AF5-1E0A-4358-81B2-D2744ADDC3BA}" type="pres">
      <dgm:prSet presAssocID="{8D78B294-365E-49AE-AB0A-99036F58F301}" presName="compNode" presStyleCnt="0"/>
      <dgm:spPr/>
    </dgm:pt>
    <dgm:pt modelId="{F3C64039-D3A3-42E4-B7C1-017B45402B24}" type="pres">
      <dgm:prSet presAssocID="{8D78B294-365E-49AE-AB0A-99036F58F301}" presName="bkgdShape" presStyleLbl="node1" presStyleIdx="3" presStyleCnt="5"/>
      <dgm:spPr/>
      <dgm:t>
        <a:bodyPr/>
        <a:lstStyle/>
        <a:p>
          <a:endParaRPr lang="en-US"/>
        </a:p>
      </dgm:t>
    </dgm:pt>
    <dgm:pt modelId="{FC59281A-A217-45F8-B3DB-3A6E1D6404FC}" type="pres">
      <dgm:prSet presAssocID="{8D78B294-365E-49AE-AB0A-99036F58F301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B4E1F-F128-4EBF-B533-D3A94D62F0F3}" type="pres">
      <dgm:prSet presAssocID="{8D78B294-365E-49AE-AB0A-99036F58F301}" presName="invisiNode" presStyleLbl="node1" presStyleIdx="3" presStyleCnt="5"/>
      <dgm:spPr/>
    </dgm:pt>
    <dgm:pt modelId="{0C99C505-743A-4479-8F2D-DEBDC6AF98C5}" type="pres">
      <dgm:prSet presAssocID="{8D78B294-365E-49AE-AB0A-99036F58F301}" presName="imagNode" presStyleLbl="fgImgPlace1" presStyleIdx="3" presStyleCnt="5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44FABDB-EB87-4F0F-99D7-AD5A73E1F726}" type="pres">
      <dgm:prSet presAssocID="{5A23A6EC-6E43-4675-8918-6FE4001FA7D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19FBBF3-1058-482A-A12A-4F0C8B45858D}" type="pres">
      <dgm:prSet presAssocID="{2148DB25-715A-4D58-A7F0-03BD552FC0C8}" presName="compNode" presStyleCnt="0"/>
      <dgm:spPr/>
    </dgm:pt>
    <dgm:pt modelId="{57C197E4-8C4B-4EB5-B34A-72501A75707B}" type="pres">
      <dgm:prSet presAssocID="{2148DB25-715A-4D58-A7F0-03BD552FC0C8}" presName="bkgdShape" presStyleLbl="node1" presStyleIdx="4" presStyleCnt="5"/>
      <dgm:spPr/>
      <dgm:t>
        <a:bodyPr/>
        <a:lstStyle/>
        <a:p>
          <a:endParaRPr lang="en-US"/>
        </a:p>
      </dgm:t>
    </dgm:pt>
    <dgm:pt modelId="{0B83DE6E-6ED4-40A2-A0B5-19AB6172B89E}" type="pres">
      <dgm:prSet presAssocID="{2148DB25-715A-4D58-A7F0-03BD552FC0C8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6D347F-5A89-4C66-8CFA-69C43B9A0A33}" type="pres">
      <dgm:prSet presAssocID="{2148DB25-715A-4D58-A7F0-03BD552FC0C8}" presName="invisiNode" presStyleLbl="node1" presStyleIdx="4" presStyleCnt="5"/>
      <dgm:spPr/>
    </dgm:pt>
    <dgm:pt modelId="{CFB1AF68-AD50-48BE-81F3-087073FBC92F}" type="pres">
      <dgm:prSet presAssocID="{2148DB25-715A-4D58-A7F0-03BD552FC0C8}" presName="imagNode" presStyleLbl="fgImgPlace1" presStyleIdx="4" presStyleCnt="5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13B3D2ED-32E0-413A-8468-70859E275573}" type="presOf" srcId="{8D78B294-365E-49AE-AB0A-99036F58F301}" destId="{F3C64039-D3A3-42E4-B7C1-017B45402B24}" srcOrd="0" destOrd="0" presId="urn:microsoft.com/office/officeart/2005/8/layout/hList7"/>
    <dgm:cxn modelId="{28B093C0-8A9C-4993-933C-04687BDAC544}" type="presOf" srcId="{2148DB25-715A-4D58-A7F0-03BD552FC0C8}" destId="{57C197E4-8C4B-4EB5-B34A-72501A75707B}" srcOrd="0" destOrd="0" presId="urn:microsoft.com/office/officeart/2005/8/layout/hList7"/>
    <dgm:cxn modelId="{F211AFE6-33EC-44DC-8B91-8FC88C657254}" type="presOf" srcId="{632BED15-212B-4741-BA84-AEA90742E38D}" destId="{805B24DD-0B4D-45DF-B171-19471D591BED}" srcOrd="0" destOrd="0" presId="urn:microsoft.com/office/officeart/2005/8/layout/hList7"/>
    <dgm:cxn modelId="{4B8276C0-4BB7-419B-BC51-E2749CDE4AA8}" srcId="{C9FC1A76-6DD2-4A67-82FC-DF6915C14085}" destId="{632BED15-212B-4741-BA84-AEA90742E38D}" srcOrd="2" destOrd="0" parTransId="{FB17E7D3-CF40-471A-9C63-CD07FDF126CE}" sibTransId="{E03A9077-F2DA-49A5-B724-5556DCD9C756}"/>
    <dgm:cxn modelId="{099833B7-E503-4C84-9B2C-44445EC9BFC3}" type="presOf" srcId="{381E094A-206E-47A1-8B78-429E60C37B8E}" destId="{6683D039-1B07-4D75-891E-8213CD3C7F12}" srcOrd="0" destOrd="0" presId="urn:microsoft.com/office/officeart/2005/8/layout/hList7"/>
    <dgm:cxn modelId="{5AD34577-4286-48AE-BA4E-4F293C0C110D}" srcId="{C9FC1A76-6DD2-4A67-82FC-DF6915C14085}" destId="{2148DB25-715A-4D58-A7F0-03BD552FC0C8}" srcOrd="4" destOrd="0" parTransId="{D63A0AF1-A399-4E0C-84DB-878EA2973FE5}" sibTransId="{793056DF-9852-4970-BD0D-78E1F59714D4}"/>
    <dgm:cxn modelId="{869EDADC-FE24-45F8-80AB-F1A55C99F257}" type="presOf" srcId="{C9FC1A76-6DD2-4A67-82FC-DF6915C14085}" destId="{32F19285-5164-4FEA-A2FC-31F9EF788C25}" srcOrd="0" destOrd="0" presId="urn:microsoft.com/office/officeart/2005/8/layout/hList7"/>
    <dgm:cxn modelId="{C660EEFF-D323-411A-A1BD-E7E317F1521D}" srcId="{C9FC1A76-6DD2-4A67-82FC-DF6915C14085}" destId="{8D78B294-365E-49AE-AB0A-99036F58F301}" srcOrd="3" destOrd="0" parTransId="{0174DBFF-38C5-4CC1-97CE-DF685CAB6E36}" sibTransId="{5A23A6EC-6E43-4675-8918-6FE4001FA7D3}"/>
    <dgm:cxn modelId="{02FA1F2C-64ED-44D9-8194-4BE37BB913E3}" type="presOf" srcId="{8D78B294-365E-49AE-AB0A-99036F58F301}" destId="{FC59281A-A217-45F8-B3DB-3A6E1D6404FC}" srcOrd="1" destOrd="0" presId="urn:microsoft.com/office/officeart/2005/8/layout/hList7"/>
    <dgm:cxn modelId="{DF8CC5F4-3F4A-46D5-A1F3-D6DFA08021E6}" srcId="{C9FC1A76-6DD2-4A67-82FC-DF6915C14085}" destId="{C699BFA9-2A58-4E20-A6CB-19EFEE7059D1}" srcOrd="0" destOrd="0" parTransId="{FE715CD7-DE3E-4BF3-BE26-3192DF380E03}" sibTransId="{63D18F77-2614-4502-ABAD-0FEC50CBF94D}"/>
    <dgm:cxn modelId="{BEC3271B-EADC-44E9-910B-0C94AB5C05CB}" srcId="{C9FC1A76-6DD2-4A67-82FC-DF6915C14085}" destId="{A18512FF-3949-4964-B091-2553EDD30D2E}" srcOrd="1" destOrd="0" parTransId="{C992C0BB-0CD9-4AF4-952C-BC84011C17C7}" sibTransId="{381E094A-206E-47A1-8B78-429E60C37B8E}"/>
    <dgm:cxn modelId="{BB30DF9B-BEE6-453D-842D-4A20E4304B1D}" type="presOf" srcId="{A18512FF-3949-4964-B091-2553EDD30D2E}" destId="{E629C69C-ADD4-4622-AE85-4F97E747DDCA}" srcOrd="0" destOrd="0" presId="urn:microsoft.com/office/officeart/2005/8/layout/hList7"/>
    <dgm:cxn modelId="{C0ABED79-708F-409E-A7E3-C42DFA07C224}" type="presOf" srcId="{63D18F77-2614-4502-ABAD-0FEC50CBF94D}" destId="{9CA68B88-03A4-4E0E-AA15-A4351451DE4D}" srcOrd="0" destOrd="0" presId="urn:microsoft.com/office/officeart/2005/8/layout/hList7"/>
    <dgm:cxn modelId="{A2B9794B-5507-47FE-B517-9E7891C2938A}" type="presOf" srcId="{632BED15-212B-4741-BA84-AEA90742E38D}" destId="{BEA31F4F-897E-4A3B-BC4E-14433BCFF69A}" srcOrd="1" destOrd="0" presId="urn:microsoft.com/office/officeart/2005/8/layout/hList7"/>
    <dgm:cxn modelId="{BE5BD1F4-A297-4B1E-9B7C-9E280C2AFCEC}" type="presOf" srcId="{5A23A6EC-6E43-4675-8918-6FE4001FA7D3}" destId="{744FABDB-EB87-4F0F-99D7-AD5A73E1F726}" srcOrd="0" destOrd="0" presId="urn:microsoft.com/office/officeart/2005/8/layout/hList7"/>
    <dgm:cxn modelId="{226DF0F6-AA55-40A3-9358-DA0F39E77EA1}" type="presOf" srcId="{C699BFA9-2A58-4E20-A6CB-19EFEE7059D1}" destId="{B9B3F5D3-3EEB-4109-AEE4-3AE3D6548DCE}" srcOrd="0" destOrd="0" presId="urn:microsoft.com/office/officeart/2005/8/layout/hList7"/>
    <dgm:cxn modelId="{AA955833-0D66-49EF-AAD4-10E5C2DACBBA}" type="presOf" srcId="{E03A9077-F2DA-49A5-B724-5556DCD9C756}" destId="{D97422D5-89E7-4D0C-BC84-D2FED21617A6}" srcOrd="0" destOrd="0" presId="urn:microsoft.com/office/officeart/2005/8/layout/hList7"/>
    <dgm:cxn modelId="{126F9117-2AC5-4BBB-A1CB-C3C9BAE37DC8}" type="presOf" srcId="{2148DB25-715A-4D58-A7F0-03BD552FC0C8}" destId="{0B83DE6E-6ED4-40A2-A0B5-19AB6172B89E}" srcOrd="1" destOrd="0" presId="urn:microsoft.com/office/officeart/2005/8/layout/hList7"/>
    <dgm:cxn modelId="{E96D3C13-71C3-4FAC-A82E-232C79475860}" type="presOf" srcId="{A18512FF-3949-4964-B091-2553EDD30D2E}" destId="{F279FA2D-49AF-4A7E-AC2C-E3649F29E11D}" srcOrd="1" destOrd="0" presId="urn:microsoft.com/office/officeart/2005/8/layout/hList7"/>
    <dgm:cxn modelId="{CC1C8716-D0B4-41F2-9159-FCD0CDCBD1DC}" type="presOf" srcId="{C699BFA9-2A58-4E20-A6CB-19EFEE7059D1}" destId="{4B244F4D-AABD-4D13-99E4-C31AFFA56724}" srcOrd="1" destOrd="0" presId="urn:microsoft.com/office/officeart/2005/8/layout/hList7"/>
    <dgm:cxn modelId="{A6CB387C-7D81-4680-A58B-B04E4B63F253}" type="presParOf" srcId="{32F19285-5164-4FEA-A2FC-31F9EF788C25}" destId="{63C18D30-CE18-4972-9ABB-69BE631DC8E2}" srcOrd="0" destOrd="0" presId="urn:microsoft.com/office/officeart/2005/8/layout/hList7"/>
    <dgm:cxn modelId="{1D870EC8-B0EE-4F77-9BA5-1F059C2C4534}" type="presParOf" srcId="{32F19285-5164-4FEA-A2FC-31F9EF788C25}" destId="{E4E86E0B-6B00-44A7-ACD6-EC42BC896B31}" srcOrd="1" destOrd="0" presId="urn:microsoft.com/office/officeart/2005/8/layout/hList7"/>
    <dgm:cxn modelId="{056B23B5-E122-475A-A5D2-328A6C160025}" type="presParOf" srcId="{E4E86E0B-6B00-44A7-ACD6-EC42BC896B31}" destId="{9472DDC4-4735-47BF-84C6-4138639A8D02}" srcOrd="0" destOrd="0" presId="urn:microsoft.com/office/officeart/2005/8/layout/hList7"/>
    <dgm:cxn modelId="{5F482B25-DC13-40FE-9B8A-3FAFCD508DB7}" type="presParOf" srcId="{9472DDC4-4735-47BF-84C6-4138639A8D02}" destId="{B9B3F5D3-3EEB-4109-AEE4-3AE3D6548DCE}" srcOrd="0" destOrd="0" presId="urn:microsoft.com/office/officeart/2005/8/layout/hList7"/>
    <dgm:cxn modelId="{6D969192-65AC-4CB5-B92D-873FE98ABB08}" type="presParOf" srcId="{9472DDC4-4735-47BF-84C6-4138639A8D02}" destId="{4B244F4D-AABD-4D13-99E4-C31AFFA56724}" srcOrd="1" destOrd="0" presId="urn:microsoft.com/office/officeart/2005/8/layout/hList7"/>
    <dgm:cxn modelId="{29444756-D1F5-4D2A-945A-051948E97F6E}" type="presParOf" srcId="{9472DDC4-4735-47BF-84C6-4138639A8D02}" destId="{F4F2F143-5CDB-49A0-87D6-82F86CEC6E3A}" srcOrd="2" destOrd="0" presId="urn:microsoft.com/office/officeart/2005/8/layout/hList7"/>
    <dgm:cxn modelId="{A7959C62-F29F-4815-AACC-A75C33D849B5}" type="presParOf" srcId="{9472DDC4-4735-47BF-84C6-4138639A8D02}" destId="{ECEA5C2E-01F5-4DBC-BD94-37493C978CCE}" srcOrd="3" destOrd="0" presId="urn:microsoft.com/office/officeart/2005/8/layout/hList7"/>
    <dgm:cxn modelId="{C2C04B87-5B14-4ABF-B649-43D1747FF263}" type="presParOf" srcId="{E4E86E0B-6B00-44A7-ACD6-EC42BC896B31}" destId="{9CA68B88-03A4-4E0E-AA15-A4351451DE4D}" srcOrd="1" destOrd="0" presId="urn:microsoft.com/office/officeart/2005/8/layout/hList7"/>
    <dgm:cxn modelId="{2C023AA5-E0D4-4E08-896B-9A1F30732D3D}" type="presParOf" srcId="{E4E86E0B-6B00-44A7-ACD6-EC42BC896B31}" destId="{8C81DD18-A629-478F-B7CA-EA69C5211724}" srcOrd="2" destOrd="0" presId="urn:microsoft.com/office/officeart/2005/8/layout/hList7"/>
    <dgm:cxn modelId="{FF11F9CC-EE17-4E2C-9FFC-BD98062D7F4D}" type="presParOf" srcId="{8C81DD18-A629-478F-B7CA-EA69C5211724}" destId="{E629C69C-ADD4-4622-AE85-4F97E747DDCA}" srcOrd="0" destOrd="0" presId="urn:microsoft.com/office/officeart/2005/8/layout/hList7"/>
    <dgm:cxn modelId="{243C6A32-A944-43E0-813C-4257351E7BAA}" type="presParOf" srcId="{8C81DD18-A629-478F-B7CA-EA69C5211724}" destId="{F279FA2D-49AF-4A7E-AC2C-E3649F29E11D}" srcOrd="1" destOrd="0" presId="urn:microsoft.com/office/officeart/2005/8/layout/hList7"/>
    <dgm:cxn modelId="{0B55BA49-24C9-4D43-BE80-2879FE545B34}" type="presParOf" srcId="{8C81DD18-A629-478F-B7CA-EA69C5211724}" destId="{C1C5CCFD-F98F-4B31-8188-E48A003F0B08}" srcOrd="2" destOrd="0" presId="urn:microsoft.com/office/officeart/2005/8/layout/hList7"/>
    <dgm:cxn modelId="{39007F00-761E-4CE0-8236-9E0702D03313}" type="presParOf" srcId="{8C81DD18-A629-478F-B7CA-EA69C5211724}" destId="{E25AF18A-ACDD-46CC-B7D8-B90CE2BA122D}" srcOrd="3" destOrd="0" presId="urn:microsoft.com/office/officeart/2005/8/layout/hList7"/>
    <dgm:cxn modelId="{D1802252-E2DA-4D62-99D2-55EAC5717FFB}" type="presParOf" srcId="{E4E86E0B-6B00-44A7-ACD6-EC42BC896B31}" destId="{6683D039-1B07-4D75-891E-8213CD3C7F12}" srcOrd="3" destOrd="0" presId="urn:microsoft.com/office/officeart/2005/8/layout/hList7"/>
    <dgm:cxn modelId="{89D68BF1-FF4C-4093-B79B-AB06131E85E6}" type="presParOf" srcId="{E4E86E0B-6B00-44A7-ACD6-EC42BC896B31}" destId="{C15CDEF4-4995-43AF-BE20-1AA9D5E3510D}" srcOrd="4" destOrd="0" presId="urn:microsoft.com/office/officeart/2005/8/layout/hList7"/>
    <dgm:cxn modelId="{9AE63FD6-7309-4CA4-9820-B8A80C26661E}" type="presParOf" srcId="{C15CDEF4-4995-43AF-BE20-1AA9D5E3510D}" destId="{805B24DD-0B4D-45DF-B171-19471D591BED}" srcOrd="0" destOrd="0" presId="urn:microsoft.com/office/officeart/2005/8/layout/hList7"/>
    <dgm:cxn modelId="{E179C08D-903C-42A5-8291-B790A26CE15B}" type="presParOf" srcId="{C15CDEF4-4995-43AF-BE20-1AA9D5E3510D}" destId="{BEA31F4F-897E-4A3B-BC4E-14433BCFF69A}" srcOrd="1" destOrd="0" presId="urn:microsoft.com/office/officeart/2005/8/layout/hList7"/>
    <dgm:cxn modelId="{6771771B-A5CD-41C9-8B49-94DCCB8FDA82}" type="presParOf" srcId="{C15CDEF4-4995-43AF-BE20-1AA9D5E3510D}" destId="{D03FCEAE-EB89-494B-A9D6-D4205D02A520}" srcOrd="2" destOrd="0" presId="urn:microsoft.com/office/officeart/2005/8/layout/hList7"/>
    <dgm:cxn modelId="{016BE857-DDC5-42F6-8106-78575C864AF7}" type="presParOf" srcId="{C15CDEF4-4995-43AF-BE20-1AA9D5E3510D}" destId="{E3C5DC99-3A19-49EC-A655-11D7A611FAEB}" srcOrd="3" destOrd="0" presId="urn:microsoft.com/office/officeart/2005/8/layout/hList7"/>
    <dgm:cxn modelId="{446CB5F5-F32C-4C78-8B84-E84EFA0D1C79}" type="presParOf" srcId="{E4E86E0B-6B00-44A7-ACD6-EC42BC896B31}" destId="{D97422D5-89E7-4D0C-BC84-D2FED21617A6}" srcOrd="5" destOrd="0" presId="urn:microsoft.com/office/officeart/2005/8/layout/hList7"/>
    <dgm:cxn modelId="{C4C7A769-4471-4209-B1B5-E3F2AB5FFDCB}" type="presParOf" srcId="{E4E86E0B-6B00-44A7-ACD6-EC42BC896B31}" destId="{0CAF6AF5-1E0A-4358-81B2-D2744ADDC3BA}" srcOrd="6" destOrd="0" presId="urn:microsoft.com/office/officeart/2005/8/layout/hList7"/>
    <dgm:cxn modelId="{51452C71-BF15-476A-B793-275222B358B6}" type="presParOf" srcId="{0CAF6AF5-1E0A-4358-81B2-D2744ADDC3BA}" destId="{F3C64039-D3A3-42E4-B7C1-017B45402B24}" srcOrd="0" destOrd="0" presId="urn:microsoft.com/office/officeart/2005/8/layout/hList7"/>
    <dgm:cxn modelId="{43537ACD-ADA6-463C-9288-6DC7090F93DC}" type="presParOf" srcId="{0CAF6AF5-1E0A-4358-81B2-D2744ADDC3BA}" destId="{FC59281A-A217-45F8-B3DB-3A6E1D6404FC}" srcOrd="1" destOrd="0" presId="urn:microsoft.com/office/officeart/2005/8/layout/hList7"/>
    <dgm:cxn modelId="{3038B4E3-A9D1-400F-820B-B88FAD34E626}" type="presParOf" srcId="{0CAF6AF5-1E0A-4358-81B2-D2744ADDC3BA}" destId="{E50B4E1F-F128-4EBF-B533-D3A94D62F0F3}" srcOrd="2" destOrd="0" presId="urn:microsoft.com/office/officeart/2005/8/layout/hList7"/>
    <dgm:cxn modelId="{A728701F-E821-423C-A1AB-7D9507E1B49E}" type="presParOf" srcId="{0CAF6AF5-1E0A-4358-81B2-D2744ADDC3BA}" destId="{0C99C505-743A-4479-8F2D-DEBDC6AF98C5}" srcOrd="3" destOrd="0" presId="urn:microsoft.com/office/officeart/2005/8/layout/hList7"/>
    <dgm:cxn modelId="{03EB1CC8-E546-48FD-B5CB-1C15F2AE8D5F}" type="presParOf" srcId="{E4E86E0B-6B00-44A7-ACD6-EC42BC896B31}" destId="{744FABDB-EB87-4F0F-99D7-AD5A73E1F726}" srcOrd="7" destOrd="0" presId="urn:microsoft.com/office/officeart/2005/8/layout/hList7"/>
    <dgm:cxn modelId="{5EA0E878-29A5-480A-ACA6-7864EA3C99A6}" type="presParOf" srcId="{E4E86E0B-6B00-44A7-ACD6-EC42BC896B31}" destId="{E19FBBF3-1058-482A-A12A-4F0C8B45858D}" srcOrd="8" destOrd="0" presId="urn:microsoft.com/office/officeart/2005/8/layout/hList7"/>
    <dgm:cxn modelId="{AB14D9C9-036F-4367-9679-088D7A68FA19}" type="presParOf" srcId="{E19FBBF3-1058-482A-A12A-4F0C8B45858D}" destId="{57C197E4-8C4B-4EB5-B34A-72501A75707B}" srcOrd="0" destOrd="0" presId="urn:microsoft.com/office/officeart/2005/8/layout/hList7"/>
    <dgm:cxn modelId="{048B8C38-675C-4844-85D8-9B46FD795259}" type="presParOf" srcId="{E19FBBF3-1058-482A-A12A-4F0C8B45858D}" destId="{0B83DE6E-6ED4-40A2-A0B5-19AB6172B89E}" srcOrd="1" destOrd="0" presId="urn:microsoft.com/office/officeart/2005/8/layout/hList7"/>
    <dgm:cxn modelId="{B5E67D5E-FAE7-45A9-BA64-499787639478}" type="presParOf" srcId="{E19FBBF3-1058-482A-A12A-4F0C8B45858D}" destId="{8A6D347F-5A89-4C66-8CFA-69C43B9A0A33}" srcOrd="2" destOrd="0" presId="urn:microsoft.com/office/officeart/2005/8/layout/hList7"/>
    <dgm:cxn modelId="{7F640E9F-C3A5-46B3-8990-DBAF638F0EEA}" type="presParOf" srcId="{E19FBBF3-1058-482A-A12A-4F0C8B45858D}" destId="{CFB1AF68-AD50-48BE-81F3-087073FBC92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B3F5D3-3EEB-4109-AEE4-3AE3D6548DCE}">
      <dsp:nvSpPr>
        <dsp:cNvPr id="0" name=""/>
        <dsp:cNvSpPr/>
      </dsp:nvSpPr>
      <dsp:spPr>
        <a:xfrm>
          <a:off x="0" y="0"/>
          <a:ext cx="1741289" cy="3375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Karthik Vakkalagadda</a:t>
          </a:r>
          <a:endParaRPr lang="en-US" sz="1900" kern="1200" dirty="0"/>
        </a:p>
      </dsp:txBody>
      <dsp:txXfrm>
        <a:off x="0" y="1350049"/>
        <a:ext cx="1741289" cy="1350049"/>
      </dsp:txXfrm>
    </dsp:sp>
    <dsp:sp modelId="{ECEA5C2E-01F5-4DBC-BD94-37493C978CCE}">
      <dsp:nvSpPr>
        <dsp:cNvPr id="0" name=""/>
        <dsp:cNvSpPr/>
      </dsp:nvSpPr>
      <dsp:spPr>
        <a:xfrm>
          <a:off x="308686" y="202507"/>
          <a:ext cx="1123916" cy="112391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9C69C-ADD4-4622-AE85-4F97E747DDCA}">
      <dsp:nvSpPr>
        <dsp:cNvPr id="0" name=""/>
        <dsp:cNvSpPr/>
      </dsp:nvSpPr>
      <dsp:spPr>
        <a:xfrm>
          <a:off x="1793527" y="0"/>
          <a:ext cx="1741289" cy="3375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Kavya manubarthi</a:t>
          </a:r>
          <a:endParaRPr lang="en-US" sz="1900" kern="1200" dirty="0"/>
        </a:p>
      </dsp:txBody>
      <dsp:txXfrm>
        <a:off x="1793527" y="1350049"/>
        <a:ext cx="1741289" cy="1350049"/>
      </dsp:txXfrm>
    </dsp:sp>
    <dsp:sp modelId="{E25AF18A-ACDD-46CC-B7D8-B90CE2BA122D}">
      <dsp:nvSpPr>
        <dsp:cNvPr id="0" name=""/>
        <dsp:cNvSpPr/>
      </dsp:nvSpPr>
      <dsp:spPr>
        <a:xfrm>
          <a:off x="2102214" y="202507"/>
          <a:ext cx="1123916" cy="112391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B24DD-0B4D-45DF-B171-19471D591BED}">
      <dsp:nvSpPr>
        <dsp:cNvPr id="0" name=""/>
        <dsp:cNvSpPr/>
      </dsp:nvSpPr>
      <dsp:spPr>
        <a:xfrm>
          <a:off x="3587055" y="0"/>
          <a:ext cx="1741289" cy="3375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Ravindra</a:t>
          </a:r>
          <a:endParaRPr lang="en-US" sz="1900" kern="1200" dirty="0"/>
        </a:p>
      </dsp:txBody>
      <dsp:txXfrm>
        <a:off x="3587055" y="1350049"/>
        <a:ext cx="1741289" cy="1350049"/>
      </dsp:txXfrm>
    </dsp:sp>
    <dsp:sp modelId="{E3C5DC99-3A19-49EC-A655-11D7A611FAEB}">
      <dsp:nvSpPr>
        <dsp:cNvPr id="0" name=""/>
        <dsp:cNvSpPr/>
      </dsp:nvSpPr>
      <dsp:spPr>
        <a:xfrm>
          <a:off x="3895741" y="202507"/>
          <a:ext cx="1123916" cy="1123916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64039-D3A3-42E4-B7C1-017B45402B24}">
      <dsp:nvSpPr>
        <dsp:cNvPr id="0" name=""/>
        <dsp:cNvSpPr/>
      </dsp:nvSpPr>
      <dsp:spPr>
        <a:xfrm>
          <a:off x="5380583" y="0"/>
          <a:ext cx="1741289" cy="3375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Balaji</a:t>
          </a:r>
          <a:endParaRPr lang="en-US" sz="1900" kern="1200" dirty="0"/>
        </a:p>
      </dsp:txBody>
      <dsp:txXfrm>
        <a:off x="5380583" y="1350049"/>
        <a:ext cx="1741289" cy="1350049"/>
      </dsp:txXfrm>
    </dsp:sp>
    <dsp:sp modelId="{0C99C505-743A-4479-8F2D-DEBDC6AF98C5}">
      <dsp:nvSpPr>
        <dsp:cNvPr id="0" name=""/>
        <dsp:cNvSpPr/>
      </dsp:nvSpPr>
      <dsp:spPr>
        <a:xfrm>
          <a:off x="5689269" y="202507"/>
          <a:ext cx="1123916" cy="1123916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197E4-8C4B-4EB5-B34A-72501A75707B}">
      <dsp:nvSpPr>
        <dsp:cNvPr id="0" name=""/>
        <dsp:cNvSpPr/>
      </dsp:nvSpPr>
      <dsp:spPr>
        <a:xfrm>
          <a:off x="7174110" y="0"/>
          <a:ext cx="1741289" cy="3375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Guided by – Sekhar.ch</a:t>
          </a:r>
          <a:endParaRPr lang="en-US" sz="1900" kern="1200" dirty="0"/>
        </a:p>
      </dsp:txBody>
      <dsp:txXfrm>
        <a:off x="7174110" y="1350049"/>
        <a:ext cx="1741289" cy="1350049"/>
      </dsp:txXfrm>
    </dsp:sp>
    <dsp:sp modelId="{CFB1AF68-AD50-48BE-81F3-087073FBC92F}">
      <dsp:nvSpPr>
        <dsp:cNvPr id="0" name=""/>
        <dsp:cNvSpPr/>
      </dsp:nvSpPr>
      <dsp:spPr>
        <a:xfrm>
          <a:off x="7482797" y="202507"/>
          <a:ext cx="1123916" cy="1123916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18D30-CE18-4972-9ABB-69BE631DC8E2}">
      <dsp:nvSpPr>
        <dsp:cNvPr id="0" name=""/>
        <dsp:cNvSpPr/>
      </dsp:nvSpPr>
      <dsp:spPr>
        <a:xfrm>
          <a:off x="356615" y="2700099"/>
          <a:ext cx="8202168" cy="50626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281-3292-4142-AC9F-C5FA2F42E2D4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34E9-E36D-49D4-8F41-0A834484E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281-3292-4142-AC9F-C5FA2F42E2D4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34E9-E36D-49D4-8F41-0A834484E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281-3292-4142-AC9F-C5FA2F42E2D4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34E9-E36D-49D4-8F41-0A834484E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281-3292-4142-AC9F-C5FA2F42E2D4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34E9-E36D-49D4-8F41-0A834484E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281-3292-4142-AC9F-C5FA2F42E2D4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34E9-E36D-49D4-8F41-0A834484E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281-3292-4142-AC9F-C5FA2F42E2D4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34E9-E36D-49D4-8F41-0A834484E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281-3292-4142-AC9F-C5FA2F42E2D4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34E9-E36D-49D4-8F41-0A834484E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281-3292-4142-AC9F-C5FA2F42E2D4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34E9-E36D-49D4-8F41-0A834484E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281-3292-4142-AC9F-C5FA2F42E2D4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34E9-E36D-49D4-8F41-0A834484E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281-3292-4142-AC9F-C5FA2F42E2D4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34E9-E36D-49D4-8F41-0A834484E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281-3292-4142-AC9F-C5FA2F42E2D4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A4634E9-E36D-49D4-8F41-0A834484E4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8C0281-3292-4142-AC9F-C5FA2F42E2D4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4634E9-E36D-49D4-8F41-0A834484E43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0"/>
            <a:ext cx="7467600" cy="23012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Vehicle Intrusion Detection using open-</a:t>
            </a:r>
            <a:r>
              <a:rPr lang="en-US" dirty="0" err="1" smtClean="0"/>
              <a:t>cv</a:t>
            </a:r>
            <a:r>
              <a:rPr lang="en-US" dirty="0" smtClean="0"/>
              <a:t> (python 3.6x) and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6477000"/>
            <a:ext cx="3660648" cy="762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28600" y="3482876"/>
          <a:ext cx="8915400" cy="3375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534400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SMTP </a:t>
            </a:r>
            <a:br>
              <a:rPr lang="en-US" dirty="0" smtClean="0"/>
            </a:br>
            <a:r>
              <a:rPr lang="en-US" dirty="0" smtClean="0"/>
              <a:t>protocol using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810000"/>
            <a:ext cx="9144000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-SMTP stands for simple mail transfer protocol</a:t>
            </a: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-using SMTP we can send messages from a program which is in execution to appropriate email address 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3058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Roadmap for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895600"/>
            <a:ext cx="9144000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3200" dirty="0" smtClean="0">
                <a:solidFill>
                  <a:srgbClr val="7030A0"/>
                </a:solidFill>
              </a:rPr>
              <a:t>Development of this project is fragmented to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 four different phases</a:t>
            </a:r>
          </a:p>
          <a:p>
            <a:pPr lvl="3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7030A0"/>
                </a:solidFill>
              </a:rPr>
              <a:t>Database creation</a:t>
            </a:r>
          </a:p>
          <a:p>
            <a:pPr lvl="3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7030A0"/>
                </a:solidFill>
              </a:rPr>
              <a:t>Analysis using deep learning</a:t>
            </a:r>
          </a:p>
          <a:p>
            <a:pPr lvl="3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7030A0"/>
                </a:solidFill>
              </a:rPr>
              <a:t>Query processing </a:t>
            </a:r>
          </a:p>
          <a:p>
            <a:pPr lvl="3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7030A0"/>
                </a:solidFill>
              </a:rPr>
              <a:t>Output generation to security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4582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Stage -1: creating authenticated vehicles database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810000"/>
            <a:ext cx="9144000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In this stage we manual collect all the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authenticated vehicles numbers </a:t>
            </a:r>
          </a:p>
          <a:p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We then use </a:t>
            </a:r>
            <a:r>
              <a:rPr lang="en-US" sz="3200" dirty="0" err="1" smtClean="0"/>
              <a:t>OpenPyXl</a:t>
            </a:r>
            <a:r>
              <a:rPr lang="en-US" sz="3200" dirty="0" smtClean="0"/>
              <a:t> and </a:t>
            </a:r>
            <a:r>
              <a:rPr lang="en-US" sz="3200" dirty="0" err="1" smtClean="0"/>
              <a:t>Pymysql</a:t>
            </a:r>
            <a:r>
              <a:rPr lang="en-US" sz="3200" dirty="0" smtClean="0"/>
              <a:t> to import    the data into the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1905000"/>
          </a:xfrm>
        </p:spPr>
        <p:txBody>
          <a:bodyPr/>
          <a:lstStyle/>
          <a:p>
            <a:pPr algn="ctr"/>
            <a:r>
              <a:rPr lang="en-US" dirty="0" smtClean="0"/>
              <a:t>Stage-2: analysis using opencv middleware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971800"/>
            <a:ext cx="8610600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This stage is implemented to support two </a:t>
            </a:r>
          </a:p>
          <a:p>
            <a:r>
              <a:rPr lang="en-US" sz="3200" dirty="0" smtClean="0"/>
              <a:t>different modes</a:t>
            </a:r>
          </a:p>
          <a:p>
            <a:pPr lvl="3">
              <a:buFont typeface="Arial" pitchFamily="34" charset="0"/>
              <a:buChar char="•"/>
            </a:pPr>
            <a:r>
              <a:rPr lang="en-US" sz="3200" dirty="0" smtClean="0"/>
              <a:t>Online (with live camera)</a:t>
            </a:r>
          </a:p>
          <a:p>
            <a:pPr lvl="3">
              <a:buFont typeface="Arial" pitchFamily="34" charset="0"/>
              <a:buChar char="•"/>
            </a:pPr>
            <a:r>
              <a:rPr lang="en-US" sz="3200" dirty="0" smtClean="0"/>
              <a:t>Offline (recorded video)</a:t>
            </a:r>
          </a:p>
          <a:p>
            <a:endParaRPr lang="en-US" sz="3200" dirty="0"/>
          </a:p>
          <a:p>
            <a:r>
              <a:rPr lang="en-US" sz="3200" dirty="0" smtClean="0"/>
              <a:t>Deep learning algorithms are implemented in python to support both the functionalities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1905000"/>
          </a:xfrm>
        </p:spPr>
        <p:txBody>
          <a:bodyPr/>
          <a:lstStyle/>
          <a:p>
            <a:pPr algn="ctr"/>
            <a:r>
              <a:rPr lang="en-US" dirty="0" smtClean="0"/>
              <a:t>Stage-3:Query processing using multithreading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971800"/>
            <a:ext cx="8610600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This stage is implemented to support two </a:t>
            </a:r>
          </a:p>
          <a:p>
            <a:r>
              <a:rPr lang="en-US" sz="3200" dirty="0" smtClean="0"/>
              <a:t>different modes</a:t>
            </a:r>
          </a:p>
          <a:p>
            <a:pPr lvl="3">
              <a:buFont typeface="Arial" pitchFamily="34" charset="0"/>
              <a:buChar char="•"/>
            </a:pPr>
            <a:r>
              <a:rPr lang="en-US" sz="3200" dirty="0" smtClean="0"/>
              <a:t>Online (with live camera)</a:t>
            </a:r>
          </a:p>
          <a:p>
            <a:pPr lvl="3">
              <a:buFont typeface="Arial" pitchFamily="34" charset="0"/>
              <a:buChar char="•"/>
            </a:pPr>
            <a:r>
              <a:rPr lang="en-US" sz="3200" dirty="0" smtClean="0"/>
              <a:t>Offline (recorded video)</a:t>
            </a:r>
          </a:p>
          <a:p>
            <a:endParaRPr lang="en-US" sz="3200" dirty="0"/>
          </a:p>
          <a:p>
            <a:r>
              <a:rPr lang="en-US" sz="3200" dirty="0" smtClean="0"/>
              <a:t>Deep learning algorithms are implemented in python to support both the functionalities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153400" cy="1676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Stage-4: Output generation for intrusion on </a:t>
            </a:r>
            <a:r>
              <a:rPr lang="en-US" dirty="0" err="1" smtClean="0"/>
              <a:t>smtp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971800"/>
            <a:ext cx="9144000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If it is found that the vehicle is responsible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 for intrusion then a snapshot of the vehicle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 along with its registered number will be emailed 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to the security department</a:t>
            </a: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This stage will be multithreaded so that video analysis for the next vehicle wouldn’t be delayed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84582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Sample demonstration on authenticated user</a:t>
            </a:r>
            <a:endParaRPr lang="en-US" dirty="0"/>
          </a:p>
        </p:txBody>
      </p:sp>
      <p:pic>
        <p:nvPicPr>
          <p:cNvPr id="5" name="Picture 4" descr="car ap.jpg"/>
          <p:cNvPicPr>
            <a:picLocks noChangeAspect="1"/>
          </p:cNvPicPr>
          <p:nvPr/>
        </p:nvPicPr>
        <p:blipFill>
          <a:blip r:embed="rId2" cstate="print"/>
          <a:srcRect t="4094" r="17543" b="9357"/>
          <a:stretch>
            <a:fillRect/>
          </a:stretch>
        </p:blipFill>
        <p:spPr>
          <a:xfrm>
            <a:off x="1066800" y="4038600"/>
            <a:ext cx="35814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286000" y="5486400"/>
            <a:ext cx="990600" cy="304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3276600" y="5638800"/>
            <a:ext cx="3276600" cy="3226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200" y="5486400"/>
            <a:ext cx="23622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Authenticated user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19200" y="1752600"/>
          <a:ext cx="64008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Registered </a:t>
                      </a:r>
                      <a:r>
                        <a:rPr lang="en-US" baseline="0" dirty="0" smtClean="0"/>
                        <a:t> person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Vehicle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11113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 </a:t>
                      </a:r>
                      <a:r>
                        <a:rPr lang="en-US" sz="2400" dirty="0" smtClean="0"/>
                        <a:t>15 AL 2729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AP 31  BG 7000</a:t>
                      </a:r>
                      <a:endParaRPr lang="en-US" sz="24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…….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rot="16200000" flipH="1">
            <a:off x="6362700" y="3771900"/>
            <a:ext cx="3124200" cy="30480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arrow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0000" y="2362200"/>
            <a:ext cx="152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5344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Sample demonstration on intruded user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0" y="1447800"/>
          <a:ext cx="64008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Registered </a:t>
                      </a:r>
                      <a:r>
                        <a:rPr lang="en-US" baseline="0" dirty="0" smtClean="0"/>
                        <a:t> person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Vehicle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11113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 </a:t>
                      </a:r>
                      <a:r>
                        <a:rPr lang="en-US" sz="2400" dirty="0" smtClean="0"/>
                        <a:t>15 AL 2729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AP 31  BG 7000</a:t>
                      </a:r>
                      <a:endParaRPr lang="en-US" sz="24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…….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vehicles-will-soon-come-fitted-with-number-plates1-1524479675.jpg"/>
          <p:cNvPicPr>
            <a:picLocks noChangeAspect="1"/>
          </p:cNvPicPr>
          <p:nvPr/>
        </p:nvPicPr>
        <p:blipFill>
          <a:blip r:embed="rId2" cstate="print"/>
          <a:srcRect b="14634"/>
          <a:stretch>
            <a:fillRect/>
          </a:stretch>
        </p:blipFill>
        <p:spPr>
          <a:xfrm>
            <a:off x="1143000" y="3733800"/>
            <a:ext cx="5087983" cy="312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5334000"/>
            <a:ext cx="1371600" cy="762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3581400" y="5715000"/>
            <a:ext cx="3810000" cy="762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6200000" flipH="1">
            <a:off x="6705600" y="4114800"/>
            <a:ext cx="2438400" cy="30480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arrow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91401" y="5562600"/>
            <a:ext cx="17526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Intrusion detected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458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Sample demonstration on intruded user part-2</a:t>
            </a:r>
            <a:endParaRPr lang="en-US" dirty="0"/>
          </a:p>
        </p:txBody>
      </p:sp>
      <p:pic>
        <p:nvPicPr>
          <p:cNvPr id="3" name="Picture 2" descr="vehicles-will-soon-come-fitted-with-number-plates1-1524479675.jpg"/>
          <p:cNvPicPr>
            <a:picLocks noChangeAspect="1"/>
          </p:cNvPicPr>
          <p:nvPr/>
        </p:nvPicPr>
        <p:blipFill>
          <a:blip r:embed="rId2" cstate="print"/>
          <a:srcRect l="4319" r="26569" b="13099"/>
          <a:stretch>
            <a:fillRect/>
          </a:stretch>
        </p:blipFill>
        <p:spPr>
          <a:xfrm>
            <a:off x="838200" y="2286000"/>
            <a:ext cx="3657600" cy="2590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00200" y="3429000"/>
            <a:ext cx="1524000" cy="685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4" idx="3"/>
          </p:cNvCxnSpPr>
          <p:nvPr/>
        </p:nvCxnSpPr>
        <p:spPr>
          <a:xfrm>
            <a:off x="3124200" y="3771900"/>
            <a:ext cx="2362200" cy="3810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62600" y="3352800"/>
            <a:ext cx="1905000" cy="1066800"/>
          </a:xfrm>
          <a:prstGeom prst="ellipse">
            <a:avLst/>
          </a:prstGeom>
          <a:solidFill>
            <a:srgbClr val="00B0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3657600"/>
            <a:ext cx="9144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SMTP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248400" y="4495800"/>
            <a:ext cx="6096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8800" y="5867400"/>
            <a:ext cx="20574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Security alert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458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Courses undertaking for this project and estimated time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276600"/>
            <a:ext cx="9144000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solidFill>
                  <a:srgbClr val="7030A0"/>
                </a:solidFill>
              </a:rPr>
              <a:t>Python 3.6x(1 week)</a:t>
            </a:r>
          </a:p>
          <a:p>
            <a:pPr marL="342900" indent="-342900">
              <a:buAutoNum type="arabicPeriod"/>
            </a:pPr>
            <a:r>
              <a:rPr lang="en-US" sz="3200" dirty="0" err="1" smtClean="0">
                <a:solidFill>
                  <a:srgbClr val="7030A0"/>
                </a:solidFill>
              </a:rPr>
              <a:t>OpenCV</a:t>
            </a:r>
            <a:r>
              <a:rPr lang="en-US" sz="3200" dirty="0" smtClean="0">
                <a:solidFill>
                  <a:srgbClr val="7030A0"/>
                </a:solidFill>
              </a:rPr>
              <a:t> ( 2 weeks)</a:t>
            </a:r>
          </a:p>
          <a:p>
            <a:pPr marL="342900" indent="-342900">
              <a:buAutoNum type="arabicPeriod"/>
            </a:pPr>
            <a:r>
              <a:rPr lang="en-US" sz="3200" dirty="0" err="1" smtClean="0">
                <a:solidFill>
                  <a:srgbClr val="7030A0"/>
                </a:solidFill>
              </a:rPr>
              <a:t>Openpyxl</a:t>
            </a:r>
            <a:r>
              <a:rPr lang="en-US" sz="3200" dirty="0" smtClean="0">
                <a:solidFill>
                  <a:srgbClr val="7030A0"/>
                </a:solidFill>
              </a:rPr>
              <a:t>, </a:t>
            </a:r>
            <a:r>
              <a:rPr lang="en-US" sz="3200" dirty="0" err="1" smtClean="0">
                <a:solidFill>
                  <a:srgbClr val="7030A0"/>
                </a:solidFill>
              </a:rPr>
              <a:t>pymysql</a:t>
            </a:r>
            <a:r>
              <a:rPr lang="en-US" sz="3200" dirty="0" smtClean="0">
                <a:solidFill>
                  <a:srgbClr val="7030A0"/>
                </a:solidFill>
              </a:rPr>
              <a:t> (1 week)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rgbClr val="7030A0"/>
                </a:solidFill>
              </a:rPr>
              <a:t> Machine learning  </a:t>
            </a:r>
            <a:r>
              <a:rPr lang="en-US" sz="3200" dirty="0" err="1" smtClean="0">
                <a:solidFill>
                  <a:srgbClr val="7030A0"/>
                </a:solidFill>
              </a:rPr>
              <a:t>coursera</a:t>
            </a:r>
            <a:r>
              <a:rPr lang="en-US" sz="3200" dirty="0" smtClean="0">
                <a:solidFill>
                  <a:srgbClr val="7030A0"/>
                </a:solidFill>
              </a:rPr>
              <a:t> (1.5 month)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rgbClr val="7030A0"/>
                </a:solidFill>
              </a:rPr>
              <a:t>Deep learning </a:t>
            </a:r>
            <a:r>
              <a:rPr lang="en-US" sz="3200" dirty="0" err="1" smtClean="0">
                <a:solidFill>
                  <a:srgbClr val="7030A0"/>
                </a:solidFill>
              </a:rPr>
              <a:t>coursera</a:t>
            </a:r>
            <a:r>
              <a:rPr lang="en-US" sz="3200" dirty="0" smtClean="0">
                <a:solidFill>
                  <a:srgbClr val="7030A0"/>
                </a:solidFill>
              </a:rPr>
              <a:t> (2 months)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04800"/>
            <a:ext cx="6480048" cy="853440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276600"/>
            <a:ext cx="8458200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Vehicle </a:t>
            </a:r>
            <a:r>
              <a:rPr lang="en-US" sz="3200" dirty="0">
                <a:solidFill>
                  <a:srgbClr val="7030A0"/>
                </a:solidFill>
              </a:rPr>
              <a:t>intrusion detection </a:t>
            </a:r>
            <a:r>
              <a:rPr lang="en-US" sz="3200" dirty="0" smtClean="0">
                <a:solidFill>
                  <a:srgbClr val="7030A0"/>
                </a:solidFill>
              </a:rPr>
              <a:t>A.K.A VID </a:t>
            </a:r>
            <a:r>
              <a:rPr lang="en-US" sz="3200" dirty="0">
                <a:solidFill>
                  <a:srgbClr val="7030A0"/>
                </a:solidFill>
              </a:rPr>
              <a:t>is a </a:t>
            </a:r>
            <a:r>
              <a:rPr lang="en-US" sz="3200" dirty="0" smtClean="0">
                <a:solidFill>
                  <a:srgbClr val="7030A0"/>
                </a:solidFill>
              </a:rPr>
              <a:t>enhancement </a:t>
            </a:r>
            <a:r>
              <a:rPr lang="en-US" sz="3200" dirty="0">
                <a:solidFill>
                  <a:srgbClr val="7030A0"/>
                </a:solidFill>
              </a:rPr>
              <a:t>to existing security system which </a:t>
            </a:r>
            <a:r>
              <a:rPr lang="en-US" sz="3200" dirty="0" smtClean="0">
                <a:solidFill>
                  <a:srgbClr val="7030A0"/>
                </a:solidFill>
              </a:rPr>
              <a:t>enables the </a:t>
            </a:r>
            <a:r>
              <a:rPr lang="en-US" sz="3200" dirty="0">
                <a:solidFill>
                  <a:srgbClr val="7030A0"/>
                </a:solidFill>
              </a:rPr>
              <a:t>use of conventional computer vision to identify the </a:t>
            </a:r>
            <a:r>
              <a:rPr lang="en-US" sz="3200" dirty="0" smtClean="0">
                <a:solidFill>
                  <a:srgbClr val="7030A0"/>
                </a:solidFill>
              </a:rPr>
              <a:t>unauthorized vehicles </a:t>
            </a:r>
            <a:r>
              <a:rPr lang="en-US" sz="3200" dirty="0">
                <a:solidFill>
                  <a:srgbClr val="7030A0"/>
                </a:solidFill>
              </a:rPr>
              <a:t>which are trying to bypass through security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4582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Resources for presentation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810000"/>
            <a:ext cx="9144000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solidFill>
                  <a:srgbClr val="7030A0"/>
                </a:solidFill>
              </a:rPr>
              <a:t>Google images</a:t>
            </a:r>
          </a:p>
          <a:p>
            <a:pPr marL="342900" indent="-342900">
              <a:buAutoNum type="arabicPeriod"/>
            </a:pPr>
            <a:r>
              <a:rPr lang="en-US" sz="3200" dirty="0" err="1" smtClean="0">
                <a:solidFill>
                  <a:srgbClr val="7030A0"/>
                </a:solidFill>
              </a:rPr>
              <a:t>Coursera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rgbClr val="7030A0"/>
                </a:solidFill>
              </a:rPr>
              <a:t>Wikipedia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rgbClr val="7030A0"/>
                </a:solidFill>
              </a:rPr>
              <a:t>Python framework documentations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4582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8458200" cy="1752600"/>
          </a:xfrm>
        </p:spPr>
        <p:txBody>
          <a:bodyPr/>
          <a:lstStyle/>
          <a:p>
            <a:pPr algn="ctr"/>
            <a:r>
              <a:rPr lang="en-US" dirty="0" smtClean="0"/>
              <a:t>Solution using computer vision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657600"/>
            <a:ext cx="8763000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Computer vision provides huge advantage for Vehicles Intrusion detection  by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 emulating the striking perceptual capability of human eye . We can break down a video into set of frames and then we can perform our computation on frames of the input video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57736" cy="914400"/>
          </a:xfrm>
        </p:spPr>
        <p:txBody>
          <a:bodyPr/>
          <a:lstStyle/>
          <a:p>
            <a:pPr algn="ctr"/>
            <a:r>
              <a:rPr lang="en-US" dirty="0" smtClean="0"/>
              <a:t>Suitable for deployment In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962400"/>
            <a:ext cx="9144000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Military </a:t>
            </a:r>
            <a:r>
              <a:rPr lang="en-US" sz="3200" dirty="0">
                <a:solidFill>
                  <a:srgbClr val="7030A0"/>
                </a:solidFill>
              </a:rPr>
              <a:t>base</a:t>
            </a:r>
          </a:p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Security check </a:t>
            </a:r>
            <a:r>
              <a:rPr lang="en-US" sz="3200" dirty="0" err="1" smtClean="0">
                <a:solidFill>
                  <a:srgbClr val="7030A0"/>
                </a:solidFill>
              </a:rPr>
              <a:t>depo’s</a:t>
            </a:r>
            <a:endParaRPr lang="en-US" sz="3200" dirty="0" smtClean="0">
              <a:solidFill>
                <a:srgbClr val="7030A0"/>
              </a:solidFill>
            </a:endParaRPr>
          </a:p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G</a:t>
            </a:r>
            <a:r>
              <a:rPr lang="en-US" sz="3200" dirty="0" smtClean="0">
                <a:solidFill>
                  <a:srgbClr val="7030A0"/>
                </a:solidFill>
              </a:rPr>
              <a:t>overnment </a:t>
            </a:r>
            <a:r>
              <a:rPr lang="en-US" sz="3200" dirty="0">
                <a:solidFill>
                  <a:srgbClr val="7030A0"/>
                </a:solidFill>
              </a:rPr>
              <a:t>quarters</a:t>
            </a:r>
          </a:p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Nuclear research </a:t>
            </a:r>
            <a:r>
              <a:rPr lang="en-US" sz="3200" dirty="0" smtClean="0">
                <a:solidFill>
                  <a:srgbClr val="7030A0"/>
                </a:solidFill>
              </a:rPr>
              <a:t>bases</a:t>
            </a:r>
          </a:p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 Restricted zones 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0"/>
            <a:ext cx="85344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Technologies required for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8382000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Python 3.6x</a:t>
            </a:r>
          </a:p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Openpyxl</a:t>
            </a:r>
            <a:endParaRPr lang="en-US" sz="3200" dirty="0">
              <a:solidFill>
                <a:srgbClr val="7030A0"/>
              </a:solidFill>
            </a:endParaRPr>
          </a:p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Pymysql</a:t>
            </a:r>
            <a:endParaRPr lang="en-US" sz="3200" dirty="0">
              <a:solidFill>
                <a:srgbClr val="7030A0"/>
              </a:solidFill>
            </a:endParaRPr>
          </a:p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 SMTP </a:t>
            </a:r>
            <a:r>
              <a:rPr lang="en-US" sz="3200" dirty="0">
                <a:solidFill>
                  <a:srgbClr val="7030A0"/>
                </a:solidFill>
              </a:rPr>
              <a:t>python</a:t>
            </a:r>
          </a:p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O</a:t>
            </a:r>
            <a:r>
              <a:rPr lang="en-US" sz="3200" dirty="0" err="1" smtClean="0">
                <a:solidFill>
                  <a:srgbClr val="7030A0"/>
                </a:solidFill>
              </a:rPr>
              <a:t>penCV</a:t>
            </a:r>
            <a:endParaRPr lang="en-US" sz="3200" dirty="0">
              <a:solidFill>
                <a:srgbClr val="7030A0"/>
              </a:solidFill>
            </a:endParaRPr>
          </a:p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 Tensor flow</a:t>
            </a:r>
          </a:p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Multithreading</a:t>
            </a:r>
            <a:endParaRPr lang="en-US" sz="3200" dirty="0">
              <a:solidFill>
                <a:srgbClr val="7030A0"/>
              </a:solidFill>
            </a:endParaRPr>
          </a:p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 Deep </a:t>
            </a:r>
            <a:r>
              <a:rPr lang="en-US" sz="3200" dirty="0">
                <a:solidFill>
                  <a:srgbClr val="7030A0"/>
                </a:solidFill>
              </a:rPr>
              <a:t>learning </a:t>
            </a:r>
            <a:r>
              <a:rPr lang="en-US" sz="3200" dirty="0" smtClean="0">
                <a:solidFill>
                  <a:srgbClr val="7030A0"/>
                </a:solidFill>
              </a:rPr>
              <a:t>algorithms </a:t>
            </a:r>
          </a:p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Webcam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3820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OPEN computer vision with Python 3.6x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886200"/>
            <a:ext cx="9144000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Computer vision is concerned with the automatic </a:t>
            </a:r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Extraction, analysis </a:t>
            </a:r>
            <a:r>
              <a:rPr lang="en-US" sz="2800" dirty="0">
                <a:solidFill>
                  <a:srgbClr val="7030A0"/>
                </a:solidFill>
              </a:rPr>
              <a:t>and understanding of useful </a:t>
            </a:r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information </a:t>
            </a:r>
            <a:r>
              <a:rPr lang="en-US" sz="2800" dirty="0">
                <a:solidFill>
                  <a:srgbClr val="7030A0"/>
                </a:solidFill>
              </a:rPr>
              <a:t>from a single image or </a:t>
            </a:r>
            <a:r>
              <a:rPr lang="en-US" sz="2800" dirty="0" smtClean="0">
                <a:solidFill>
                  <a:srgbClr val="7030A0"/>
                </a:solidFill>
              </a:rPr>
              <a:t>a </a:t>
            </a:r>
            <a:r>
              <a:rPr lang="en-US" sz="2800" dirty="0">
                <a:solidFill>
                  <a:srgbClr val="7030A0"/>
                </a:solidFill>
              </a:rPr>
              <a:t>sequence of images. </a:t>
            </a:r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It </a:t>
            </a:r>
            <a:r>
              <a:rPr lang="en-US" sz="2800" dirty="0">
                <a:solidFill>
                  <a:srgbClr val="7030A0"/>
                </a:solidFill>
              </a:rPr>
              <a:t>involves the development of a </a:t>
            </a:r>
            <a:r>
              <a:rPr lang="en-US" sz="2800" dirty="0" smtClean="0">
                <a:solidFill>
                  <a:srgbClr val="7030A0"/>
                </a:solidFill>
              </a:rPr>
              <a:t>theoretical </a:t>
            </a:r>
            <a:r>
              <a:rPr lang="en-US" sz="2800" dirty="0">
                <a:solidFill>
                  <a:srgbClr val="7030A0"/>
                </a:solidFill>
              </a:rPr>
              <a:t>and </a:t>
            </a:r>
            <a:r>
              <a:rPr lang="en-US" sz="2800" dirty="0" smtClean="0">
                <a:solidFill>
                  <a:srgbClr val="7030A0"/>
                </a:solidFill>
              </a:rPr>
              <a:t>algorithmic basis </a:t>
            </a:r>
            <a:r>
              <a:rPr lang="en-US" sz="2800" dirty="0">
                <a:solidFill>
                  <a:srgbClr val="7030A0"/>
                </a:solidFill>
              </a:rPr>
              <a:t>to achieve automatic visual understanding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0"/>
            <a:ext cx="8534400" cy="1767840"/>
          </a:xfrm>
        </p:spPr>
        <p:txBody>
          <a:bodyPr/>
          <a:lstStyle/>
          <a:p>
            <a:pPr algn="ctr"/>
            <a:r>
              <a:rPr lang="en-US" dirty="0" err="1" smtClean="0"/>
              <a:t>Pymysql</a:t>
            </a:r>
            <a:r>
              <a:rPr lang="en-US" dirty="0" smtClean="0"/>
              <a:t> framework from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9468" y="2895600"/>
            <a:ext cx="9153468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sz="3200" dirty="0" err="1" smtClean="0">
                <a:solidFill>
                  <a:srgbClr val="7030A0"/>
                </a:solidFill>
              </a:rPr>
              <a:t>Pymysql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is database framework which can </a:t>
            </a:r>
            <a:r>
              <a:rPr lang="en-US" sz="3200" dirty="0" smtClean="0">
                <a:solidFill>
                  <a:srgbClr val="7030A0"/>
                </a:solidFill>
              </a:rPr>
              <a:t>act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as a middle </a:t>
            </a:r>
            <a:r>
              <a:rPr lang="en-US" sz="3200" dirty="0" smtClean="0">
                <a:solidFill>
                  <a:srgbClr val="7030A0"/>
                </a:solidFill>
              </a:rPr>
              <a:t>ware between </a:t>
            </a:r>
            <a:r>
              <a:rPr lang="en-US" sz="3200" dirty="0">
                <a:solidFill>
                  <a:srgbClr val="7030A0"/>
                </a:solidFill>
              </a:rPr>
              <a:t>python and it's </a:t>
            </a:r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associated </a:t>
            </a:r>
            <a:r>
              <a:rPr lang="en-US" sz="3200" dirty="0">
                <a:solidFill>
                  <a:srgbClr val="7030A0"/>
                </a:solidFill>
              </a:rPr>
              <a:t>database 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pPr>
              <a:buFontTx/>
              <a:buChar char="-"/>
            </a:pPr>
            <a:r>
              <a:rPr lang="en-US" sz="3200" dirty="0" smtClean="0">
                <a:solidFill>
                  <a:srgbClr val="7030A0"/>
                </a:solidFill>
              </a:rPr>
              <a:t>It </a:t>
            </a:r>
            <a:r>
              <a:rPr lang="en-US" sz="3200" dirty="0">
                <a:solidFill>
                  <a:srgbClr val="7030A0"/>
                </a:solidFill>
              </a:rPr>
              <a:t>can perform all the crud operations required on </a:t>
            </a:r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the </a:t>
            </a:r>
            <a:r>
              <a:rPr lang="en-US" sz="3200" dirty="0">
                <a:solidFill>
                  <a:srgbClr val="7030A0"/>
                </a:solidFill>
              </a:rPr>
              <a:t>table with simpler syntaxes</a:t>
            </a:r>
          </a:p>
          <a:p>
            <a:endParaRPr lang="en-US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8229600" cy="1752600"/>
          </a:xfrm>
        </p:spPr>
        <p:txBody>
          <a:bodyPr/>
          <a:lstStyle/>
          <a:p>
            <a:pPr algn="ctr"/>
            <a:r>
              <a:rPr lang="en-US" dirty="0" smtClean="0"/>
              <a:t>OPENPYXL framework from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3200" dirty="0" smtClean="0">
                <a:solidFill>
                  <a:srgbClr val="7030A0"/>
                </a:solidFill>
              </a:rPr>
              <a:t>Open </a:t>
            </a:r>
            <a:r>
              <a:rPr lang="en-US" sz="3200" dirty="0" err="1">
                <a:solidFill>
                  <a:srgbClr val="7030A0"/>
                </a:solidFill>
              </a:rPr>
              <a:t>pyxl</a:t>
            </a:r>
            <a:r>
              <a:rPr lang="en-US" sz="3200" dirty="0">
                <a:solidFill>
                  <a:srgbClr val="7030A0"/>
                </a:solidFill>
              </a:rPr>
              <a:t> is open source python framework </a:t>
            </a:r>
            <a:r>
              <a:rPr lang="en-US" sz="3200" dirty="0" smtClean="0">
                <a:solidFill>
                  <a:srgbClr val="7030A0"/>
                </a:solidFill>
              </a:rPr>
              <a:t>which can </a:t>
            </a:r>
            <a:r>
              <a:rPr lang="en-US" sz="3200" dirty="0">
                <a:solidFill>
                  <a:srgbClr val="7030A0"/>
                </a:solidFill>
              </a:rPr>
              <a:t>be used to read the </a:t>
            </a:r>
            <a:r>
              <a:rPr lang="en-US" sz="3200" dirty="0" smtClean="0">
                <a:solidFill>
                  <a:srgbClr val="7030A0"/>
                </a:solidFill>
              </a:rPr>
              <a:t>pre prepared </a:t>
            </a:r>
            <a:r>
              <a:rPr lang="en-US" sz="3200" dirty="0">
                <a:solidFill>
                  <a:srgbClr val="7030A0"/>
                </a:solidFill>
              </a:rPr>
              <a:t>data from excel </a:t>
            </a:r>
            <a:r>
              <a:rPr lang="en-US" sz="3200" dirty="0" smtClean="0">
                <a:solidFill>
                  <a:srgbClr val="7030A0"/>
                </a:solidFill>
              </a:rPr>
              <a:t>sheet </a:t>
            </a:r>
            <a:r>
              <a:rPr lang="en-US" sz="3200" dirty="0">
                <a:solidFill>
                  <a:srgbClr val="7030A0"/>
                </a:solidFill>
              </a:rPr>
              <a:t>which </a:t>
            </a:r>
            <a:r>
              <a:rPr lang="en-US" sz="3200" dirty="0" smtClean="0">
                <a:solidFill>
                  <a:srgbClr val="7030A0"/>
                </a:solidFill>
              </a:rPr>
              <a:t>consists </a:t>
            </a:r>
            <a:r>
              <a:rPr lang="en-US" sz="3200" dirty="0">
                <a:solidFill>
                  <a:srgbClr val="7030A0"/>
                </a:solidFill>
              </a:rPr>
              <a:t>structured and consisted </a:t>
            </a:r>
            <a:r>
              <a:rPr lang="en-US" sz="3200" dirty="0" smtClean="0">
                <a:solidFill>
                  <a:srgbClr val="7030A0"/>
                </a:solidFill>
              </a:rPr>
              <a:t>data</a:t>
            </a: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-It allows to perform all the crud operations on excel sheets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686800" cy="1905000"/>
          </a:xfrm>
        </p:spPr>
        <p:txBody>
          <a:bodyPr/>
          <a:lstStyle/>
          <a:p>
            <a:pPr algn="ctr"/>
            <a:r>
              <a:rPr lang="en-US" dirty="0" smtClean="0"/>
              <a:t>Logging framework from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581400"/>
            <a:ext cx="9144000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-Logging </a:t>
            </a:r>
            <a:r>
              <a:rPr lang="en-US" sz="3200" dirty="0">
                <a:solidFill>
                  <a:srgbClr val="7030A0"/>
                </a:solidFill>
              </a:rPr>
              <a:t>is a key component that is indispensable </a:t>
            </a:r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for </a:t>
            </a:r>
            <a:r>
              <a:rPr lang="en-US" sz="3200" dirty="0">
                <a:solidFill>
                  <a:srgbClr val="7030A0"/>
                </a:solidFill>
              </a:rPr>
              <a:t>troubleshooting errors </a:t>
            </a:r>
            <a:r>
              <a:rPr lang="en-US" sz="3200" dirty="0" smtClean="0">
                <a:solidFill>
                  <a:srgbClr val="7030A0"/>
                </a:solidFill>
              </a:rPr>
              <a:t>especially </a:t>
            </a:r>
            <a:r>
              <a:rPr lang="en-US" sz="3200" dirty="0">
                <a:solidFill>
                  <a:srgbClr val="7030A0"/>
                </a:solidFill>
              </a:rPr>
              <a:t>when </a:t>
            </a:r>
            <a:r>
              <a:rPr lang="en-US" sz="3200" dirty="0" smtClean="0">
                <a:solidFill>
                  <a:srgbClr val="7030A0"/>
                </a:solidFill>
              </a:rPr>
              <a:t>the bug has </a:t>
            </a:r>
            <a:r>
              <a:rPr lang="en-US" sz="3200" dirty="0">
                <a:solidFill>
                  <a:srgbClr val="7030A0"/>
                </a:solidFill>
              </a:rPr>
              <a:t>already </a:t>
            </a:r>
            <a:r>
              <a:rPr lang="en-US" sz="3200" dirty="0" smtClean="0">
                <a:solidFill>
                  <a:srgbClr val="7030A0"/>
                </a:solidFill>
              </a:rPr>
              <a:t>happened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-Python </a:t>
            </a:r>
            <a:r>
              <a:rPr lang="en-US" sz="3200" dirty="0">
                <a:solidFill>
                  <a:srgbClr val="7030A0"/>
                </a:solidFill>
              </a:rPr>
              <a:t>has a </a:t>
            </a:r>
            <a:r>
              <a:rPr lang="en-US" sz="3200" dirty="0" err="1">
                <a:solidFill>
                  <a:srgbClr val="7030A0"/>
                </a:solidFill>
              </a:rPr>
              <a:t>builtin</a:t>
            </a:r>
            <a:r>
              <a:rPr lang="en-US" sz="3200" dirty="0">
                <a:solidFill>
                  <a:srgbClr val="7030A0"/>
                </a:solidFill>
              </a:rPr>
              <a:t> logging package which is used by all major python </a:t>
            </a:r>
            <a:r>
              <a:rPr lang="en-US" sz="3200" dirty="0" smtClean="0">
                <a:solidFill>
                  <a:srgbClr val="7030A0"/>
                </a:solidFill>
              </a:rPr>
              <a:t>frameworks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8399</TotalTime>
  <Words>620</Words>
  <Application>Microsoft Office PowerPoint</Application>
  <PresentationFormat>On-screen Show (4:3)</PresentationFormat>
  <Paragraphs>120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Vehicle Intrusion Detection using open-cv (python 3.6x) and deep learning</vt:lpstr>
      <vt:lpstr>Problem statement </vt:lpstr>
      <vt:lpstr>Solution using computer vision</vt:lpstr>
      <vt:lpstr>Suitable for deployment In </vt:lpstr>
      <vt:lpstr>Technologies required for development</vt:lpstr>
      <vt:lpstr>OPEN computer vision with Python 3.6x</vt:lpstr>
      <vt:lpstr>Pymysql framework from python</vt:lpstr>
      <vt:lpstr>OPENPYXL framework from python</vt:lpstr>
      <vt:lpstr>Logging framework from python</vt:lpstr>
      <vt:lpstr>SMTP  protocol using python</vt:lpstr>
      <vt:lpstr>Roadmap for development</vt:lpstr>
      <vt:lpstr>Stage -1: creating authenticated vehicles database </vt:lpstr>
      <vt:lpstr>Stage-2: analysis using opencv middleware</vt:lpstr>
      <vt:lpstr>Stage-3:Query processing using multithreading</vt:lpstr>
      <vt:lpstr>Stage-4: Output generation for intrusion on smtp</vt:lpstr>
      <vt:lpstr>Sample demonstration on authenticated user</vt:lpstr>
      <vt:lpstr>Sample demonstration on intruded user</vt:lpstr>
      <vt:lpstr>Sample demonstration on intruded user part-2</vt:lpstr>
      <vt:lpstr>Courses undertaking for this project and estimated time</vt:lpstr>
      <vt:lpstr>Resources for presentation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Intrusion Detection using open-cv and deep learning</dc:title>
  <dc:creator>SOWMYALATHA</dc:creator>
  <cp:lastModifiedBy>SOWMYALATHA</cp:lastModifiedBy>
  <cp:revision>48</cp:revision>
  <dcterms:created xsi:type="dcterms:W3CDTF">2018-12-17T13:47:07Z</dcterms:created>
  <dcterms:modified xsi:type="dcterms:W3CDTF">2018-12-23T10:17:55Z</dcterms:modified>
</cp:coreProperties>
</file>