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AWS Services for Banking Credit Risk Management Platform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PowerPoint Presentation Format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Integration &amp; API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Amazon API Gateway</a:t>
            </a:r>
          </a:p>
          <a:p>
            <a:pPr>
              <a:defRPr sz="1800"/>
            </a:pPr>
            <a:r>
              <a:t>Credit scoring API exposure</a:t>
            </a:r>
          </a:p>
          <a:p>
            <a:pPr>
              <a:defRPr sz="1800"/>
            </a:pPr>
            <a:r>
              <a:t>Rate limiting &amp; throttling</a:t>
            </a:r>
          </a:p>
          <a:p>
            <a:pPr>
              <a:defRPr sz="1800"/>
            </a:pPr>
            <a:r>
              <a:t>API versioning &amp; documentation</a:t>
            </a:r>
          </a:p>
          <a:p>
            <a:pPr>
              <a:defRPr b="1" sz="2000"/>
            </a:pPr>
            <a:r>
              <a:t>AWS Step Functions</a:t>
            </a:r>
          </a:p>
          <a:p>
            <a:pPr>
              <a:defRPr sz="1800"/>
            </a:pPr>
            <a:r>
              <a:t>Credit approval workflows</a:t>
            </a:r>
          </a:p>
          <a:p>
            <a:pPr>
              <a:defRPr sz="1800"/>
            </a:pPr>
            <a:r>
              <a:t>Model validation orchestration</a:t>
            </a:r>
          </a:p>
          <a:p>
            <a:pPr>
              <a:defRPr sz="1800"/>
            </a:pPr>
            <a:r>
              <a:t>Multi-step regulatory submissions</a:t>
            </a:r>
          </a:p>
          <a:p>
            <a:pPr>
              <a:defRPr b="1" sz="2000"/>
            </a:pPr>
            <a:r>
              <a:t>Third-party Integrations</a:t>
            </a:r>
          </a:p>
          <a:p>
            <a:pPr>
              <a:defRPr sz="1800"/>
            </a:pPr>
            <a:r>
              <a:t>Credit bureau connections</a:t>
            </a:r>
          </a:p>
          <a:p>
            <a:pPr>
              <a:defRPr sz="1800"/>
            </a:pPr>
            <a:r>
              <a:t>Market data provider APIs</a:t>
            </a:r>
          </a:p>
          <a:p>
            <a:pPr>
              <a:defRPr sz="1800"/>
            </a:pPr>
            <a:r>
              <a:t>Regulatory submission portals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Real-time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Amazon Kinesis Analytics</a:t>
            </a:r>
          </a:p>
          <a:p>
            <a:pPr>
              <a:defRPr sz="1800"/>
            </a:pPr>
            <a:r>
              <a:t>Real-time VaR calculations</a:t>
            </a:r>
          </a:p>
          <a:p>
            <a:pPr>
              <a:defRPr sz="1800"/>
            </a:pPr>
            <a:r>
              <a:t>Concentration risk monitoring</a:t>
            </a:r>
          </a:p>
          <a:p>
            <a:pPr>
              <a:defRPr sz="1800"/>
            </a:pPr>
            <a:r>
              <a:t>Early warning system alerts</a:t>
            </a:r>
          </a:p>
          <a:p>
            <a:pPr>
              <a:defRPr b="1" sz="2000"/>
            </a:pPr>
            <a:r>
              <a:t>Amazon ElasticSearch/OpenSearch</a:t>
            </a:r>
          </a:p>
          <a:p>
            <a:pPr>
              <a:defRPr sz="1800"/>
            </a:pPr>
            <a:r>
              <a:t>Executive risk dashboards</a:t>
            </a:r>
          </a:p>
          <a:p>
            <a:pPr>
              <a:defRPr sz="1800"/>
            </a:pPr>
            <a:r>
              <a:t>Audit trail searching</a:t>
            </a:r>
          </a:p>
          <a:p>
            <a:pPr>
              <a:defRPr sz="1800"/>
            </a:pPr>
            <a:r>
              <a:t>Performance monitoring</a:t>
            </a:r>
          </a:p>
          <a:p>
            <a:pPr>
              <a:defRPr sz="1800"/>
            </a:pPr>
            <a:r>
              <a:t>Custom risk visualizations</a:t>
            </a:r>
          </a:p>
          <a:p>
            <a:pPr>
              <a:defRPr b="1" sz="2000"/>
            </a:pPr>
            <a:r>
              <a:t>Amazon CloudWatch</a:t>
            </a:r>
          </a:p>
          <a:p>
            <a:pPr>
              <a:defRPr sz="1800"/>
            </a:pPr>
            <a:r>
              <a:t>System health monitoring</a:t>
            </a:r>
          </a:p>
          <a:p>
            <a:pPr>
              <a:defRPr sz="1800"/>
            </a:pPr>
            <a:r>
              <a:t>Custom business metrics</a:t>
            </a:r>
          </a:p>
          <a:p>
            <a:pPr>
              <a:defRPr sz="1800"/>
            </a:pPr>
            <a:r>
              <a:t>Automated alerting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Security &amp; Compliance Framework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AWS KMS (Key Management)</a:t>
            </a:r>
          </a:p>
          <a:p>
            <a:pPr>
              <a:defRPr sz="1800"/>
            </a:pPr>
            <a:r>
              <a:t>Customer data encryption</a:t>
            </a:r>
          </a:p>
          <a:p>
            <a:pPr>
              <a:defRPr sz="1800"/>
            </a:pPr>
            <a:r>
              <a:t>Automated key rotation</a:t>
            </a:r>
          </a:p>
          <a:p>
            <a:pPr>
              <a:defRPr sz="1800"/>
            </a:pPr>
            <a:r>
              <a:t>Audit trail for key usage</a:t>
            </a:r>
          </a:p>
          <a:p>
            <a:pPr>
              <a:defRPr b="1" sz="2000"/>
            </a:pPr>
            <a:r>
              <a:t>AWS CloudTrail</a:t>
            </a:r>
          </a:p>
          <a:p>
            <a:pPr>
              <a:defRPr sz="1800"/>
            </a:pPr>
            <a:r>
              <a:t>Complete API audit logs</a:t>
            </a:r>
          </a:p>
          <a:p>
            <a:pPr>
              <a:defRPr sz="1800"/>
            </a:pPr>
            <a:r>
              <a:t>Regulatory examination evidence</a:t>
            </a:r>
          </a:p>
          <a:p>
            <a:pPr>
              <a:defRPr sz="1800"/>
            </a:pPr>
            <a:r>
              <a:t>Security incident investigation</a:t>
            </a:r>
          </a:p>
          <a:p>
            <a:pPr>
              <a:defRPr b="1" sz="2000"/>
            </a:pPr>
            <a:r>
              <a:t>AWS Config</a:t>
            </a:r>
          </a:p>
          <a:p>
            <a:pPr>
              <a:defRPr sz="1800"/>
            </a:pPr>
            <a:r>
              <a:t>Infrastructure compliance monitoring</a:t>
            </a:r>
          </a:p>
          <a:p>
            <a:pPr>
              <a:defRPr sz="1800"/>
            </a:pPr>
            <a:r>
              <a:t>Configuration drift detection</a:t>
            </a:r>
          </a:p>
          <a:p>
            <a:pPr>
              <a:defRPr sz="1800"/>
            </a:pPr>
            <a:r>
              <a:t>Automated remediation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Pattern - Real-time Scoring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Performance Targets</a:t>
            </a:r>
          </a:p>
          <a:p>
            <a:pPr>
              <a:defRPr sz="1800"/>
            </a:pPr>
            <a:r>
              <a:t>Sub-100ms response time</a:t>
            </a:r>
          </a:p>
          <a:p>
            <a:pPr>
              <a:defRPr sz="1800"/>
            </a:pPr>
            <a:r>
              <a:t>99.9% availability</a:t>
            </a:r>
          </a:p>
          <a:p>
            <a:pPr>
              <a:defRPr sz="1800"/>
            </a:pPr>
            <a:r>
              <a:t>Auto-scaling capacity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8912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323232"/>
                </a:solidFill>
                <a:latin typeface="Courier New"/>
              </a:defRPr>
            </a:pPr>
            <a:r>
              <a:t>Customer Application</a:t>
            </a:r>
            <a:br/>
            <a:r>
              <a:t>        ↓</a:t>
            </a:r>
            <a:br/>
            <a:r>
              <a:t>    API Gateway</a:t>
            </a:r>
            <a:br/>
            <a:r>
              <a:t>        ↓</a:t>
            </a:r>
            <a:br/>
            <a:r>
              <a:t>    Lambda Function</a:t>
            </a:r>
            <a:br/>
            <a:r>
              <a:t>        ↓</a:t>
            </a:r>
            <a:br/>
            <a:r>
              <a:t>  SageMaker Endpoint</a:t>
            </a:r>
            <a:br/>
            <a:r>
              <a:t>        ↓</a:t>
            </a:r>
            <a:br/>
            <a:r>
              <a:t>    DynamoDB Storage</a:t>
            </a:r>
            <a:br/>
            <a:r>
              <a:t>        ↓</a:t>
            </a:r>
            <a:br/>
            <a:r>
              <a:t>    Risk Dashboard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Architecture Pattern - Stress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Capabilities</a:t>
            </a:r>
          </a:p>
          <a:p>
            <a:pPr>
              <a:defRPr sz="1800"/>
            </a:pPr>
            <a:r>
              <a:t>1000+ economic scenarios</a:t>
            </a:r>
          </a:p>
          <a:p>
            <a:pPr>
              <a:defRPr sz="1800"/>
            </a:pPr>
            <a:r>
              <a:t>Portfolio-wide impact analysis</a:t>
            </a:r>
          </a:p>
          <a:p>
            <a:pPr>
              <a:defRPr sz="1800"/>
            </a:pPr>
            <a:r>
              <a:t>Automated report generation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4389120"/>
            <a:ext cx="82296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323232"/>
                </a:solidFill>
                <a:latin typeface="Courier New"/>
              </a:defRPr>
            </a:pPr>
            <a:r>
              <a:t>S3 Data Lake → EMR Cluster → Monte Carlo Engine</a:t>
            </a:r>
            <a:br/>
            <a:r>
              <a:t>     ↓              ↓              ↓</a:t>
            </a:r>
            <a:br/>
            <a:r>
              <a:t> Historical     Scenario        Results</a:t>
            </a:r>
            <a:br/>
            <a:r>
              <a:t>   Data        Generation      Analysis</a:t>
            </a:r>
            <a:br/>
            <a:r>
              <a:t>     ↓              ↓              ↓</a:t>
            </a:r>
            <a:br/>
            <a:r>
              <a:t>Step Functions Orchestration → Regulatory Reports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Cost Optimization Strategies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Compute Optimization</a:t>
            </a:r>
          </a:p>
          <a:p>
            <a:pPr>
              <a:defRPr sz="1800"/>
            </a:pPr>
            <a:r>
              <a:t>Spot instances for batch processing (60% savings)</a:t>
            </a:r>
          </a:p>
          <a:p>
            <a:pPr>
              <a:defRPr sz="1800"/>
            </a:pPr>
            <a:r>
              <a:t>Auto-scaling for variable workloads</a:t>
            </a:r>
          </a:p>
          <a:p>
            <a:pPr>
              <a:defRPr sz="1800"/>
            </a:pPr>
            <a:r>
              <a:t>Reserved instances for baseline capacity</a:t>
            </a:r>
          </a:p>
          <a:p>
            <a:pPr>
              <a:defRPr b="1" sz="2000"/>
            </a:pPr>
            <a:r>
              <a:t>Storage Optimization</a:t>
            </a:r>
          </a:p>
          <a:p>
            <a:pPr>
              <a:defRPr sz="1800"/>
            </a:pPr>
            <a:r>
              <a:t>S3 Intelligent Tiering</a:t>
            </a:r>
          </a:p>
          <a:p>
            <a:pPr>
              <a:defRPr sz="1800"/>
            </a:pPr>
            <a:r>
              <a:t>Glacier for compliance archival</a:t>
            </a:r>
          </a:p>
          <a:p>
            <a:pPr>
              <a:defRPr sz="1800"/>
            </a:pPr>
            <a:r>
              <a:t>EBS optimization for databases</a:t>
            </a:r>
          </a:p>
          <a:p>
            <a:pPr>
              <a:defRPr b="1" sz="2000"/>
            </a:pPr>
            <a:r>
              <a:t>Data Transfer</a:t>
            </a:r>
          </a:p>
          <a:p>
            <a:pPr>
              <a:defRPr sz="1800"/>
            </a:pPr>
            <a:r>
              <a:t>VPC endpoints to reduce costs</a:t>
            </a:r>
          </a:p>
          <a:p>
            <a:pPr>
              <a:defRPr sz="1800"/>
            </a:pPr>
            <a:r>
              <a:t>CloudFront for global distribution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Regulatory Compliance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CCAR/DFAST Compliance</a:t>
            </a:r>
          </a:p>
          <a:p>
            <a:pPr>
              <a:defRPr sz="1800"/>
            </a:pPr>
            <a:r>
              <a:t>Automated stress test execution</a:t>
            </a:r>
          </a:p>
          <a:p>
            <a:pPr>
              <a:defRPr sz="1800"/>
            </a:pPr>
            <a:r>
              <a:t>Scenario generation &amp; analysis</a:t>
            </a:r>
          </a:p>
          <a:p>
            <a:pPr>
              <a:defRPr sz="1800"/>
            </a:pPr>
            <a:r>
              <a:t>Capital adequacy reporting</a:t>
            </a:r>
          </a:p>
          <a:p>
            <a:pPr>
              <a:defRPr b="1" sz="2000"/>
            </a:pPr>
            <a:r>
              <a:t>Basel III Implementation</a:t>
            </a:r>
          </a:p>
          <a:p>
            <a:pPr>
              <a:defRPr sz="1800"/>
            </a:pPr>
            <a:r>
              <a:t>Risk-weighted asset calculations</a:t>
            </a:r>
          </a:p>
          <a:p>
            <a:pPr>
              <a:defRPr sz="1800"/>
            </a:pPr>
            <a:r>
              <a:t>Capital ratio monitoring</a:t>
            </a:r>
          </a:p>
          <a:p>
            <a:pPr>
              <a:defRPr sz="1800"/>
            </a:pPr>
            <a:r>
              <a:t>Leverage ratio compliance</a:t>
            </a:r>
          </a:p>
          <a:p>
            <a:pPr>
              <a:defRPr b="1" sz="2000"/>
            </a:pPr>
            <a:r>
              <a:t>Model Risk Management</a:t>
            </a:r>
          </a:p>
          <a:p>
            <a:pPr>
              <a:defRPr sz="1800"/>
            </a:pPr>
            <a:r>
              <a:t>Version control &amp; governance</a:t>
            </a:r>
          </a:p>
          <a:p>
            <a:pPr>
              <a:defRPr sz="1800"/>
            </a:pPr>
            <a:r>
              <a:t>Back-testing automation</a:t>
            </a:r>
          </a:p>
          <a:p>
            <a:pPr>
              <a:defRPr sz="1800"/>
            </a:pPr>
            <a:r>
              <a:t>Model performance monitoring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Implementation Roadmap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Phase 1 (Months 1-3)</a:t>
            </a:r>
          </a:p>
          <a:p>
            <a:pPr>
              <a:defRPr sz="1800"/>
            </a:pPr>
            <a:r>
              <a:t>Data lake setup (S3, Glue)</a:t>
            </a:r>
          </a:p>
          <a:p>
            <a:pPr>
              <a:defRPr sz="1800"/>
            </a:pPr>
            <a:r>
              <a:t>Basic ETL pipelines</a:t>
            </a:r>
          </a:p>
          <a:p>
            <a:pPr>
              <a:defRPr sz="1800"/>
            </a:pPr>
            <a:r>
              <a:t>Core security framework</a:t>
            </a:r>
          </a:p>
          <a:p>
            <a:pPr>
              <a:defRPr b="1" sz="2000"/>
            </a:pPr>
            <a:r>
              <a:t>Phase 2 (Months 4-6)</a:t>
            </a:r>
          </a:p>
          <a:p>
            <a:pPr>
              <a:defRPr sz="1800"/>
            </a:pPr>
            <a:r>
              <a:t>ML platform deployment (SageMaker)</a:t>
            </a:r>
          </a:p>
          <a:p>
            <a:pPr>
              <a:defRPr sz="1800"/>
            </a:pPr>
            <a:r>
              <a:t>Real-time scoring APIs</a:t>
            </a:r>
          </a:p>
          <a:p>
            <a:pPr>
              <a:defRPr sz="1800"/>
            </a:pPr>
            <a:r>
              <a:t>Risk dashboard development</a:t>
            </a:r>
          </a:p>
          <a:p>
            <a:pPr>
              <a:defRPr b="1" sz="2000"/>
            </a:pPr>
            <a:r>
              <a:t>Phase 3 (Months 7-9)</a:t>
            </a:r>
          </a:p>
          <a:p>
            <a:pPr>
              <a:defRPr sz="1800"/>
            </a:pPr>
            <a:r>
              <a:t>Stress testing platform</a:t>
            </a:r>
          </a:p>
          <a:p>
            <a:pPr>
              <a:defRPr sz="1800"/>
            </a:pPr>
            <a:r>
              <a:t>Regulatory reporting automation</a:t>
            </a:r>
          </a:p>
          <a:p>
            <a:pPr>
              <a:defRPr sz="1800"/>
            </a:pPr>
            <a:r>
              <a:t>Performance optimization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Success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Operational Metrics</a:t>
            </a:r>
          </a:p>
          <a:p>
            <a:pPr>
              <a:defRPr sz="1800"/>
            </a:pPr>
            <a:r>
              <a:t>50% reduction in manual risk reporting</a:t>
            </a:r>
          </a:p>
          <a:p>
            <a:pPr>
              <a:defRPr sz="1800"/>
            </a:pPr>
            <a:r>
              <a:t>Sub-second credit decision response</a:t>
            </a:r>
          </a:p>
          <a:p>
            <a:pPr>
              <a:defRPr sz="1800"/>
            </a:pPr>
            <a:r>
              <a:t>99.9% system availability</a:t>
            </a:r>
          </a:p>
          <a:p>
            <a:pPr>
              <a:defRPr b="1" sz="2000"/>
            </a:pPr>
            <a:r>
              <a:t>Business Impact</a:t>
            </a:r>
          </a:p>
          <a:p>
            <a:pPr>
              <a:defRPr sz="1800"/>
            </a:pPr>
            <a:r>
              <a:t>30% improvement in model accuracy</a:t>
            </a:r>
          </a:p>
          <a:p>
            <a:pPr>
              <a:defRPr sz="1800"/>
            </a:pPr>
            <a:r>
              <a:t>Faster regulatory submission cycles</a:t>
            </a:r>
          </a:p>
          <a:p>
            <a:pPr>
              <a:defRPr sz="1800"/>
            </a:pPr>
            <a:r>
              <a:t>Enhanced capital optimization</a:t>
            </a:r>
          </a:p>
          <a:p>
            <a:pPr>
              <a:defRPr b="1" sz="2000"/>
            </a:pPr>
            <a:r>
              <a:t>Cost Benefits</a:t>
            </a:r>
          </a:p>
          <a:p>
            <a:pPr>
              <a:defRPr sz="1800"/>
            </a:pPr>
            <a:r>
              <a:t>40% reduction in infrastructure costs</a:t>
            </a:r>
          </a:p>
          <a:p>
            <a:pPr>
              <a:defRPr sz="1800"/>
            </a:pPr>
            <a:r>
              <a:t>Improved resource utilization</a:t>
            </a:r>
          </a:p>
          <a:p>
            <a:pPr>
              <a:defRPr sz="1800"/>
            </a:pPr>
            <a:r>
              <a:t>Scalable growth capacity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Next Steps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Immediate Actions</a:t>
            </a:r>
          </a:p>
          <a:p>
            <a:pPr>
              <a:defRPr sz="1800"/>
            </a:pPr>
            <a:r>
              <a:t>Stakeholder alignment workshop</a:t>
            </a:r>
          </a:p>
          <a:p>
            <a:pPr>
              <a:defRPr sz="1800"/>
            </a:pPr>
            <a:r>
              <a:t>Technical architecture review</a:t>
            </a:r>
          </a:p>
          <a:p>
            <a:pPr>
              <a:defRPr sz="1800"/>
            </a:pPr>
            <a:r>
              <a:t>Proof of concept development</a:t>
            </a:r>
          </a:p>
          <a:p>
            <a:pPr>
              <a:defRPr b="1" sz="2000"/>
            </a:pPr>
            <a:r>
              <a:t>Success Factors</a:t>
            </a:r>
          </a:p>
          <a:p>
            <a:pPr>
              <a:defRPr sz="1800"/>
            </a:pPr>
            <a:r>
              <a:t>Executive sponsorship</a:t>
            </a:r>
          </a:p>
          <a:p>
            <a:pPr>
              <a:defRPr sz="1800"/>
            </a:pPr>
            <a:r>
              <a:t>Cross-functional collaboration</a:t>
            </a:r>
          </a:p>
          <a:p>
            <a:pPr>
              <a:defRPr sz="1800"/>
            </a:pPr>
            <a:r>
              <a:t>Regulatory engagement</a:t>
            </a:r>
          </a:p>
          <a:p>
            <a:pPr>
              <a:defRPr sz="1800"/>
            </a:pPr>
            <a:r>
              <a:t>Change management planning</a:t>
            </a:r>
          </a:p>
          <a:p>
            <a:pPr>
              <a:defRPr b="1" sz="2000"/>
            </a:pPr>
            <a:r>
              <a:t>Timeline</a:t>
            </a:r>
          </a:p>
          <a:p>
            <a:pPr>
              <a:defRPr sz="1800"/>
            </a:pPr>
            <a:r>
              <a:t>Architecture finalization: 2 weeks</a:t>
            </a:r>
          </a:p>
          <a:p>
            <a:pPr>
              <a:defRPr sz="1800"/>
            </a:pPr>
            <a:r>
              <a:t>POC development: 6 weeks</a:t>
            </a:r>
          </a:p>
          <a:p>
            <a:pPr>
              <a:defRPr sz="1800"/>
            </a:pPr>
            <a:r>
              <a:t>Production deployment: 9 months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Services for Banking Credit Risk Management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i="1" sz="1800"/>
            </a:pPr>
            <a:r>
              <a:t>PowerPoint Presentation Format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Questions &amp;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Contact Information:</a:t>
            </a:r>
          </a:p>
          <a:p>
            <a:pPr>
              <a:defRPr sz="1800"/>
            </a:pPr>
            <a:r>
              <a:t>Email: [email@bank.com]</a:t>
            </a:r>
          </a:p>
          <a:p>
            <a:pPr>
              <a:defRPr sz="1800"/>
            </a:pPr>
            <a:r>
              <a:t>Phone: [phone number]</a:t>
            </a:r>
          </a:p>
          <a:p>
            <a:pPr>
              <a:defRPr sz="1800"/>
            </a:pPr>
            <a:r>
              <a:t>Team: Credit Risk Technology</a:t>
            </a:r>
          </a:p>
          <a:p>
            <a:pPr>
              <a:defRPr b="1" sz="2000"/>
            </a:pPr>
            <a:r>
              <a:t>Key Takeaways</a:t>
            </a:r>
          </a:p>
          <a:p>
            <a:pPr>
              <a:defRPr sz="1800"/>
            </a:pPr>
            <a:r>
              <a:t>Comprehensive AWS-based risk platform</a:t>
            </a:r>
          </a:p>
          <a:p>
            <a:pPr>
              <a:defRPr sz="1800"/>
            </a:pPr>
            <a:r>
              <a:t>Regulatory compliance by design</a:t>
            </a:r>
          </a:p>
          <a:p>
            <a:pPr>
              <a:defRPr sz="1800"/>
            </a:pPr>
            <a:r>
              <a:t>Scalable and cost-effective solution</a:t>
            </a:r>
          </a:p>
          <a:p>
            <a:pPr>
              <a:defRPr sz="1800"/>
            </a:pPr>
            <a:r>
              <a:t>Modern ML/AI capabilities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Appendix - Service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Core AWS Services Used</a:t>
            </a:r>
          </a:p>
          <a:p>
            <a:pPr>
              <a:defRPr sz="1800"/>
            </a:pPr>
            <a:r>
              <a:t>Kinesis (streaming), Lambda (compute)</a:t>
            </a:r>
          </a:p>
          <a:p>
            <a:pPr>
              <a:defRPr sz="1800"/>
            </a:pPr>
            <a:r>
              <a:t>SageMaker (ML), EMR (analytics)</a:t>
            </a:r>
          </a:p>
          <a:p>
            <a:pPr>
              <a:defRPr sz="1800"/>
            </a:pPr>
            <a:r>
              <a:t>S3 (storage), RDS (database)</a:t>
            </a:r>
          </a:p>
          <a:p>
            <a:pPr>
              <a:defRPr sz="1800"/>
            </a:pPr>
            <a:r>
              <a:t>API Gateway (integration)</a:t>
            </a:r>
          </a:p>
          <a:p>
            <a:pPr>
              <a:defRPr sz="1800"/>
            </a:pPr>
            <a:r>
              <a:t>CloudTrail (audit), KMS (security)</a:t>
            </a:r>
          </a:p>
          <a:p>
            <a:pPr>
              <a:defRPr b="1" sz="2000"/>
            </a:pPr>
            <a:r>
              <a:t>Integration Points</a:t>
            </a:r>
          </a:p>
          <a:p>
            <a:pPr>
              <a:defRPr sz="1800"/>
            </a:pPr>
            <a:r>
              <a:t>Credit bureaus, market data providers</a:t>
            </a:r>
          </a:p>
          <a:p>
            <a:pPr>
              <a:defRPr sz="1800"/>
            </a:pPr>
            <a:r>
              <a:t>Core banking systems</a:t>
            </a:r>
          </a:p>
          <a:p>
            <a:pPr>
              <a:defRPr sz="1800"/>
            </a:pPr>
            <a:r>
              <a:t>Regulatory submission portals</a:t>
            </a:r>
          </a:p>
          <a:p>
            <a:pPr>
              <a:defRPr sz="1800"/>
            </a:pPr>
            <a:r>
              <a:t>Risk management platforms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AWS Cloud Architecture for Banking Credit Risk Management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i="1" sz="1800"/>
            </a:pPr>
            <a:r>
              <a:t>Building Enterprise-Scale Risk Platforms</a:t>
            </a:r>
          </a:p>
          <a:p>
            <a:pPr>
              <a:defRPr sz="1800"/>
            </a:pPr>
            <a:r>
              <a:t>Presenter: [Name]</a:t>
            </a:r>
          </a:p>
          <a:p>
            <a:pPr>
              <a:defRPr sz="1800"/>
            </a:pPr>
            <a:r>
              <a:t>Date: [Date]</a:t>
            </a:r>
          </a:p>
          <a:p>
            <a:pPr>
              <a:defRPr sz="1800"/>
            </a:pPr>
            <a:r>
              <a:t>Organization: [Bank Name]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800"/>
            </a:pPr>
            <a:r>
              <a:t>Data Ingestion &amp; Real-time Streaming</a:t>
            </a:r>
          </a:p>
          <a:p>
            <a:pPr>
              <a:defRPr sz="1800"/>
            </a:pPr>
            <a:r>
              <a:t>Data Storage &amp; Management Architecture</a:t>
            </a:r>
          </a:p>
          <a:p>
            <a:pPr>
              <a:defRPr sz="1800"/>
            </a:pPr>
            <a:r>
              <a:t>Machine Learning &amp; Analytics Platform</a:t>
            </a:r>
          </a:p>
          <a:p>
            <a:pPr>
              <a:defRPr sz="1800"/>
            </a:pPr>
            <a:r>
              <a:t>Compute &amp; Processing Services</a:t>
            </a:r>
          </a:p>
          <a:p>
            <a:pPr>
              <a:defRPr sz="1800"/>
            </a:pPr>
            <a:r>
              <a:t>Integration &amp; API Management</a:t>
            </a:r>
          </a:p>
          <a:p>
            <a:pPr>
              <a:defRPr sz="1800"/>
            </a:pPr>
            <a:r>
              <a:t>Security &amp; Compliance Framework</a:t>
            </a:r>
          </a:p>
          <a:p>
            <a:pPr>
              <a:defRPr sz="1800"/>
            </a:pPr>
            <a:r>
              <a:t>Cost Optimization Strategies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Requirements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Regulatory Compliance</a:t>
            </a:r>
          </a:p>
          <a:p>
            <a:pPr>
              <a:defRPr sz="1800"/>
            </a:pPr>
            <a:r>
              <a:t>CCAR/DFAST Stress Testing</a:t>
            </a:r>
          </a:p>
          <a:p>
            <a:pPr>
              <a:defRPr sz="1800"/>
            </a:pPr>
            <a:r>
              <a:t>Basel III Capital Adequacy</a:t>
            </a:r>
          </a:p>
          <a:p>
            <a:pPr>
              <a:defRPr sz="1800"/>
            </a:pPr>
            <a:r>
              <a:t>CECL Forward-looking Provisions</a:t>
            </a:r>
          </a:p>
          <a:p>
            <a:pPr>
              <a:defRPr b="1" sz="2000"/>
            </a:pPr>
            <a:r>
              <a:t>Risk Analytics</a:t>
            </a:r>
          </a:p>
          <a:p>
            <a:pPr>
              <a:defRPr sz="1800"/>
            </a:pPr>
            <a:r>
              <a:t>PD/LGD/EAD Model Deployment</a:t>
            </a:r>
          </a:p>
          <a:p>
            <a:pPr>
              <a:defRPr sz="1800"/>
            </a:pPr>
            <a:r>
              <a:t>Portfolio Risk Monitoring</a:t>
            </a:r>
          </a:p>
          <a:p>
            <a:pPr>
              <a:defRPr sz="1800"/>
            </a:pPr>
            <a:r>
              <a:t>Economic Capital Calculations</a:t>
            </a:r>
          </a:p>
          <a:p>
            <a:pPr>
              <a:defRPr b="1" sz="2000"/>
            </a:pPr>
            <a:r>
              <a:t>Operational Excellence</a:t>
            </a:r>
          </a:p>
          <a:p>
            <a:pPr>
              <a:defRPr sz="1800"/>
            </a:pPr>
            <a:r>
              <a:t>Real-time Credit Scoring</a:t>
            </a:r>
          </a:p>
          <a:p>
            <a:pPr>
              <a:defRPr sz="1800"/>
            </a:pPr>
            <a:r>
              <a:t>Automated Regulatory Reporting</a:t>
            </a:r>
          </a:p>
          <a:p>
            <a:pPr>
              <a:defRPr sz="1800"/>
            </a:pPr>
            <a:r>
              <a:t>Risk-adjusted Pricing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Ingestion &amp; Streaming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Amazon Kinesis Data Streams</a:t>
            </a:r>
          </a:p>
          <a:p>
            <a:pPr>
              <a:defRPr sz="1800"/>
            </a:pPr>
            <a:r>
              <a:t>Transaction data ingestion (millions/sec)</a:t>
            </a:r>
          </a:p>
          <a:p>
            <a:pPr>
              <a:defRPr sz="1800"/>
            </a:pPr>
            <a:r>
              <a:t>Market data feeds integration</a:t>
            </a:r>
          </a:p>
          <a:p>
            <a:pPr>
              <a:defRPr sz="1800"/>
            </a:pPr>
            <a:r>
              <a:t>Payment processing streams</a:t>
            </a:r>
          </a:p>
          <a:p>
            <a:pPr>
              <a:defRPr b="1" sz="2000"/>
            </a:pPr>
            <a:r>
              <a:t>Amazon Kinesis Data Firehose</a:t>
            </a:r>
          </a:p>
          <a:p>
            <a:pPr>
              <a:defRPr sz="1800"/>
            </a:pPr>
            <a:r>
              <a:t>Automated S3 data lake delivery</a:t>
            </a:r>
          </a:p>
          <a:p>
            <a:pPr>
              <a:defRPr sz="1800"/>
            </a:pPr>
            <a:r>
              <a:t>Data transformation on-the-fly</a:t>
            </a:r>
          </a:p>
          <a:p>
            <a:pPr>
              <a:defRPr sz="1800"/>
            </a:pPr>
            <a:r>
              <a:t>Error record handling</a:t>
            </a:r>
          </a:p>
          <a:p>
            <a:pPr>
              <a:defRPr b="1" sz="2000"/>
            </a:pPr>
            <a:r>
              <a:t>AWS Lambda Functions</a:t>
            </a:r>
          </a:p>
          <a:p>
            <a:pPr>
              <a:defRPr sz="1800"/>
            </a:pPr>
            <a:r>
              <a:t>Event-driven credit calculations</a:t>
            </a:r>
          </a:p>
          <a:p>
            <a:pPr>
              <a:defRPr sz="1800"/>
            </a:pPr>
            <a:r>
              <a:t>Data validation &amp; cleansing</a:t>
            </a:r>
          </a:p>
          <a:p>
            <a:pPr>
              <a:defRPr sz="1800"/>
            </a:pPr>
            <a:r>
              <a:t>Real-time alert generation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Storage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Amazon S3 - Data Lake</a:t>
            </a:r>
          </a:p>
          <a:p>
            <a:pPr>
              <a:defRPr sz="1800"/>
            </a:pPr>
            <a:r>
              <a:t>Historical loan portfolios</a:t>
            </a:r>
          </a:p>
          <a:p>
            <a:pPr>
              <a:defRPr sz="1800"/>
            </a:pPr>
            <a:r>
              <a:t>Regulatory report archives</a:t>
            </a:r>
          </a:p>
          <a:p>
            <a:pPr>
              <a:defRPr sz="1800"/>
            </a:pPr>
            <a:r>
              <a:t>ML model artifacts &amp; versions</a:t>
            </a:r>
          </a:p>
          <a:p>
            <a:pPr>
              <a:defRPr b="1" sz="2000"/>
            </a:pPr>
            <a:r>
              <a:t>Amazon RDS/Aurora</a:t>
            </a:r>
          </a:p>
          <a:p>
            <a:pPr>
              <a:defRPr sz="1800"/>
            </a:pPr>
            <a:r>
              <a:t>Customer profiles &amp; transactions</a:t>
            </a:r>
          </a:p>
          <a:p>
            <a:pPr>
              <a:defRPr sz="1800"/>
            </a:pPr>
            <a:r>
              <a:t>Risk policy parameters</a:t>
            </a:r>
          </a:p>
          <a:p>
            <a:pPr>
              <a:defRPr sz="1800"/>
            </a:pPr>
            <a:r>
              <a:t>Audit trails &amp; decision logs</a:t>
            </a:r>
          </a:p>
          <a:p>
            <a:pPr>
              <a:defRPr b="1" sz="2000"/>
            </a:pPr>
            <a:r>
              <a:t>Amazon DynamoDB</a:t>
            </a:r>
          </a:p>
          <a:p>
            <a:pPr>
              <a:defRPr sz="1800"/>
            </a:pPr>
            <a:r>
              <a:t>Real-time credit scores lookup</a:t>
            </a:r>
          </a:p>
          <a:p>
            <a:pPr>
              <a:defRPr sz="1800"/>
            </a:pPr>
            <a:r>
              <a:t>Dynamic risk limits</a:t>
            </a:r>
          </a:p>
          <a:p>
            <a:pPr>
              <a:defRPr sz="1800"/>
            </a:pPr>
            <a:r>
              <a:t>Session management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Machine Learning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Amazon SageMaker</a:t>
            </a:r>
          </a:p>
          <a:p>
            <a:pPr>
              <a:defRPr sz="1800"/>
            </a:pPr>
            <a:r>
              <a:t>PD/LGD/EAD model development</a:t>
            </a:r>
          </a:p>
          <a:p>
            <a:pPr>
              <a:defRPr sz="1800"/>
            </a:pPr>
            <a:r>
              <a:t>A/B testing for model validation</a:t>
            </a:r>
          </a:p>
          <a:p>
            <a:pPr>
              <a:defRPr sz="1800"/>
            </a:pPr>
            <a:r>
              <a:t>Real-time inference endpoints</a:t>
            </a:r>
          </a:p>
          <a:p>
            <a:pPr>
              <a:defRPr sz="1800"/>
            </a:pPr>
            <a:r>
              <a:t>Automated model retraining</a:t>
            </a:r>
          </a:p>
          <a:p>
            <a:pPr>
              <a:defRPr b="1" sz="2000"/>
            </a:pPr>
            <a:r>
              <a:t>Model Types Supported</a:t>
            </a:r>
          </a:p>
          <a:p>
            <a:pPr>
              <a:defRPr sz="1800"/>
            </a:pPr>
            <a:r>
              <a:t>Logistic regression for PD</a:t>
            </a:r>
          </a:p>
          <a:p>
            <a:pPr>
              <a:defRPr sz="1800"/>
            </a:pPr>
            <a:r>
              <a:t>Neural networks for complex patterns</a:t>
            </a:r>
          </a:p>
          <a:p>
            <a:pPr>
              <a:defRPr sz="1800"/>
            </a:pPr>
            <a:r>
              <a:t>Ensemble methods for robustness</a:t>
            </a:r>
          </a:p>
          <a:p>
            <a:pPr>
              <a:defRPr sz="1800"/>
            </a:pPr>
            <a:r>
              <a:t>Time-series for economic forecasting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Processing &amp; ETL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 sz="2000"/>
            </a:pPr>
            <a:r>
              <a:t>AWS Glue</a:t>
            </a:r>
          </a:p>
          <a:p>
            <a:pPr>
              <a:defRPr sz="1800"/>
            </a:pPr>
            <a:r>
              <a:t>Automated ETL pipelines</a:t>
            </a:r>
          </a:p>
          <a:p>
            <a:pPr>
              <a:defRPr sz="1800"/>
            </a:pPr>
            <a:r>
              <a:t>Data catalog for governance</a:t>
            </a:r>
          </a:p>
          <a:p>
            <a:pPr>
              <a:defRPr sz="1800"/>
            </a:pPr>
            <a:r>
              <a:t>Schema evolution management</a:t>
            </a:r>
          </a:p>
          <a:p>
            <a:pPr>
              <a:defRPr b="1" sz="2000"/>
            </a:pPr>
            <a:r>
              <a:t>Amazon EMR</a:t>
            </a:r>
          </a:p>
          <a:p>
            <a:pPr>
              <a:defRPr sz="1800"/>
            </a:pPr>
            <a:r>
              <a:t>Stress testing calculations</a:t>
            </a:r>
          </a:p>
          <a:p>
            <a:pPr>
              <a:defRPr sz="1800"/>
            </a:pPr>
            <a:r>
              <a:t>Monte Carlo simulations</a:t>
            </a:r>
          </a:p>
          <a:p>
            <a:pPr>
              <a:defRPr sz="1800"/>
            </a:pPr>
            <a:r>
              <a:t>Portfolio optimization algorithms</a:t>
            </a:r>
          </a:p>
          <a:p>
            <a:pPr>
              <a:defRPr sz="1800"/>
            </a:pPr>
            <a:r>
              <a:t>Basel III risk-weighted assets</a:t>
            </a:r>
          </a:p>
          <a:p>
            <a:pPr>
              <a:defRPr b="1" sz="2000"/>
            </a:pPr>
            <a:r>
              <a:t>AWS Batch</a:t>
            </a:r>
          </a:p>
          <a:p>
            <a:pPr>
              <a:defRPr sz="1800"/>
            </a:pPr>
            <a:r>
              <a:t>Regulatory report generation</a:t>
            </a:r>
          </a:p>
          <a:p>
            <a:pPr>
              <a:defRPr sz="1800"/>
            </a:pPr>
            <a:r>
              <a:t>Overnight batch processing</a:t>
            </a:r>
          </a:p>
          <a:p>
            <a:pPr>
              <a:defRPr sz="1800"/>
            </a:pPr>
            <a:r>
              <a:t>Auto-scaling compute resources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