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4C541-6C61-78BA-445C-374CD75DFE61}" v="1" dt="2025-08-18T13:24:16.586"/>
    <p1510:client id="{153471F0-ED13-9275-9C89-D9B5AC3B39D1}" v="88" dt="2025-08-18T13:52:26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63" y="-1"/>
            <a:ext cx="6083472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213540" y="556079"/>
            <a:ext cx="6858004" cy="5745847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5639" y="-1"/>
            <a:ext cx="6088748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1301556" y="1609025"/>
            <a:ext cx="5005754" cy="3754316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61" y="857251"/>
            <a:ext cx="4664686" cy="31601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Banking Credit Risk Management (AWS Services use case)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5638" y="4354178"/>
            <a:ext cx="6088747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245" y="4800600"/>
            <a:ext cx="3884910" cy="12001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 sz="1800" i="1"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Building Enterprise-Scale Risk Platforms</a:t>
            </a:r>
          </a:p>
        </p:txBody>
      </p:sp>
      <p:pic>
        <p:nvPicPr>
          <p:cNvPr id="7" name="Graphic 6" descr="Bank">
            <a:extLst>
              <a:ext uri="{FF2B5EF4-FFF2-40B4-BE49-F238E27FC236}">
                <a16:creationId xmlns:a16="http://schemas.microsoft.com/office/drawing/2014/main" id="{814B44FD-B7F1-FF57-031E-DBA436C4B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0735" y="2238817"/>
            <a:ext cx="2380365" cy="23803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32DF3D-3F59-481D-A237-77C31AD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43467"/>
            <a:ext cx="2880360" cy="5571066"/>
          </a:xfrm>
        </p:spPr>
        <p:txBody>
          <a:bodyPr anchor="ctr">
            <a:normAutofit/>
          </a:bodyPr>
          <a:lstStyle/>
          <a:p>
            <a:r>
              <a:rPr lang="en-US" sz="4300"/>
              <a:t>Security &amp; Compliance Framework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F02326-30C4-4095-988F-932A425AE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79764" y="0"/>
            <a:ext cx="5364236" cy="6858000"/>
          </a:xfrm>
          <a:custGeom>
            <a:avLst/>
            <a:gdLst>
              <a:gd name="connsiteX0" fmla="*/ 17101 w 7152315"/>
              <a:gd name="connsiteY0" fmla="*/ 0 h 6858000"/>
              <a:gd name="connsiteX1" fmla="*/ 7152315 w 7152315"/>
              <a:gd name="connsiteY1" fmla="*/ 0 h 6858000"/>
              <a:gd name="connsiteX2" fmla="*/ 7152315 w 7152315"/>
              <a:gd name="connsiteY2" fmla="*/ 6858000 h 6858000"/>
              <a:gd name="connsiteX3" fmla="*/ 15999 w 7152315"/>
              <a:gd name="connsiteY3" fmla="*/ 6858000 h 6858000"/>
              <a:gd name="connsiteX4" fmla="*/ 9729 w 7152315"/>
              <a:gd name="connsiteY4" fmla="*/ 6734157 h 6858000"/>
              <a:gd name="connsiteX5" fmla="*/ 15819 w 7152315"/>
              <a:gd name="connsiteY5" fmla="*/ 6122264 h 6858000"/>
              <a:gd name="connsiteX6" fmla="*/ 11379 w 7152315"/>
              <a:gd name="connsiteY6" fmla="*/ 5614784 h 6858000"/>
              <a:gd name="connsiteX7" fmla="*/ 20006 w 7152315"/>
              <a:gd name="connsiteY7" fmla="*/ 5204359 h 6858000"/>
              <a:gd name="connsiteX8" fmla="*/ 16962 w 7152315"/>
              <a:gd name="connsiteY8" fmla="*/ 4811696 h 6858000"/>
              <a:gd name="connsiteX9" fmla="*/ 13409 w 7152315"/>
              <a:gd name="connsiteY9" fmla="*/ 4358135 h 6858000"/>
              <a:gd name="connsiteX10" fmla="*/ 12774 w 7152315"/>
              <a:gd name="connsiteY10" fmla="*/ 4038423 h 6858000"/>
              <a:gd name="connsiteX11" fmla="*/ 10110 w 7152315"/>
              <a:gd name="connsiteY11" fmla="*/ 3630663 h 6858000"/>
              <a:gd name="connsiteX12" fmla="*/ 16581 w 7152315"/>
              <a:gd name="connsiteY12" fmla="*/ 3275427 h 6858000"/>
              <a:gd name="connsiteX13" fmla="*/ 27872 w 7152315"/>
              <a:gd name="connsiteY13" fmla="*/ 2871219 h 6858000"/>
              <a:gd name="connsiteX14" fmla="*/ 17596 w 7152315"/>
              <a:gd name="connsiteY14" fmla="*/ 2235600 h 6858000"/>
              <a:gd name="connsiteX15" fmla="*/ 14170 w 7152315"/>
              <a:gd name="connsiteY15" fmla="*/ 1894827 h 6858000"/>
              <a:gd name="connsiteX16" fmla="*/ 11632 w 7152315"/>
              <a:gd name="connsiteY16" fmla="*/ 1603026 h 6858000"/>
              <a:gd name="connsiteX17" fmla="*/ 14551 w 7152315"/>
              <a:gd name="connsiteY17" fmla="*/ 1307799 h 6858000"/>
              <a:gd name="connsiteX18" fmla="*/ 14551 w 7152315"/>
              <a:gd name="connsiteY18" fmla="*/ 887733 h 6858000"/>
              <a:gd name="connsiteX19" fmla="*/ 849 w 7152315"/>
              <a:gd name="connsiteY19" fmla="*/ 349169 h 6858000"/>
              <a:gd name="connsiteX20" fmla="*/ 1404 w 7152315"/>
              <a:gd name="connsiteY20" fmla="*/ 160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52315" h="6858000">
                <a:moveTo>
                  <a:pt x="17101" y="0"/>
                </a:moveTo>
                <a:lnTo>
                  <a:pt x="7152315" y="0"/>
                </a:lnTo>
                <a:lnTo>
                  <a:pt x="7152315" y="6858000"/>
                </a:lnTo>
                <a:lnTo>
                  <a:pt x="15999" y="6858000"/>
                </a:lnTo>
                <a:lnTo>
                  <a:pt x="9729" y="6734157"/>
                </a:lnTo>
                <a:cubicBezTo>
                  <a:pt x="5924" y="6530150"/>
                  <a:pt x="12521" y="6326271"/>
                  <a:pt x="15819" y="6122264"/>
                </a:cubicBezTo>
                <a:cubicBezTo>
                  <a:pt x="18484" y="5952766"/>
                  <a:pt x="-1689" y="5783013"/>
                  <a:pt x="11379" y="5614784"/>
                </a:cubicBezTo>
                <a:cubicBezTo>
                  <a:pt x="22112" y="5478259"/>
                  <a:pt x="24992" y="5341214"/>
                  <a:pt x="20006" y="5204359"/>
                </a:cubicBezTo>
                <a:cubicBezTo>
                  <a:pt x="14932" y="5073429"/>
                  <a:pt x="13917" y="4942537"/>
                  <a:pt x="16962" y="4811696"/>
                </a:cubicBezTo>
                <a:cubicBezTo>
                  <a:pt x="20640" y="4660467"/>
                  <a:pt x="16962" y="4509238"/>
                  <a:pt x="13409" y="4358135"/>
                </a:cubicBezTo>
                <a:cubicBezTo>
                  <a:pt x="10872" y="4251565"/>
                  <a:pt x="10998" y="4144994"/>
                  <a:pt x="12774" y="4038423"/>
                </a:cubicBezTo>
                <a:cubicBezTo>
                  <a:pt x="15185" y="3902545"/>
                  <a:pt x="19879" y="3766540"/>
                  <a:pt x="10110" y="3630663"/>
                </a:cubicBezTo>
                <a:cubicBezTo>
                  <a:pt x="1178" y="3512306"/>
                  <a:pt x="3347" y="3393378"/>
                  <a:pt x="16581" y="3275427"/>
                </a:cubicBezTo>
                <a:cubicBezTo>
                  <a:pt x="33403" y="3141377"/>
                  <a:pt x="37183" y="3006006"/>
                  <a:pt x="27872" y="2871219"/>
                </a:cubicBezTo>
                <a:cubicBezTo>
                  <a:pt x="11315" y="2659765"/>
                  <a:pt x="7890" y="2447486"/>
                  <a:pt x="17596" y="2235600"/>
                </a:cubicBezTo>
                <a:cubicBezTo>
                  <a:pt x="22797" y="2122038"/>
                  <a:pt x="21655" y="2008261"/>
                  <a:pt x="14170" y="1894827"/>
                </a:cubicBezTo>
                <a:cubicBezTo>
                  <a:pt x="8144" y="1797670"/>
                  <a:pt x="7294" y="1700272"/>
                  <a:pt x="11632" y="1603026"/>
                </a:cubicBezTo>
                <a:cubicBezTo>
                  <a:pt x="15566" y="1504575"/>
                  <a:pt x="17215" y="1406124"/>
                  <a:pt x="14551" y="1307799"/>
                </a:cubicBezTo>
                <a:cubicBezTo>
                  <a:pt x="10872" y="1168242"/>
                  <a:pt x="10110" y="1027798"/>
                  <a:pt x="14551" y="887733"/>
                </a:cubicBezTo>
                <a:cubicBezTo>
                  <a:pt x="20894" y="708085"/>
                  <a:pt x="3132" y="528817"/>
                  <a:pt x="849" y="349169"/>
                </a:cubicBezTo>
                <a:cubicBezTo>
                  <a:pt x="24" y="286241"/>
                  <a:pt x="-769" y="223346"/>
                  <a:pt x="1404" y="1605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6522" y="643467"/>
            <a:ext cx="4341114" cy="5571066"/>
          </a:xfrm>
        </p:spPr>
        <p:txBody>
          <a:bodyPr anchor="ctr">
            <a:normAutofit/>
          </a:bodyPr>
          <a:lstStyle/>
          <a:p>
            <a:pPr>
              <a:defRPr sz="2000" b="1"/>
            </a:pPr>
            <a:r>
              <a:rPr lang="en-US" sz="1900">
                <a:solidFill>
                  <a:srgbClr val="FFFFFF"/>
                </a:solidFill>
              </a:rPr>
              <a:t>AWS KMS (Key Management)</a:t>
            </a:r>
          </a:p>
          <a:p>
            <a:pPr>
              <a:defRPr sz="1800"/>
            </a:pPr>
            <a:r>
              <a:rPr lang="en-US" sz="1900">
                <a:solidFill>
                  <a:srgbClr val="FFFFFF"/>
                </a:solidFill>
              </a:rPr>
              <a:t>Customer data encryption</a:t>
            </a:r>
          </a:p>
          <a:p>
            <a:pPr>
              <a:defRPr sz="1800"/>
            </a:pPr>
            <a:r>
              <a:rPr lang="en-US" sz="1900">
                <a:solidFill>
                  <a:srgbClr val="FFFFFF"/>
                </a:solidFill>
              </a:rPr>
              <a:t>Automated key rotation</a:t>
            </a:r>
          </a:p>
          <a:p>
            <a:pPr>
              <a:defRPr sz="1800"/>
            </a:pPr>
            <a:r>
              <a:rPr lang="en-US" sz="1900">
                <a:solidFill>
                  <a:srgbClr val="FFFFFF"/>
                </a:solidFill>
              </a:rPr>
              <a:t>Audit trail for key usage</a:t>
            </a:r>
          </a:p>
          <a:p>
            <a:pPr>
              <a:defRPr sz="2000" b="1"/>
            </a:pPr>
            <a:r>
              <a:rPr lang="en-US" sz="1900">
                <a:solidFill>
                  <a:srgbClr val="FFFFFF"/>
                </a:solidFill>
              </a:rPr>
              <a:t>AWS CloudTrail</a:t>
            </a:r>
          </a:p>
          <a:p>
            <a:pPr>
              <a:defRPr sz="1800"/>
            </a:pPr>
            <a:r>
              <a:rPr lang="en-US" sz="1900">
                <a:solidFill>
                  <a:srgbClr val="FFFFFF"/>
                </a:solidFill>
              </a:rPr>
              <a:t>Complete API audit logs</a:t>
            </a:r>
          </a:p>
          <a:p>
            <a:pPr>
              <a:defRPr sz="1800"/>
            </a:pPr>
            <a:r>
              <a:rPr lang="en-US" sz="1900">
                <a:solidFill>
                  <a:srgbClr val="FFFFFF"/>
                </a:solidFill>
              </a:rPr>
              <a:t>Regulatory examination evidence</a:t>
            </a:r>
          </a:p>
          <a:p>
            <a:pPr>
              <a:defRPr sz="1800"/>
            </a:pPr>
            <a:r>
              <a:rPr lang="en-US" sz="1900">
                <a:solidFill>
                  <a:srgbClr val="FFFFFF"/>
                </a:solidFill>
              </a:rPr>
              <a:t>Security incident investigation</a:t>
            </a:r>
          </a:p>
          <a:p>
            <a:pPr>
              <a:defRPr sz="2000" b="1"/>
            </a:pPr>
            <a:r>
              <a:rPr lang="en-US" sz="1900">
                <a:solidFill>
                  <a:srgbClr val="FFFFFF"/>
                </a:solidFill>
              </a:rPr>
              <a:t>AWS Config</a:t>
            </a:r>
          </a:p>
          <a:p>
            <a:pPr>
              <a:defRPr sz="1800"/>
            </a:pPr>
            <a:r>
              <a:rPr lang="en-US" sz="1900">
                <a:solidFill>
                  <a:srgbClr val="FFFFFF"/>
                </a:solidFill>
              </a:rPr>
              <a:t>Infrastructure compliance monitoring</a:t>
            </a:r>
          </a:p>
          <a:p>
            <a:pPr>
              <a:defRPr sz="1800"/>
            </a:pPr>
            <a:r>
              <a:rPr lang="en-US" sz="1900">
                <a:solidFill>
                  <a:srgbClr val="FFFFFF"/>
                </a:solidFill>
              </a:rPr>
              <a:t>Configuration drift detection</a:t>
            </a:r>
          </a:p>
          <a:p>
            <a:pPr>
              <a:defRPr sz="1800"/>
            </a:pPr>
            <a:r>
              <a:rPr lang="en-US" sz="1900">
                <a:solidFill>
                  <a:srgbClr val="FFFFFF"/>
                </a:solidFill>
              </a:rPr>
              <a:t>Automated remediation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1" y="4018137"/>
            <a:ext cx="3803416" cy="212958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Architecture Pattern - Real-time Scoring</a:t>
            </a:r>
          </a:p>
        </p:txBody>
      </p:sp>
      <p:pic>
        <p:nvPicPr>
          <p:cNvPr id="5" name="Picture 4" descr="A diagram of a process&#10;&#10;AI-generated content may be incorrect.">
            <a:extLst>
              <a:ext uri="{FF2B5EF4-FFF2-40B4-BE49-F238E27FC236}">
                <a16:creationId xmlns:a16="http://schemas.microsoft.com/office/drawing/2014/main" id="{3A97BAD8-3FC7-61A0-1235-E88F9177F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00" y="617779"/>
            <a:ext cx="7682936" cy="326524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830625"/>
            <a:ext cx="304800" cy="322326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7613133" y="4270841"/>
            <a:ext cx="1423414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3978" y="4018143"/>
            <a:ext cx="4161833" cy="2129599"/>
          </a:xfrm>
          <a:noFill/>
        </p:spPr>
        <p:txBody>
          <a:bodyPr anchor="t">
            <a:normAutofit/>
          </a:bodyPr>
          <a:lstStyle/>
          <a:p>
            <a:pPr>
              <a:defRPr sz="2000" b="1"/>
            </a:pPr>
            <a:r>
              <a:rPr lang="en-US" sz="1600">
                <a:solidFill>
                  <a:schemeClr val="bg1"/>
                </a:solidFill>
              </a:rPr>
              <a:t>Performance Targets</a:t>
            </a:r>
          </a:p>
          <a:p>
            <a:pPr>
              <a:defRPr sz="1800"/>
            </a:pPr>
            <a:r>
              <a:rPr lang="en-US" sz="1600">
                <a:solidFill>
                  <a:schemeClr val="bg1"/>
                </a:solidFill>
              </a:rPr>
              <a:t>Sub-100ms response time</a:t>
            </a:r>
          </a:p>
          <a:p>
            <a:pPr>
              <a:defRPr sz="1800"/>
            </a:pPr>
            <a:r>
              <a:rPr lang="en-US" sz="1600">
                <a:solidFill>
                  <a:schemeClr val="bg1"/>
                </a:solidFill>
              </a:rPr>
              <a:t>99.9% availability</a:t>
            </a:r>
          </a:p>
          <a:p>
            <a:pPr>
              <a:defRPr sz="1800"/>
            </a:pPr>
            <a:r>
              <a:rPr lang="en-US" sz="1600">
                <a:solidFill>
                  <a:schemeClr val="bg1"/>
                </a:solidFill>
              </a:rPr>
              <a:t>Auto-scaling capacity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en-US" sz="2800"/>
              <a:t>Architecture Pattern - Stress Testing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373" y="586822"/>
            <a:ext cx="4501977" cy="1645920"/>
          </a:xfrm>
        </p:spPr>
        <p:txBody>
          <a:bodyPr anchor="ctr">
            <a:normAutofit/>
          </a:bodyPr>
          <a:lstStyle/>
          <a:p>
            <a:pPr>
              <a:defRPr sz="2000" b="1"/>
            </a:pPr>
            <a:r>
              <a:rPr lang="en-US" sz="1600"/>
              <a:t>Capabilities</a:t>
            </a:r>
          </a:p>
          <a:p>
            <a:pPr>
              <a:defRPr sz="1800"/>
            </a:pPr>
            <a:r>
              <a:rPr lang="en-US" sz="1600"/>
              <a:t>1000+ economic scenarios</a:t>
            </a:r>
          </a:p>
          <a:p>
            <a:pPr>
              <a:defRPr sz="1800"/>
            </a:pPr>
            <a:r>
              <a:rPr lang="en-US" sz="1600"/>
              <a:t>Portfolio-wide impact analysis</a:t>
            </a:r>
          </a:p>
          <a:p>
            <a:pPr>
              <a:defRPr sz="1800"/>
            </a:pPr>
            <a:r>
              <a:rPr lang="en-US" sz="1600"/>
              <a:t>Automated report generation</a:t>
            </a:r>
          </a:p>
        </p:txBody>
      </p:sp>
      <p:pic>
        <p:nvPicPr>
          <p:cNvPr id="5" name="Picture 4" descr="A diagram of a process&#10;&#10;AI-generated content may be incorrect.">
            <a:extLst>
              <a:ext uri="{FF2B5EF4-FFF2-40B4-BE49-F238E27FC236}">
                <a16:creationId xmlns:a16="http://schemas.microsoft.com/office/drawing/2014/main" id="{B3CF1AE3-7124-27F3-65AA-D35E67A46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83" y="2734056"/>
            <a:ext cx="8197327" cy="34838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9143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E3D5414A-E30C-96ED-8CD8-EA8F4D78CA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l="7079" r="9591" b="3"/>
          <a:stretch>
            <a:fillRect/>
          </a:stretch>
        </p:blipFill>
        <p:spPr>
          <a:xfrm>
            <a:off x="20" y="-9107"/>
            <a:ext cx="9143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Cost Optimization Strategies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defRPr sz="2000" b="1"/>
            </a:pPr>
            <a:r>
              <a:rPr lang="en-US">
                <a:solidFill>
                  <a:srgbClr val="FFFFFF"/>
                </a:solidFill>
              </a:rPr>
              <a:t>Compute Optimization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Spot instances for batch processing (60% savings)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Auto-scaling for variable workloads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Reserved instances for baseline capacity</a:t>
            </a:r>
          </a:p>
          <a:p>
            <a:pPr>
              <a:defRPr sz="2000" b="1"/>
            </a:pPr>
            <a:r>
              <a:rPr lang="en-US">
                <a:solidFill>
                  <a:srgbClr val="FFFFFF"/>
                </a:solidFill>
              </a:rPr>
              <a:t>Storage Optimization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S3 Intelligent Tiering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Glacier for compliance archival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EBS optimization for databases</a:t>
            </a:r>
          </a:p>
          <a:p>
            <a:pPr>
              <a:defRPr sz="2000" b="1"/>
            </a:pPr>
            <a:r>
              <a:rPr lang="en-US">
                <a:solidFill>
                  <a:srgbClr val="FFFFFF"/>
                </a:solidFill>
              </a:rPr>
              <a:t>Data Transfer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VPC endpoints to reduce costs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CloudFront for global distribution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8F5530-DA31-4B62-8DF9-56A1A3B6B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EFAF95-013F-4375-AAF4-033AC93F5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35E28-7236-42D8-A5E1-A0F302FE8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642881-D4B2-4CC2-A287-0FA0006F3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1C50C6-CC43-4D9E-B2AB-F373712E4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E7187D-0938-461D-BFC5-89EEF3506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4C951A-9754-438B-9D57-E6B93B6E4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CCC8FCE-0563-4147-B2A2-7C81702EB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68FC26-41A9-4C82-BE7F-E9344CDC4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BB336D1-2562-4680-B29B-E22C603C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ED3885-4010-4FBE-A045-DC59CAE7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D74F45-ED22-46E8-8A8C-85550ED98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675583-78ED-4BEC-8424-37068227E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BD9726-207D-4725-AA6E-5147080D5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1A43941-4783-4A0B-9385-1952F9F89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4806F9C-3233-4FC3-B300-D5AA58A5C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E3F9FC-BB7B-433D-8A4F-1BCFA582E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406F394-9D6F-4986-A3AF-6EF16DEDE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F98CF1-0C8F-435D-846B-D3C506378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781ACDD-4A0F-4369-A468-3FEC355F8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BB34D61-E762-4862-9DA8-702D97A36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0936"/>
            <a:ext cx="4098798" cy="5626947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Regulatory Compliance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614" y="630936"/>
            <a:ext cx="3733944" cy="5626957"/>
          </a:xfrm>
          <a:noFill/>
        </p:spPr>
        <p:txBody>
          <a:bodyPr anchor="ctr">
            <a:normAutofit/>
          </a:bodyPr>
          <a:lstStyle/>
          <a:p>
            <a:pPr>
              <a:defRPr sz="2000" b="1"/>
            </a:pPr>
            <a:r>
              <a:rPr lang="en-US" sz="1600">
                <a:solidFill>
                  <a:schemeClr val="bg1"/>
                </a:solidFill>
              </a:rPr>
              <a:t>CCAR/DFAST Compliance</a:t>
            </a:r>
          </a:p>
          <a:p>
            <a:pPr>
              <a:defRPr sz="1800"/>
            </a:pPr>
            <a:r>
              <a:rPr lang="en-US" sz="1600">
                <a:solidFill>
                  <a:schemeClr val="bg1"/>
                </a:solidFill>
              </a:rPr>
              <a:t>Automated stress test execution</a:t>
            </a:r>
          </a:p>
          <a:p>
            <a:pPr>
              <a:defRPr sz="1800"/>
            </a:pPr>
            <a:r>
              <a:rPr lang="en-US" sz="1600">
                <a:solidFill>
                  <a:schemeClr val="bg1"/>
                </a:solidFill>
              </a:rPr>
              <a:t>Scenario generation &amp; analysis</a:t>
            </a:r>
          </a:p>
          <a:p>
            <a:pPr>
              <a:defRPr sz="1800"/>
            </a:pPr>
            <a:r>
              <a:rPr lang="en-US" sz="1600">
                <a:solidFill>
                  <a:schemeClr val="bg1"/>
                </a:solidFill>
              </a:rPr>
              <a:t>Capital adequacy reporting</a:t>
            </a:r>
          </a:p>
          <a:p>
            <a:pPr>
              <a:defRPr sz="2000" b="1"/>
            </a:pPr>
            <a:r>
              <a:rPr lang="en-US" sz="1600">
                <a:solidFill>
                  <a:schemeClr val="bg1"/>
                </a:solidFill>
              </a:rPr>
              <a:t>Basel III Implementation</a:t>
            </a:r>
          </a:p>
          <a:p>
            <a:pPr>
              <a:defRPr sz="1800"/>
            </a:pPr>
            <a:r>
              <a:rPr lang="en-US" sz="1600">
                <a:solidFill>
                  <a:schemeClr val="bg1"/>
                </a:solidFill>
              </a:rPr>
              <a:t>Risk-weighted asset calculations</a:t>
            </a:r>
          </a:p>
          <a:p>
            <a:pPr>
              <a:defRPr sz="1800"/>
            </a:pPr>
            <a:r>
              <a:rPr lang="en-US" sz="1600">
                <a:solidFill>
                  <a:schemeClr val="bg1"/>
                </a:solidFill>
              </a:rPr>
              <a:t>Capital ratio monitoring</a:t>
            </a:r>
          </a:p>
          <a:p>
            <a:pPr>
              <a:defRPr sz="1800"/>
            </a:pPr>
            <a:r>
              <a:rPr lang="en-US" sz="1600">
                <a:solidFill>
                  <a:schemeClr val="bg1"/>
                </a:solidFill>
              </a:rPr>
              <a:t>Leverage ratio compliance</a:t>
            </a:r>
          </a:p>
          <a:p>
            <a:pPr>
              <a:defRPr sz="2000" b="1"/>
            </a:pPr>
            <a:r>
              <a:rPr lang="en-US" sz="1600">
                <a:solidFill>
                  <a:schemeClr val="bg1"/>
                </a:solidFill>
              </a:rPr>
              <a:t>Model Risk Management</a:t>
            </a:r>
          </a:p>
          <a:p>
            <a:pPr>
              <a:defRPr sz="1800"/>
            </a:pPr>
            <a:r>
              <a:rPr lang="en-US" sz="1600">
                <a:solidFill>
                  <a:schemeClr val="bg1"/>
                </a:solidFill>
              </a:rPr>
              <a:t>Version control &amp; governance</a:t>
            </a:r>
          </a:p>
          <a:p>
            <a:pPr>
              <a:defRPr sz="1800"/>
            </a:pPr>
            <a:r>
              <a:rPr lang="en-US" sz="1600">
                <a:solidFill>
                  <a:schemeClr val="bg1"/>
                </a:solidFill>
              </a:rPr>
              <a:t>Back-testing automation</a:t>
            </a:r>
          </a:p>
          <a:p>
            <a:pPr>
              <a:defRPr sz="1800"/>
            </a:pPr>
            <a:r>
              <a:rPr lang="en-US" sz="1600">
                <a:solidFill>
                  <a:schemeClr val="bg1"/>
                </a:solidFill>
              </a:rPr>
              <a:t>Model performance monitoring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44D65982-4F00-4330-8DAA-DE6A9E4D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56AD21CA-472C-4EA1-A897-F639017AF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9A5F49-8CEE-44D2-A717-96965326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1714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A4758941-095E-4760-9F3E-0E9F079AA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9BA7B350-F1EB-47CD-8531-349F4BD68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994410" y="1947672"/>
            <a:ext cx="4471416" cy="2788920"/>
          </a:xfrm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Implementation Roadmap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5FE506-AB9A-470B-89C8-00826996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36475" y="252484"/>
            <a:ext cx="4683084" cy="6244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188" y="540048"/>
            <a:ext cx="4239072" cy="5641293"/>
          </a:xfrm>
        </p:spPr>
        <p:txBody>
          <a:bodyPr anchor="ctr">
            <a:normAutofit/>
          </a:bodyPr>
          <a:lstStyle/>
          <a:p>
            <a:pPr>
              <a:defRPr sz="2000" b="1"/>
            </a:pPr>
            <a:r>
              <a:rPr lang="en-US" sz="1600">
                <a:solidFill>
                  <a:schemeClr val="tx2"/>
                </a:solidFill>
              </a:rPr>
              <a:t>Phase 1 (Months 1-3)</a:t>
            </a:r>
          </a:p>
          <a:p>
            <a:pPr>
              <a:defRPr sz="1800"/>
            </a:pPr>
            <a:r>
              <a:rPr lang="en-US" sz="1600">
                <a:solidFill>
                  <a:schemeClr val="tx2"/>
                </a:solidFill>
              </a:rPr>
              <a:t>Data lake setup (S3, Glue)</a:t>
            </a:r>
          </a:p>
          <a:p>
            <a:pPr>
              <a:defRPr sz="1800"/>
            </a:pPr>
            <a:r>
              <a:rPr lang="en-US" sz="1600">
                <a:solidFill>
                  <a:schemeClr val="tx2"/>
                </a:solidFill>
              </a:rPr>
              <a:t>Basic ETL pipelines</a:t>
            </a:r>
          </a:p>
          <a:p>
            <a:pPr>
              <a:defRPr sz="1800"/>
            </a:pPr>
            <a:r>
              <a:rPr lang="en-US" sz="1600">
                <a:solidFill>
                  <a:schemeClr val="tx2"/>
                </a:solidFill>
              </a:rPr>
              <a:t>Core security framework</a:t>
            </a:r>
          </a:p>
          <a:p>
            <a:pPr>
              <a:defRPr sz="2000" b="1"/>
            </a:pPr>
            <a:r>
              <a:rPr lang="en-US" sz="1600">
                <a:solidFill>
                  <a:schemeClr val="tx2"/>
                </a:solidFill>
              </a:rPr>
              <a:t>Phase 2 (Months 4-6)</a:t>
            </a:r>
          </a:p>
          <a:p>
            <a:pPr>
              <a:defRPr sz="1800"/>
            </a:pPr>
            <a:r>
              <a:rPr lang="en-US" sz="1600">
                <a:solidFill>
                  <a:schemeClr val="tx2"/>
                </a:solidFill>
              </a:rPr>
              <a:t>ML platform deployment (SageMaker)</a:t>
            </a:r>
          </a:p>
          <a:p>
            <a:pPr>
              <a:defRPr sz="1800"/>
            </a:pPr>
            <a:r>
              <a:rPr lang="en-US" sz="1600">
                <a:solidFill>
                  <a:schemeClr val="tx2"/>
                </a:solidFill>
              </a:rPr>
              <a:t>Real-time scoring APIs</a:t>
            </a:r>
          </a:p>
          <a:p>
            <a:pPr>
              <a:defRPr sz="1800"/>
            </a:pPr>
            <a:r>
              <a:rPr lang="en-US" sz="1600">
                <a:solidFill>
                  <a:schemeClr val="tx2"/>
                </a:solidFill>
              </a:rPr>
              <a:t>Risk dashboard development</a:t>
            </a:r>
          </a:p>
          <a:p>
            <a:pPr>
              <a:defRPr sz="2000" b="1"/>
            </a:pPr>
            <a:r>
              <a:rPr lang="en-US" sz="1600">
                <a:solidFill>
                  <a:schemeClr val="tx2"/>
                </a:solidFill>
              </a:rPr>
              <a:t>Phase 3 (Months 7-9)</a:t>
            </a:r>
          </a:p>
          <a:p>
            <a:pPr>
              <a:defRPr sz="1800"/>
            </a:pPr>
            <a:r>
              <a:rPr lang="en-US" sz="1600">
                <a:solidFill>
                  <a:schemeClr val="tx2"/>
                </a:solidFill>
              </a:rPr>
              <a:t>Stress testing platform</a:t>
            </a:r>
          </a:p>
          <a:p>
            <a:pPr>
              <a:defRPr sz="1800"/>
            </a:pPr>
            <a:r>
              <a:rPr lang="en-US" sz="1600">
                <a:solidFill>
                  <a:schemeClr val="tx2"/>
                </a:solidFill>
              </a:rPr>
              <a:t>Regulatory reporting automation</a:t>
            </a:r>
          </a:p>
          <a:p>
            <a:pPr>
              <a:defRPr sz="1800"/>
            </a:pPr>
            <a:r>
              <a:rPr lang="en-US" sz="1600">
                <a:solidFill>
                  <a:schemeClr val="tx2"/>
                </a:solidFill>
              </a:rPr>
              <a:t>Performance optimization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9143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White percentage symbol on red background">
            <a:extLst>
              <a:ext uri="{FF2B5EF4-FFF2-40B4-BE49-F238E27FC236}">
                <a16:creationId xmlns:a16="http://schemas.microsoft.com/office/drawing/2014/main" id="{4593EDAF-CF26-BEB8-75FE-DC7670EC51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l="11133" r="-3" b="-3"/>
          <a:stretch>
            <a:fillRect/>
          </a:stretch>
        </p:blipFill>
        <p:spPr>
          <a:xfrm>
            <a:off x="20" y="-9107"/>
            <a:ext cx="9143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Success Metrics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defRPr sz="2000" b="1"/>
            </a:pPr>
            <a:r>
              <a:rPr lang="en-US">
                <a:solidFill>
                  <a:srgbClr val="FFFFFF"/>
                </a:solidFill>
              </a:rPr>
              <a:t>Operational Metrics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50% reduction in manual risk reporting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Sub-second credit decision response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99.9% system availability</a:t>
            </a:r>
          </a:p>
          <a:p>
            <a:pPr>
              <a:defRPr sz="2000" b="1"/>
            </a:pPr>
            <a:r>
              <a:rPr lang="en-US">
                <a:solidFill>
                  <a:srgbClr val="FFFFFF"/>
                </a:solidFill>
              </a:rPr>
              <a:t>Business Impact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30% improvement in model accuracy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Faster regulatory submission cycles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Enhanced capital optimization</a:t>
            </a:r>
          </a:p>
          <a:p>
            <a:pPr>
              <a:defRPr sz="2000" b="1"/>
            </a:pPr>
            <a:r>
              <a:rPr lang="en-US">
                <a:solidFill>
                  <a:srgbClr val="FFFFFF"/>
                </a:solidFill>
              </a:rPr>
              <a:t>Cost Benefits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40% reduction in infrastructure costs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Improved resource utilization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Scalable growth capacity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Questions &amp; Discussion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defRPr sz="1800"/>
            </a:pPr>
            <a:r>
              <a:rPr sz="1800" dirty="0"/>
              <a:t>Email: </a:t>
            </a:r>
            <a:r>
              <a:rPr lang="en-US" sz="1800" dirty="0"/>
              <a:t>karthikvx@gmail.com</a:t>
            </a:r>
            <a:endParaRPr lang="en-US" sz="18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defRPr sz="1800"/>
            </a:pPr>
            <a:r>
              <a:rPr lang="en-US" sz="1800" b="1" dirty="0"/>
              <a:t>Key</a:t>
            </a:r>
            <a:r>
              <a:rPr sz="1800" dirty="0"/>
              <a:t> Takeaways</a:t>
            </a:r>
            <a:endParaRPr sz="1800">
              <a:ea typeface="Calibri"/>
              <a:cs typeface="Calibri"/>
            </a:endParaRPr>
          </a:p>
          <a:p>
            <a:pPr>
              <a:lnSpc>
                <a:spcPct val="90000"/>
              </a:lnSpc>
              <a:defRPr sz="1800"/>
            </a:pPr>
            <a:r>
              <a:rPr sz="1800" dirty="0"/>
              <a:t>Comprehensive AWS-based risk platform</a:t>
            </a:r>
            <a:endParaRPr sz="18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defRPr sz="1800"/>
            </a:pPr>
            <a:r>
              <a:rPr sz="1800" dirty="0"/>
              <a:t>Regulatory compliance by design</a:t>
            </a:r>
            <a:endParaRPr sz="18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defRPr sz="1800"/>
            </a:pPr>
            <a:r>
              <a:rPr sz="1800" dirty="0"/>
              <a:t>Scalable and cost-effective solution</a:t>
            </a:r>
            <a:endParaRPr sz="18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defRPr sz="1800"/>
            </a:pPr>
            <a:r>
              <a:rPr sz="1800" dirty="0"/>
              <a:t>Modern ML/AI capabilities</a:t>
            </a:r>
            <a:endParaRPr sz="1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8F5530-DA31-4B62-8DF9-56A1A3B6B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EFAF95-013F-4375-AAF4-033AC93F5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35E28-7236-42D8-A5E1-A0F302FE8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642881-D4B2-4CC2-A287-0FA0006F3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1C50C6-CC43-4D9E-B2AB-F373712E4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E7187D-0938-461D-BFC5-89EEF3506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4C951A-9754-438B-9D57-E6B93B6E4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CCC8FCE-0563-4147-B2A2-7C81702EB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68FC26-41A9-4C82-BE7F-E9344CDC4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BB336D1-2562-4680-B29B-E22C603C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ED3885-4010-4FBE-A045-DC59CAE7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D74F45-ED22-46E8-8A8C-85550ED98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675583-78ED-4BEC-8424-37068227E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BD9726-207D-4725-AA6E-5147080D5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1A43941-4783-4A0B-9385-1952F9F89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4806F9C-3233-4FC3-B300-D5AA58A5C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E3F9FC-BB7B-433D-8A4F-1BCFA582E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406F394-9D6F-4986-A3AF-6EF16DEDE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F98CF1-0C8F-435D-846B-D3C506378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781ACDD-4A0F-4369-A468-3FEC355F8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BB34D61-E762-4862-9DA8-702D97A36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0936"/>
            <a:ext cx="4098798" cy="5626947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Appendix - Service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614" y="630936"/>
            <a:ext cx="3733944" cy="5626957"/>
          </a:xfrm>
          <a:noFill/>
        </p:spPr>
        <p:txBody>
          <a:bodyPr anchor="ctr">
            <a:normAutofit/>
          </a:bodyPr>
          <a:lstStyle/>
          <a:p>
            <a:pPr>
              <a:defRPr sz="2000" b="1"/>
            </a:pPr>
            <a:r>
              <a:rPr lang="en-US" sz="1600">
                <a:solidFill>
                  <a:schemeClr val="bg1"/>
                </a:solidFill>
              </a:rPr>
              <a:t>Core AWS Services Used</a:t>
            </a:r>
          </a:p>
          <a:p>
            <a:pPr>
              <a:defRPr sz="1800"/>
            </a:pPr>
            <a:r>
              <a:rPr lang="en-US" sz="1600">
                <a:solidFill>
                  <a:schemeClr val="bg1"/>
                </a:solidFill>
              </a:rPr>
              <a:t>Kinesis (streaming), Lambda (compute)</a:t>
            </a:r>
          </a:p>
          <a:p>
            <a:pPr>
              <a:defRPr sz="1800"/>
            </a:pPr>
            <a:r>
              <a:rPr lang="en-US" sz="1600">
                <a:solidFill>
                  <a:schemeClr val="bg1"/>
                </a:solidFill>
              </a:rPr>
              <a:t>SageMaker (ML), EMR (analytics)</a:t>
            </a:r>
          </a:p>
          <a:p>
            <a:pPr>
              <a:defRPr sz="1800"/>
            </a:pPr>
            <a:r>
              <a:rPr lang="en-US" sz="1600">
                <a:solidFill>
                  <a:schemeClr val="bg1"/>
                </a:solidFill>
              </a:rPr>
              <a:t>S3 (storage), RDS (database)</a:t>
            </a:r>
          </a:p>
          <a:p>
            <a:pPr>
              <a:defRPr sz="1800"/>
            </a:pPr>
            <a:r>
              <a:rPr lang="en-US" sz="1600">
                <a:solidFill>
                  <a:schemeClr val="bg1"/>
                </a:solidFill>
              </a:rPr>
              <a:t>API Gateway (integration)</a:t>
            </a:r>
          </a:p>
          <a:p>
            <a:pPr>
              <a:defRPr sz="1800"/>
            </a:pPr>
            <a:r>
              <a:rPr lang="en-US" sz="1600">
                <a:solidFill>
                  <a:schemeClr val="bg1"/>
                </a:solidFill>
              </a:rPr>
              <a:t>CloudTrail (audit), KMS (security)</a:t>
            </a:r>
          </a:p>
          <a:p>
            <a:pPr>
              <a:defRPr sz="2000" b="1"/>
            </a:pPr>
            <a:r>
              <a:rPr lang="en-US" sz="1600">
                <a:solidFill>
                  <a:schemeClr val="bg1"/>
                </a:solidFill>
              </a:rPr>
              <a:t>Integration Points</a:t>
            </a:r>
          </a:p>
          <a:p>
            <a:pPr>
              <a:defRPr sz="1800"/>
            </a:pPr>
            <a:r>
              <a:rPr lang="en-US" sz="1600">
                <a:solidFill>
                  <a:schemeClr val="bg1"/>
                </a:solidFill>
              </a:rPr>
              <a:t>Credit bureaus, market data providers</a:t>
            </a:r>
          </a:p>
          <a:p>
            <a:pPr>
              <a:defRPr sz="1800"/>
            </a:pPr>
            <a:r>
              <a:rPr lang="en-US" sz="1600">
                <a:solidFill>
                  <a:schemeClr val="bg1"/>
                </a:solidFill>
              </a:rPr>
              <a:t>Core banking systems</a:t>
            </a:r>
          </a:p>
          <a:p>
            <a:pPr>
              <a:defRPr sz="1800"/>
            </a:pPr>
            <a:r>
              <a:rPr lang="en-US" sz="1600">
                <a:solidFill>
                  <a:schemeClr val="bg1"/>
                </a:solidFill>
              </a:rPr>
              <a:t>Regulatory submission portals</a:t>
            </a:r>
          </a:p>
          <a:p>
            <a:pPr>
              <a:defRPr sz="1800"/>
            </a:pPr>
            <a:r>
              <a:rPr lang="en-US" sz="1600">
                <a:solidFill>
                  <a:schemeClr val="bg1"/>
                </a:solidFill>
              </a:rPr>
              <a:t>Risk management platforms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pPr>
              <a:defRPr sz="1800"/>
            </a:pPr>
            <a:r>
              <a:rPr lang="en-US" sz="1700"/>
              <a:t>Data Ingestion &amp; Real-time Streaming</a:t>
            </a:r>
          </a:p>
          <a:p>
            <a:pPr>
              <a:defRPr sz="1800"/>
            </a:pPr>
            <a:r>
              <a:rPr lang="en-US" sz="1700"/>
              <a:t>Data Storage &amp; Management Architecture</a:t>
            </a:r>
          </a:p>
          <a:p>
            <a:pPr>
              <a:defRPr sz="1800"/>
            </a:pPr>
            <a:r>
              <a:rPr lang="en-US" sz="1700"/>
              <a:t>Machine Learning &amp; Analytics Platform</a:t>
            </a:r>
          </a:p>
          <a:p>
            <a:pPr>
              <a:defRPr sz="1800"/>
            </a:pPr>
            <a:r>
              <a:rPr lang="en-US" sz="1700"/>
              <a:t>Compute &amp; Processing Services</a:t>
            </a:r>
          </a:p>
          <a:p>
            <a:pPr>
              <a:defRPr sz="1800"/>
            </a:pPr>
            <a:r>
              <a:rPr lang="en-US" sz="1700"/>
              <a:t>Integration &amp; API Management</a:t>
            </a:r>
          </a:p>
          <a:p>
            <a:pPr>
              <a:defRPr sz="1800"/>
            </a:pPr>
            <a:r>
              <a:rPr lang="en-US" sz="1700"/>
              <a:t>Security &amp; Compliance Framework</a:t>
            </a:r>
          </a:p>
          <a:p>
            <a:pPr>
              <a:defRPr sz="1800"/>
            </a:pPr>
            <a:r>
              <a:rPr lang="en-US" sz="1700"/>
              <a:t>Cost Optimization Strategies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002BC-1652-A71D-4926-E8946248F2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099" r="11255" b="-17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9143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2A1E65F9-294C-CDF4-0364-633E22A636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l="11133" r="-3" b="-3"/>
          <a:stretch>
            <a:fillRect/>
          </a:stretch>
        </p:blipFill>
        <p:spPr>
          <a:xfrm>
            <a:off x="20" y="-9107"/>
            <a:ext cx="9143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Business Requirements Overview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defRPr sz="2000" b="1"/>
            </a:pPr>
            <a:r>
              <a:rPr lang="en-US">
                <a:solidFill>
                  <a:srgbClr val="FFFFFF"/>
                </a:solidFill>
              </a:rPr>
              <a:t>Regulatory Compliance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CCAR/DFAST Stress Testing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Basel III Capital Adequacy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CECL Forward-looking Provisions</a:t>
            </a:r>
          </a:p>
          <a:p>
            <a:pPr>
              <a:defRPr sz="2000" b="1"/>
            </a:pPr>
            <a:r>
              <a:rPr lang="en-US">
                <a:solidFill>
                  <a:srgbClr val="FFFFFF"/>
                </a:solidFill>
              </a:rPr>
              <a:t>Risk Analytics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PD/LGD/EAD Model Deployment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Portfolio Risk Monitoring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Economic Capital Calculations</a:t>
            </a:r>
          </a:p>
          <a:p>
            <a:pPr>
              <a:defRPr sz="2000" b="1"/>
            </a:pPr>
            <a:r>
              <a:rPr lang="en-US">
                <a:solidFill>
                  <a:srgbClr val="FFFFFF"/>
                </a:solidFill>
              </a:rPr>
              <a:t>Operational Excellence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Real-time Credit Scoring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Automated Regulatory Reporting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Risk-adjusted Pricing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9143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662A4B25-0A99-94D3-F40B-FCE315F73F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r="11130" b="-3"/>
          <a:stretch>
            <a:fillRect/>
          </a:stretch>
        </p:blipFill>
        <p:spPr>
          <a:xfrm>
            <a:off x="20" y="-9107"/>
            <a:ext cx="9143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Data Ingestion &amp; Streaming Services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defRPr sz="2000" b="1"/>
            </a:pPr>
            <a:r>
              <a:rPr lang="en-US">
                <a:solidFill>
                  <a:srgbClr val="FFFFFF"/>
                </a:solidFill>
              </a:rPr>
              <a:t>Amazon Kinesis Data Streams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Transaction data ingestion (millions/sec)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Market data feeds integration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Payment processing streams</a:t>
            </a:r>
          </a:p>
          <a:p>
            <a:pPr>
              <a:defRPr sz="2000" b="1"/>
            </a:pPr>
            <a:r>
              <a:rPr lang="en-US">
                <a:solidFill>
                  <a:srgbClr val="FFFFFF"/>
                </a:solidFill>
              </a:rPr>
              <a:t>Amazon Kinesis Data Firehose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Automated S3 data lake delivery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Data transformation on-the-fly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Error record handling</a:t>
            </a:r>
          </a:p>
          <a:p>
            <a:pPr>
              <a:defRPr sz="2000" b="1"/>
            </a:pPr>
            <a:r>
              <a:rPr lang="en-US">
                <a:solidFill>
                  <a:srgbClr val="FFFFFF"/>
                </a:solidFill>
              </a:rPr>
              <a:t>AWS Lambda Functions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Event-driven credit calculations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Data validation &amp; cleansing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Real-time alert generation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9143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Women in matching clothes">
            <a:extLst>
              <a:ext uri="{FF2B5EF4-FFF2-40B4-BE49-F238E27FC236}">
                <a16:creationId xmlns:a16="http://schemas.microsoft.com/office/drawing/2014/main" id="{82D8057C-DC61-EA9C-3887-DAA3BD5EFA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l="4948" r="-6" b="-6"/>
          <a:stretch>
            <a:fillRect/>
          </a:stretch>
        </p:blipFill>
        <p:spPr>
          <a:xfrm>
            <a:off x="20" y="-9107"/>
            <a:ext cx="9143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Data Storage Architecture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defRPr sz="2000" b="1"/>
            </a:pPr>
            <a:r>
              <a:rPr lang="en-US">
                <a:solidFill>
                  <a:srgbClr val="FFFFFF"/>
                </a:solidFill>
              </a:rPr>
              <a:t>Amazon S3 - Data Lake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Historical loan portfolios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Regulatory report archives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ML model artifacts &amp; versions</a:t>
            </a:r>
          </a:p>
          <a:p>
            <a:pPr>
              <a:defRPr sz="2000" b="1"/>
            </a:pPr>
            <a:r>
              <a:rPr lang="en-US">
                <a:solidFill>
                  <a:srgbClr val="FFFFFF"/>
                </a:solidFill>
              </a:rPr>
              <a:t>Amazon RDS/Aurora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Customer profiles &amp; transactions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Risk policy parameters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Audit trails &amp; decision logs</a:t>
            </a:r>
          </a:p>
          <a:p>
            <a:pPr>
              <a:defRPr sz="2000" b="1"/>
            </a:pPr>
            <a:r>
              <a:rPr lang="en-US">
                <a:solidFill>
                  <a:srgbClr val="FFFFFF"/>
                </a:solidFill>
              </a:rPr>
              <a:t>Amazon DynamoDB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Real-time credit scores lookup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Dynamic risk limits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Session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Machine Learning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defRPr sz="2000" b="1"/>
            </a:pPr>
            <a:r>
              <a:rPr lang="en-US" sz="1700"/>
              <a:t>Amazon SageMaker</a:t>
            </a:r>
          </a:p>
          <a:p>
            <a:pPr>
              <a:lnSpc>
                <a:spcPct val="90000"/>
              </a:lnSpc>
              <a:defRPr sz="1800"/>
            </a:pPr>
            <a:r>
              <a:rPr lang="en-US" sz="1700"/>
              <a:t>PD/LGD/EAD model development</a:t>
            </a:r>
          </a:p>
          <a:p>
            <a:pPr>
              <a:lnSpc>
                <a:spcPct val="90000"/>
              </a:lnSpc>
              <a:defRPr sz="1800"/>
            </a:pPr>
            <a:r>
              <a:rPr lang="en-US" sz="1700"/>
              <a:t>A/B testing for model validation</a:t>
            </a:r>
          </a:p>
          <a:p>
            <a:pPr>
              <a:lnSpc>
                <a:spcPct val="90000"/>
              </a:lnSpc>
              <a:defRPr sz="1800"/>
            </a:pPr>
            <a:r>
              <a:rPr lang="en-US" sz="1700"/>
              <a:t>Real-time inference endpoints</a:t>
            </a:r>
          </a:p>
          <a:p>
            <a:pPr>
              <a:lnSpc>
                <a:spcPct val="90000"/>
              </a:lnSpc>
              <a:defRPr sz="1800"/>
            </a:pPr>
            <a:r>
              <a:rPr lang="en-US" sz="1700"/>
              <a:t>Automated model retraining</a:t>
            </a:r>
          </a:p>
          <a:p>
            <a:pPr>
              <a:lnSpc>
                <a:spcPct val="90000"/>
              </a:lnSpc>
              <a:defRPr sz="2000" b="1"/>
            </a:pPr>
            <a:r>
              <a:rPr lang="en-US" sz="1700"/>
              <a:t>Model Types Supported</a:t>
            </a:r>
          </a:p>
          <a:p>
            <a:pPr>
              <a:lnSpc>
                <a:spcPct val="90000"/>
              </a:lnSpc>
              <a:defRPr sz="1800"/>
            </a:pPr>
            <a:r>
              <a:rPr lang="en-US" sz="1700"/>
              <a:t>Logistic regression for PD</a:t>
            </a:r>
          </a:p>
          <a:p>
            <a:pPr>
              <a:lnSpc>
                <a:spcPct val="90000"/>
              </a:lnSpc>
              <a:defRPr sz="1800"/>
            </a:pPr>
            <a:r>
              <a:rPr lang="en-US" sz="1700"/>
              <a:t>Neural networks for complex patterns</a:t>
            </a:r>
          </a:p>
          <a:p>
            <a:pPr>
              <a:lnSpc>
                <a:spcPct val="90000"/>
              </a:lnSpc>
              <a:defRPr sz="1800"/>
            </a:pPr>
            <a:r>
              <a:rPr lang="en-US" sz="1700"/>
              <a:t>Ensemble methods for robustness</a:t>
            </a:r>
          </a:p>
          <a:p>
            <a:pPr>
              <a:lnSpc>
                <a:spcPct val="90000"/>
              </a:lnSpc>
              <a:defRPr sz="1800"/>
            </a:pPr>
            <a:r>
              <a:rPr lang="en-US" sz="1700"/>
              <a:t>Time-series for economic forecasting</a:t>
            </a:r>
          </a:p>
        </p:txBody>
      </p:sp>
      <p:pic>
        <p:nvPicPr>
          <p:cNvPr id="5" name="Picture 4" descr="3D white lines connected with dots">
            <a:extLst>
              <a:ext uri="{FF2B5EF4-FFF2-40B4-BE49-F238E27FC236}">
                <a16:creationId xmlns:a16="http://schemas.microsoft.com/office/drawing/2014/main" id="{1B1F3865-2E41-3C80-0A0D-ABCA954E01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637" r="20310" b="-3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9143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9963ED7E-B36D-A410-58BE-C6D0A83FEC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l="7079" r="9591" b="3"/>
          <a:stretch>
            <a:fillRect/>
          </a:stretch>
        </p:blipFill>
        <p:spPr>
          <a:xfrm>
            <a:off x="20" y="-9107"/>
            <a:ext cx="9143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Data Processing &amp; ETL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defRPr sz="2000" b="1"/>
            </a:pPr>
            <a:r>
              <a:rPr lang="en-US">
                <a:solidFill>
                  <a:srgbClr val="FFFFFF"/>
                </a:solidFill>
              </a:rPr>
              <a:t>AWS Glue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Automated ETL pipelines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Data catalog for governance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Schema evolution management</a:t>
            </a:r>
          </a:p>
          <a:p>
            <a:pPr>
              <a:defRPr sz="2000" b="1"/>
            </a:pPr>
            <a:r>
              <a:rPr lang="en-US">
                <a:solidFill>
                  <a:srgbClr val="FFFFFF"/>
                </a:solidFill>
              </a:rPr>
              <a:t>Amazon EMR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Stress testing calculations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Monte Carlo simulations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Portfolio optimization algorithms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Basel III risk-weighted assets</a:t>
            </a:r>
          </a:p>
          <a:p>
            <a:pPr>
              <a:defRPr sz="2000" b="1"/>
            </a:pPr>
            <a:r>
              <a:rPr lang="en-US">
                <a:solidFill>
                  <a:srgbClr val="FFFFFF"/>
                </a:solidFill>
              </a:rPr>
              <a:t>AWS Batch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Regulatory report generation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Overnight batch processing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Auto-scaling compute resources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9143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3179D4C3-09A0-3BEC-6701-82585E612A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l="11133" r="-3" b="-3"/>
          <a:stretch>
            <a:fillRect/>
          </a:stretch>
        </p:blipFill>
        <p:spPr>
          <a:xfrm>
            <a:off x="20" y="-9107"/>
            <a:ext cx="9143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Integration &amp; API Services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defRPr sz="2000" b="1"/>
            </a:pPr>
            <a:r>
              <a:rPr lang="en-US">
                <a:solidFill>
                  <a:srgbClr val="FFFFFF"/>
                </a:solidFill>
              </a:rPr>
              <a:t>Amazon API Gateway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Credit scoring API exposure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Rate limiting &amp; throttling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API versioning &amp; documentation</a:t>
            </a:r>
          </a:p>
          <a:p>
            <a:pPr>
              <a:defRPr sz="2000" b="1"/>
            </a:pPr>
            <a:r>
              <a:rPr lang="en-US">
                <a:solidFill>
                  <a:srgbClr val="FFFFFF"/>
                </a:solidFill>
              </a:rPr>
              <a:t>AWS Step Functions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Credit approval workflows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Model validation orchestration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Multi-step regulatory submissions</a:t>
            </a:r>
          </a:p>
          <a:p>
            <a:pPr>
              <a:defRPr sz="2000" b="1"/>
            </a:pPr>
            <a:r>
              <a:rPr lang="en-US">
                <a:solidFill>
                  <a:srgbClr val="FFFFFF"/>
                </a:solidFill>
              </a:rPr>
              <a:t>Third-party Integrations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Credit bureau connections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Market data provider APIs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Regulatory submission portals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9143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616692FD-F744-BE22-407A-967926F1251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l="21754" r="3245" b="-2"/>
          <a:stretch>
            <a:fillRect/>
          </a:stretch>
        </p:blipFill>
        <p:spPr>
          <a:xfrm>
            <a:off x="20" y="-9107"/>
            <a:ext cx="9143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Real-time Analytics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defRPr sz="2000" b="1"/>
            </a:pPr>
            <a:r>
              <a:rPr lang="en-US">
                <a:solidFill>
                  <a:srgbClr val="FFFFFF"/>
                </a:solidFill>
              </a:rPr>
              <a:t>Amazon Kinesis Analytics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Real-time VaR calculations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Concentration risk monitoring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Early warning system alerts</a:t>
            </a:r>
          </a:p>
          <a:p>
            <a:pPr>
              <a:defRPr sz="2000" b="1"/>
            </a:pPr>
            <a:r>
              <a:rPr lang="en-US">
                <a:solidFill>
                  <a:srgbClr val="FFFFFF"/>
                </a:solidFill>
              </a:rPr>
              <a:t>Amazon ElasticSearch/OpenSearch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Executive risk dashboards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Audit trail searching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Performance monitoring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Custom risk visualizations</a:t>
            </a:r>
          </a:p>
          <a:p>
            <a:pPr>
              <a:defRPr sz="2000" b="1"/>
            </a:pPr>
            <a:r>
              <a:rPr lang="en-US">
                <a:solidFill>
                  <a:srgbClr val="FFFFFF"/>
                </a:solidFill>
              </a:rPr>
              <a:t>Amazon CloudWatch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System health monitoring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Custom business metrics</a:t>
            </a:r>
          </a:p>
          <a:p>
            <a:pPr>
              <a:defRPr sz="1800"/>
            </a:pPr>
            <a:r>
              <a:rPr lang="en-US">
                <a:solidFill>
                  <a:srgbClr val="FFFFFF"/>
                </a:solidFill>
              </a:rPr>
              <a:t>Automated alerting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Banking Credit Risk Management (AWS Services use case)</vt:lpstr>
      <vt:lpstr>Agenda</vt:lpstr>
      <vt:lpstr>Business Requirements Overview</vt:lpstr>
      <vt:lpstr>Data Ingestion &amp; Streaming Services</vt:lpstr>
      <vt:lpstr>Data Storage Architecture</vt:lpstr>
      <vt:lpstr>Machine Learning Platform</vt:lpstr>
      <vt:lpstr>Data Processing &amp; ETL</vt:lpstr>
      <vt:lpstr>Integration &amp; API Services</vt:lpstr>
      <vt:lpstr>Real-time Analytics</vt:lpstr>
      <vt:lpstr>Security &amp; Compliance Framework</vt:lpstr>
      <vt:lpstr>Architecture Pattern - Real-time Scoring</vt:lpstr>
      <vt:lpstr>Architecture Pattern - Stress Testing</vt:lpstr>
      <vt:lpstr>Cost Optimization Strategies</vt:lpstr>
      <vt:lpstr>Regulatory Compliance Benefits</vt:lpstr>
      <vt:lpstr>Implementation Roadmap</vt:lpstr>
      <vt:lpstr>Success Metrics</vt:lpstr>
      <vt:lpstr>Questions &amp; Discussion</vt:lpstr>
      <vt:lpstr>Appendix - Service Details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63</cp:revision>
  <dcterms:created xsi:type="dcterms:W3CDTF">2013-01-27T09:14:16Z</dcterms:created>
  <dcterms:modified xsi:type="dcterms:W3CDTF">2025-08-18T13:53:10Z</dcterms:modified>
  <cp:category/>
</cp:coreProperties>
</file>