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4C541-6C61-78BA-445C-374CD75DFE61}" v="1" dt="2025-08-18T13:24:16.586"/>
    <p1510:client id="{153471F0-ED13-9275-9C89-D9B5AC3B39D1}" v="88" dt="2025-08-18T13:52:26.046"/>
    <p1510:client id="{18E3EF7E-84E5-49C5-8CCD-3E53230F7267}" v="102" dt="2025-08-19T11:19:21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73D951-C686-4B43-AC44-961068949948}" type="doc">
      <dgm:prSet loTypeId="urn:microsoft.com/office/officeart/2005/8/layout/vList5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319D6018-A0EC-48FF-A78D-8E3DFEA294BA}">
      <dgm:prSet/>
      <dgm:spPr/>
      <dgm:t>
        <a:bodyPr/>
        <a:lstStyle/>
        <a:p>
          <a:r>
            <a:rPr lang="en-US" b="1"/>
            <a:t>AWS KMS (Key Management)</a:t>
          </a:r>
          <a:endParaRPr lang="en-US"/>
        </a:p>
      </dgm:t>
    </dgm:pt>
    <dgm:pt modelId="{757BA570-9AD3-4CEC-AAD8-6BC5DAB66857}" type="parTrans" cxnId="{D999BBE3-AF57-4AD0-ABFA-9CB9A53C3683}">
      <dgm:prSet/>
      <dgm:spPr/>
      <dgm:t>
        <a:bodyPr/>
        <a:lstStyle/>
        <a:p>
          <a:endParaRPr lang="en-US"/>
        </a:p>
      </dgm:t>
    </dgm:pt>
    <dgm:pt modelId="{6DCDBD48-93B3-4B0E-9EBC-40BA7C565840}" type="sibTrans" cxnId="{D999BBE3-AF57-4AD0-ABFA-9CB9A53C3683}">
      <dgm:prSet/>
      <dgm:spPr/>
      <dgm:t>
        <a:bodyPr/>
        <a:lstStyle/>
        <a:p>
          <a:endParaRPr lang="en-US"/>
        </a:p>
      </dgm:t>
    </dgm:pt>
    <dgm:pt modelId="{188E6570-7FA9-4AC6-A2A6-2514495B9498}">
      <dgm:prSet/>
      <dgm:spPr/>
      <dgm:t>
        <a:bodyPr/>
        <a:lstStyle/>
        <a:p>
          <a:r>
            <a:rPr lang="en-US"/>
            <a:t>Customer data encryption</a:t>
          </a:r>
        </a:p>
      </dgm:t>
    </dgm:pt>
    <dgm:pt modelId="{716BA8C2-FC46-4BC6-9A07-61AD3F6E5FF8}" type="parTrans" cxnId="{FF329851-2810-4081-9B8D-7883DB2E0A8E}">
      <dgm:prSet/>
      <dgm:spPr/>
      <dgm:t>
        <a:bodyPr/>
        <a:lstStyle/>
        <a:p>
          <a:endParaRPr lang="en-US"/>
        </a:p>
      </dgm:t>
    </dgm:pt>
    <dgm:pt modelId="{5E955698-10EA-4C96-A3E3-596E4F1EC1FD}" type="sibTrans" cxnId="{FF329851-2810-4081-9B8D-7883DB2E0A8E}">
      <dgm:prSet/>
      <dgm:spPr/>
      <dgm:t>
        <a:bodyPr/>
        <a:lstStyle/>
        <a:p>
          <a:endParaRPr lang="en-US"/>
        </a:p>
      </dgm:t>
    </dgm:pt>
    <dgm:pt modelId="{EF9C4C8B-E29D-4324-83DC-CC9483561063}">
      <dgm:prSet/>
      <dgm:spPr/>
      <dgm:t>
        <a:bodyPr/>
        <a:lstStyle/>
        <a:p>
          <a:r>
            <a:rPr lang="en-US"/>
            <a:t>Automated key rotation</a:t>
          </a:r>
        </a:p>
      </dgm:t>
    </dgm:pt>
    <dgm:pt modelId="{D59D9F2A-D713-4AE7-9A4C-5078C9CF474F}" type="parTrans" cxnId="{0625D7B2-0EE1-4BDA-BAF1-23003F4DF586}">
      <dgm:prSet/>
      <dgm:spPr/>
      <dgm:t>
        <a:bodyPr/>
        <a:lstStyle/>
        <a:p>
          <a:endParaRPr lang="en-US"/>
        </a:p>
      </dgm:t>
    </dgm:pt>
    <dgm:pt modelId="{90D2B5B6-A9C5-4D54-94BC-07F54B969C19}" type="sibTrans" cxnId="{0625D7B2-0EE1-4BDA-BAF1-23003F4DF586}">
      <dgm:prSet/>
      <dgm:spPr/>
      <dgm:t>
        <a:bodyPr/>
        <a:lstStyle/>
        <a:p>
          <a:endParaRPr lang="en-US"/>
        </a:p>
      </dgm:t>
    </dgm:pt>
    <dgm:pt modelId="{C973B52D-6C39-4A88-BC04-25A34588C234}">
      <dgm:prSet/>
      <dgm:spPr/>
      <dgm:t>
        <a:bodyPr/>
        <a:lstStyle/>
        <a:p>
          <a:r>
            <a:rPr lang="en-US"/>
            <a:t>Audit trail for key usage</a:t>
          </a:r>
        </a:p>
      </dgm:t>
    </dgm:pt>
    <dgm:pt modelId="{066BAF96-2B01-4EFE-A848-85724054E841}" type="parTrans" cxnId="{3D3989E4-39B4-49E6-91C2-621CE3DC57C4}">
      <dgm:prSet/>
      <dgm:spPr/>
      <dgm:t>
        <a:bodyPr/>
        <a:lstStyle/>
        <a:p>
          <a:endParaRPr lang="en-US"/>
        </a:p>
      </dgm:t>
    </dgm:pt>
    <dgm:pt modelId="{1D3265FC-52B0-4FCC-B20D-48CAF60C4FAB}" type="sibTrans" cxnId="{3D3989E4-39B4-49E6-91C2-621CE3DC57C4}">
      <dgm:prSet/>
      <dgm:spPr/>
      <dgm:t>
        <a:bodyPr/>
        <a:lstStyle/>
        <a:p>
          <a:endParaRPr lang="en-US"/>
        </a:p>
      </dgm:t>
    </dgm:pt>
    <dgm:pt modelId="{683EFCD1-CF29-4B05-AB56-C6BD9D8836A6}">
      <dgm:prSet/>
      <dgm:spPr/>
      <dgm:t>
        <a:bodyPr/>
        <a:lstStyle/>
        <a:p>
          <a:r>
            <a:rPr lang="en-US" b="1"/>
            <a:t>AWS CloudTrail</a:t>
          </a:r>
          <a:endParaRPr lang="en-US"/>
        </a:p>
      </dgm:t>
    </dgm:pt>
    <dgm:pt modelId="{B05B983E-4A9D-411E-81A7-3B3BDCE47783}" type="parTrans" cxnId="{B4BF29B6-3236-4044-A18B-B60BC3B994C8}">
      <dgm:prSet/>
      <dgm:spPr/>
      <dgm:t>
        <a:bodyPr/>
        <a:lstStyle/>
        <a:p>
          <a:endParaRPr lang="en-US"/>
        </a:p>
      </dgm:t>
    </dgm:pt>
    <dgm:pt modelId="{6F402CB1-19E4-44AF-9B86-02DC3A1C248B}" type="sibTrans" cxnId="{B4BF29B6-3236-4044-A18B-B60BC3B994C8}">
      <dgm:prSet/>
      <dgm:spPr/>
      <dgm:t>
        <a:bodyPr/>
        <a:lstStyle/>
        <a:p>
          <a:endParaRPr lang="en-US"/>
        </a:p>
      </dgm:t>
    </dgm:pt>
    <dgm:pt modelId="{86526A2B-5B28-4ABB-A439-7BF34526D331}">
      <dgm:prSet/>
      <dgm:spPr/>
      <dgm:t>
        <a:bodyPr/>
        <a:lstStyle/>
        <a:p>
          <a:r>
            <a:rPr lang="en-US"/>
            <a:t>Complete API audit logs</a:t>
          </a:r>
        </a:p>
      </dgm:t>
    </dgm:pt>
    <dgm:pt modelId="{7B7F0554-D494-49B6-9907-C18521816B5F}" type="parTrans" cxnId="{B0D5E484-44F6-4C66-99EA-425868E306B7}">
      <dgm:prSet/>
      <dgm:spPr/>
      <dgm:t>
        <a:bodyPr/>
        <a:lstStyle/>
        <a:p>
          <a:endParaRPr lang="en-US"/>
        </a:p>
      </dgm:t>
    </dgm:pt>
    <dgm:pt modelId="{E0D842BA-2658-4031-BC61-FE7F17B33D4F}" type="sibTrans" cxnId="{B0D5E484-44F6-4C66-99EA-425868E306B7}">
      <dgm:prSet/>
      <dgm:spPr/>
      <dgm:t>
        <a:bodyPr/>
        <a:lstStyle/>
        <a:p>
          <a:endParaRPr lang="en-US"/>
        </a:p>
      </dgm:t>
    </dgm:pt>
    <dgm:pt modelId="{5EC2F3DA-32FF-4173-BD98-2EA2732D5C56}">
      <dgm:prSet/>
      <dgm:spPr/>
      <dgm:t>
        <a:bodyPr/>
        <a:lstStyle/>
        <a:p>
          <a:r>
            <a:rPr lang="en-US"/>
            <a:t>Regulatory examination evidence</a:t>
          </a:r>
        </a:p>
      </dgm:t>
    </dgm:pt>
    <dgm:pt modelId="{5DDDF227-8F1E-48F5-9F08-8FA98D252928}" type="parTrans" cxnId="{4297758A-BB56-4AAD-9F1F-746ABA377B0D}">
      <dgm:prSet/>
      <dgm:spPr/>
      <dgm:t>
        <a:bodyPr/>
        <a:lstStyle/>
        <a:p>
          <a:endParaRPr lang="en-US"/>
        </a:p>
      </dgm:t>
    </dgm:pt>
    <dgm:pt modelId="{0545A853-D6AB-4324-9486-AD112CCD8459}" type="sibTrans" cxnId="{4297758A-BB56-4AAD-9F1F-746ABA377B0D}">
      <dgm:prSet/>
      <dgm:spPr/>
      <dgm:t>
        <a:bodyPr/>
        <a:lstStyle/>
        <a:p>
          <a:endParaRPr lang="en-US"/>
        </a:p>
      </dgm:t>
    </dgm:pt>
    <dgm:pt modelId="{2315F89C-AB65-493D-A905-63C284628FE1}">
      <dgm:prSet/>
      <dgm:spPr/>
      <dgm:t>
        <a:bodyPr/>
        <a:lstStyle/>
        <a:p>
          <a:r>
            <a:rPr lang="en-US"/>
            <a:t>Security incident investigation</a:t>
          </a:r>
        </a:p>
      </dgm:t>
    </dgm:pt>
    <dgm:pt modelId="{8CCB4CFC-AAFE-4245-B81B-DADD72E23A4D}" type="parTrans" cxnId="{9E81855E-3289-45F0-A973-38F359161DBA}">
      <dgm:prSet/>
      <dgm:spPr/>
      <dgm:t>
        <a:bodyPr/>
        <a:lstStyle/>
        <a:p>
          <a:endParaRPr lang="en-US"/>
        </a:p>
      </dgm:t>
    </dgm:pt>
    <dgm:pt modelId="{C8481917-2ED8-4F2C-BEB7-8AD722781B8F}" type="sibTrans" cxnId="{9E81855E-3289-45F0-A973-38F359161DBA}">
      <dgm:prSet/>
      <dgm:spPr/>
      <dgm:t>
        <a:bodyPr/>
        <a:lstStyle/>
        <a:p>
          <a:endParaRPr lang="en-US"/>
        </a:p>
      </dgm:t>
    </dgm:pt>
    <dgm:pt modelId="{C05F7224-66C0-4DC7-8850-9885424C37BA}">
      <dgm:prSet/>
      <dgm:spPr/>
      <dgm:t>
        <a:bodyPr/>
        <a:lstStyle/>
        <a:p>
          <a:r>
            <a:rPr lang="en-US" b="1"/>
            <a:t>AWS Config</a:t>
          </a:r>
          <a:endParaRPr lang="en-US"/>
        </a:p>
      </dgm:t>
    </dgm:pt>
    <dgm:pt modelId="{DB1D91A9-4F69-4134-A824-72E1D7424861}" type="parTrans" cxnId="{701D24BF-2A35-428C-A4CE-08D3D2CDEC3A}">
      <dgm:prSet/>
      <dgm:spPr/>
      <dgm:t>
        <a:bodyPr/>
        <a:lstStyle/>
        <a:p>
          <a:endParaRPr lang="en-US"/>
        </a:p>
      </dgm:t>
    </dgm:pt>
    <dgm:pt modelId="{5CA7FBE4-0DB4-4C50-B51F-66D9D400D4FC}" type="sibTrans" cxnId="{701D24BF-2A35-428C-A4CE-08D3D2CDEC3A}">
      <dgm:prSet/>
      <dgm:spPr/>
      <dgm:t>
        <a:bodyPr/>
        <a:lstStyle/>
        <a:p>
          <a:endParaRPr lang="en-US"/>
        </a:p>
      </dgm:t>
    </dgm:pt>
    <dgm:pt modelId="{88263714-5F6D-4A5E-B0A9-156D39EF9B43}">
      <dgm:prSet/>
      <dgm:spPr/>
      <dgm:t>
        <a:bodyPr/>
        <a:lstStyle/>
        <a:p>
          <a:r>
            <a:rPr lang="en-US"/>
            <a:t>Infrastructure compliance monitoring</a:t>
          </a:r>
        </a:p>
      </dgm:t>
    </dgm:pt>
    <dgm:pt modelId="{45DCBF5A-409F-4E57-BE90-D1A94D8ACA00}" type="parTrans" cxnId="{4DF88691-B987-4C49-8443-300F24CE0112}">
      <dgm:prSet/>
      <dgm:spPr/>
      <dgm:t>
        <a:bodyPr/>
        <a:lstStyle/>
        <a:p>
          <a:endParaRPr lang="en-US"/>
        </a:p>
      </dgm:t>
    </dgm:pt>
    <dgm:pt modelId="{93E14BD8-59E3-473C-A0D3-BBA83F528ADD}" type="sibTrans" cxnId="{4DF88691-B987-4C49-8443-300F24CE0112}">
      <dgm:prSet/>
      <dgm:spPr/>
      <dgm:t>
        <a:bodyPr/>
        <a:lstStyle/>
        <a:p>
          <a:endParaRPr lang="en-US"/>
        </a:p>
      </dgm:t>
    </dgm:pt>
    <dgm:pt modelId="{D394826E-AE31-4D41-9429-ED9865D37FD9}">
      <dgm:prSet/>
      <dgm:spPr/>
      <dgm:t>
        <a:bodyPr/>
        <a:lstStyle/>
        <a:p>
          <a:r>
            <a:rPr lang="en-US"/>
            <a:t>Configuration drift detection</a:t>
          </a:r>
        </a:p>
      </dgm:t>
    </dgm:pt>
    <dgm:pt modelId="{ACCEC479-C359-479E-8499-631A18AAE310}" type="parTrans" cxnId="{488BDA5D-2FA0-4597-9372-587941D6C2B2}">
      <dgm:prSet/>
      <dgm:spPr/>
      <dgm:t>
        <a:bodyPr/>
        <a:lstStyle/>
        <a:p>
          <a:endParaRPr lang="en-US"/>
        </a:p>
      </dgm:t>
    </dgm:pt>
    <dgm:pt modelId="{DFF758F1-60B5-4CDC-ADD5-8CBC000206F6}" type="sibTrans" cxnId="{488BDA5D-2FA0-4597-9372-587941D6C2B2}">
      <dgm:prSet/>
      <dgm:spPr/>
      <dgm:t>
        <a:bodyPr/>
        <a:lstStyle/>
        <a:p>
          <a:endParaRPr lang="en-US"/>
        </a:p>
      </dgm:t>
    </dgm:pt>
    <dgm:pt modelId="{79C1E284-7C85-4C9A-B620-C0630361374B}">
      <dgm:prSet/>
      <dgm:spPr/>
      <dgm:t>
        <a:bodyPr/>
        <a:lstStyle/>
        <a:p>
          <a:r>
            <a:rPr lang="en-US"/>
            <a:t>Automated remediation</a:t>
          </a:r>
        </a:p>
      </dgm:t>
    </dgm:pt>
    <dgm:pt modelId="{D94A1BB3-0F92-48B3-B31B-7F3DF2E03328}" type="parTrans" cxnId="{1022CB9A-A234-4EB7-83AF-C714BAAA4E00}">
      <dgm:prSet/>
      <dgm:spPr/>
      <dgm:t>
        <a:bodyPr/>
        <a:lstStyle/>
        <a:p>
          <a:endParaRPr lang="en-US"/>
        </a:p>
      </dgm:t>
    </dgm:pt>
    <dgm:pt modelId="{3F911DD0-03C7-4BF6-B8EE-318FE5850213}" type="sibTrans" cxnId="{1022CB9A-A234-4EB7-83AF-C714BAAA4E00}">
      <dgm:prSet/>
      <dgm:spPr/>
      <dgm:t>
        <a:bodyPr/>
        <a:lstStyle/>
        <a:p>
          <a:endParaRPr lang="en-US"/>
        </a:p>
      </dgm:t>
    </dgm:pt>
    <dgm:pt modelId="{D49327F4-6D0E-4F91-BC0E-F1EA07FD0950}" type="pres">
      <dgm:prSet presAssocID="{6373D951-C686-4B43-AC44-961068949948}" presName="Name0" presStyleCnt="0">
        <dgm:presLayoutVars>
          <dgm:dir/>
          <dgm:animLvl val="lvl"/>
          <dgm:resizeHandles val="exact"/>
        </dgm:presLayoutVars>
      </dgm:prSet>
      <dgm:spPr/>
    </dgm:pt>
    <dgm:pt modelId="{927E1D8E-EF39-4287-AAA1-C268F8297D7B}" type="pres">
      <dgm:prSet presAssocID="{319D6018-A0EC-48FF-A78D-8E3DFEA294BA}" presName="linNode" presStyleCnt="0"/>
      <dgm:spPr/>
    </dgm:pt>
    <dgm:pt modelId="{F8B258CA-B04D-4E1B-A410-F10CE632AD44}" type="pres">
      <dgm:prSet presAssocID="{319D6018-A0EC-48FF-A78D-8E3DFEA294B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9A76FC9-2F6D-4FB7-B3FB-9C661E71D8DF}" type="pres">
      <dgm:prSet presAssocID="{319D6018-A0EC-48FF-A78D-8E3DFEA294BA}" presName="descendantText" presStyleLbl="alignAccFollowNode1" presStyleIdx="0" presStyleCnt="3">
        <dgm:presLayoutVars>
          <dgm:bulletEnabled val="1"/>
        </dgm:presLayoutVars>
      </dgm:prSet>
      <dgm:spPr/>
    </dgm:pt>
    <dgm:pt modelId="{5A7D4FB9-97E8-409C-A350-A015996E3DA7}" type="pres">
      <dgm:prSet presAssocID="{6DCDBD48-93B3-4B0E-9EBC-40BA7C565840}" presName="sp" presStyleCnt="0"/>
      <dgm:spPr/>
    </dgm:pt>
    <dgm:pt modelId="{5007F19E-E307-4094-81EE-8B0D2398865D}" type="pres">
      <dgm:prSet presAssocID="{683EFCD1-CF29-4B05-AB56-C6BD9D8836A6}" presName="linNode" presStyleCnt="0"/>
      <dgm:spPr/>
    </dgm:pt>
    <dgm:pt modelId="{0E2E5B7D-66AF-4765-98A9-084383A1D80E}" type="pres">
      <dgm:prSet presAssocID="{683EFCD1-CF29-4B05-AB56-C6BD9D8836A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25132A6-6719-402A-8300-F5A40C15334D}" type="pres">
      <dgm:prSet presAssocID="{683EFCD1-CF29-4B05-AB56-C6BD9D8836A6}" presName="descendantText" presStyleLbl="alignAccFollowNode1" presStyleIdx="1" presStyleCnt="3">
        <dgm:presLayoutVars>
          <dgm:bulletEnabled val="1"/>
        </dgm:presLayoutVars>
      </dgm:prSet>
      <dgm:spPr/>
    </dgm:pt>
    <dgm:pt modelId="{D7EDC867-8AC7-4328-A45B-42120681C286}" type="pres">
      <dgm:prSet presAssocID="{6F402CB1-19E4-44AF-9B86-02DC3A1C248B}" presName="sp" presStyleCnt="0"/>
      <dgm:spPr/>
    </dgm:pt>
    <dgm:pt modelId="{CB598D3D-B662-4FDC-B935-20819D03D439}" type="pres">
      <dgm:prSet presAssocID="{C05F7224-66C0-4DC7-8850-9885424C37BA}" presName="linNode" presStyleCnt="0"/>
      <dgm:spPr/>
    </dgm:pt>
    <dgm:pt modelId="{E42A1EB6-8233-470E-82A6-66A65014619F}" type="pres">
      <dgm:prSet presAssocID="{C05F7224-66C0-4DC7-8850-9885424C37B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5E49E1B-B7BE-4C43-878D-CC9843D5A257}" type="pres">
      <dgm:prSet presAssocID="{C05F7224-66C0-4DC7-8850-9885424C37B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2F40704-6DEA-4669-8BAC-BF1A9A436809}" type="presOf" srcId="{EF9C4C8B-E29D-4324-83DC-CC9483561063}" destId="{E9A76FC9-2F6D-4FB7-B3FB-9C661E71D8DF}" srcOrd="0" destOrd="1" presId="urn:microsoft.com/office/officeart/2005/8/layout/vList5"/>
    <dgm:cxn modelId="{DFA37A0A-42D7-4747-91B9-23A708E47AB3}" type="presOf" srcId="{319D6018-A0EC-48FF-A78D-8E3DFEA294BA}" destId="{F8B258CA-B04D-4E1B-A410-F10CE632AD44}" srcOrd="0" destOrd="0" presId="urn:microsoft.com/office/officeart/2005/8/layout/vList5"/>
    <dgm:cxn modelId="{CA7A8E14-21D7-4C6C-A0AC-92573368AB68}" type="presOf" srcId="{86526A2B-5B28-4ABB-A439-7BF34526D331}" destId="{A25132A6-6719-402A-8300-F5A40C15334D}" srcOrd="0" destOrd="0" presId="urn:microsoft.com/office/officeart/2005/8/layout/vList5"/>
    <dgm:cxn modelId="{C9DBB720-0A18-4A28-AD67-9173D0B0A081}" type="presOf" srcId="{C05F7224-66C0-4DC7-8850-9885424C37BA}" destId="{E42A1EB6-8233-470E-82A6-66A65014619F}" srcOrd="0" destOrd="0" presId="urn:microsoft.com/office/officeart/2005/8/layout/vList5"/>
    <dgm:cxn modelId="{488BDA5D-2FA0-4597-9372-587941D6C2B2}" srcId="{C05F7224-66C0-4DC7-8850-9885424C37BA}" destId="{D394826E-AE31-4D41-9429-ED9865D37FD9}" srcOrd="1" destOrd="0" parTransId="{ACCEC479-C359-479E-8499-631A18AAE310}" sibTransId="{DFF758F1-60B5-4CDC-ADD5-8CBC000206F6}"/>
    <dgm:cxn modelId="{9E81855E-3289-45F0-A973-38F359161DBA}" srcId="{683EFCD1-CF29-4B05-AB56-C6BD9D8836A6}" destId="{2315F89C-AB65-493D-A905-63C284628FE1}" srcOrd="2" destOrd="0" parTransId="{8CCB4CFC-AAFE-4245-B81B-DADD72E23A4D}" sibTransId="{C8481917-2ED8-4F2C-BEB7-8AD722781B8F}"/>
    <dgm:cxn modelId="{FF329851-2810-4081-9B8D-7883DB2E0A8E}" srcId="{319D6018-A0EC-48FF-A78D-8E3DFEA294BA}" destId="{188E6570-7FA9-4AC6-A2A6-2514495B9498}" srcOrd="0" destOrd="0" parTransId="{716BA8C2-FC46-4BC6-9A07-61AD3F6E5FF8}" sibTransId="{5E955698-10EA-4C96-A3E3-596E4F1EC1FD}"/>
    <dgm:cxn modelId="{18C4B279-54CB-4170-ADA2-924A1A2544F5}" type="presOf" srcId="{88263714-5F6D-4A5E-B0A9-156D39EF9B43}" destId="{55E49E1B-B7BE-4C43-878D-CC9843D5A257}" srcOrd="0" destOrd="0" presId="urn:microsoft.com/office/officeart/2005/8/layout/vList5"/>
    <dgm:cxn modelId="{9C5AD880-5977-442D-AF5C-CEB9468BB253}" type="presOf" srcId="{C973B52D-6C39-4A88-BC04-25A34588C234}" destId="{E9A76FC9-2F6D-4FB7-B3FB-9C661E71D8DF}" srcOrd="0" destOrd="2" presId="urn:microsoft.com/office/officeart/2005/8/layout/vList5"/>
    <dgm:cxn modelId="{B0D5E484-44F6-4C66-99EA-425868E306B7}" srcId="{683EFCD1-CF29-4B05-AB56-C6BD9D8836A6}" destId="{86526A2B-5B28-4ABB-A439-7BF34526D331}" srcOrd="0" destOrd="0" parTransId="{7B7F0554-D494-49B6-9907-C18521816B5F}" sibTransId="{E0D842BA-2658-4031-BC61-FE7F17B33D4F}"/>
    <dgm:cxn modelId="{4297758A-BB56-4AAD-9F1F-746ABA377B0D}" srcId="{683EFCD1-CF29-4B05-AB56-C6BD9D8836A6}" destId="{5EC2F3DA-32FF-4173-BD98-2EA2732D5C56}" srcOrd="1" destOrd="0" parTransId="{5DDDF227-8F1E-48F5-9F08-8FA98D252928}" sibTransId="{0545A853-D6AB-4324-9486-AD112CCD8459}"/>
    <dgm:cxn modelId="{E76E1A8D-B927-40E6-A771-6EB66788302F}" type="presOf" srcId="{2315F89C-AB65-493D-A905-63C284628FE1}" destId="{A25132A6-6719-402A-8300-F5A40C15334D}" srcOrd="0" destOrd="2" presId="urn:microsoft.com/office/officeart/2005/8/layout/vList5"/>
    <dgm:cxn modelId="{4DF88691-B987-4C49-8443-300F24CE0112}" srcId="{C05F7224-66C0-4DC7-8850-9885424C37BA}" destId="{88263714-5F6D-4A5E-B0A9-156D39EF9B43}" srcOrd="0" destOrd="0" parTransId="{45DCBF5A-409F-4E57-BE90-D1A94D8ACA00}" sibTransId="{93E14BD8-59E3-473C-A0D3-BBA83F528ADD}"/>
    <dgm:cxn modelId="{1022CB9A-A234-4EB7-83AF-C714BAAA4E00}" srcId="{C05F7224-66C0-4DC7-8850-9885424C37BA}" destId="{79C1E284-7C85-4C9A-B620-C0630361374B}" srcOrd="2" destOrd="0" parTransId="{D94A1BB3-0F92-48B3-B31B-7F3DF2E03328}" sibTransId="{3F911DD0-03C7-4BF6-B8EE-318FE5850213}"/>
    <dgm:cxn modelId="{3B8111A2-0F60-4B56-82CE-CF39C07F98E7}" type="presOf" srcId="{79C1E284-7C85-4C9A-B620-C0630361374B}" destId="{55E49E1B-B7BE-4C43-878D-CC9843D5A257}" srcOrd="0" destOrd="2" presId="urn:microsoft.com/office/officeart/2005/8/layout/vList5"/>
    <dgm:cxn modelId="{78395AA6-F5EB-46F7-B27B-29B1EA57D2B6}" type="presOf" srcId="{683EFCD1-CF29-4B05-AB56-C6BD9D8836A6}" destId="{0E2E5B7D-66AF-4765-98A9-084383A1D80E}" srcOrd="0" destOrd="0" presId="urn:microsoft.com/office/officeart/2005/8/layout/vList5"/>
    <dgm:cxn modelId="{0625D7B2-0EE1-4BDA-BAF1-23003F4DF586}" srcId="{319D6018-A0EC-48FF-A78D-8E3DFEA294BA}" destId="{EF9C4C8B-E29D-4324-83DC-CC9483561063}" srcOrd="1" destOrd="0" parTransId="{D59D9F2A-D713-4AE7-9A4C-5078C9CF474F}" sibTransId="{90D2B5B6-A9C5-4D54-94BC-07F54B969C19}"/>
    <dgm:cxn modelId="{B4BF29B6-3236-4044-A18B-B60BC3B994C8}" srcId="{6373D951-C686-4B43-AC44-961068949948}" destId="{683EFCD1-CF29-4B05-AB56-C6BD9D8836A6}" srcOrd="1" destOrd="0" parTransId="{B05B983E-4A9D-411E-81A7-3B3BDCE47783}" sibTransId="{6F402CB1-19E4-44AF-9B86-02DC3A1C248B}"/>
    <dgm:cxn modelId="{FDFA5EBC-2624-44B1-B7FE-C3AC78DFA9C8}" type="presOf" srcId="{188E6570-7FA9-4AC6-A2A6-2514495B9498}" destId="{E9A76FC9-2F6D-4FB7-B3FB-9C661E71D8DF}" srcOrd="0" destOrd="0" presId="urn:microsoft.com/office/officeart/2005/8/layout/vList5"/>
    <dgm:cxn modelId="{CA2694BC-535A-44D3-96B0-50487CF817ED}" type="presOf" srcId="{D394826E-AE31-4D41-9429-ED9865D37FD9}" destId="{55E49E1B-B7BE-4C43-878D-CC9843D5A257}" srcOrd="0" destOrd="1" presId="urn:microsoft.com/office/officeart/2005/8/layout/vList5"/>
    <dgm:cxn modelId="{701D24BF-2A35-428C-A4CE-08D3D2CDEC3A}" srcId="{6373D951-C686-4B43-AC44-961068949948}" destId="{C05F7224-66C0-4DC7-8850-9885424C37BA}" srcOrd="2" destOrd="0" parTransId="{DB1D91A9-4F69-4134-A824-72E1D7424861}" sibTransId="{5CA7FBE4-0DB4-4C50-B51F-66D9D400D4FC}"/>
    <dgm:cxn modelId="{ABCFCDC6-3C46-4B04-959B-E071F73DC922}" type="presOf" srcId="{5EC2F3DA-32FF-4173-BD98-2EA2732D5C56}" destId="{A25132A6-6719-402A-8300-F5A40C15334D}" srcOrd="0" destOrd="1" presId="urn:microsoft.com/office/officeart/2005/8/layout/vList5"/>
    <dgm:cxn modelId="{C97256E3-577B-47D5-85DC-B57B21980C4E}" type="presOf" srcId="{6373D951-C686-4B43-AC44-961068949948}" destId="{D49327F4-6D0E-4F91-BC0E-F1EA07FD0950}" srcOrd="0" destOrd="0" presId="urn:microsoft.com/office/officeart/2005/8/layout/vList5"/>
    <dgm:cxn modelId="{D999BBE3-AF57-4AD0-ABFA-9CB9A53C3683}" srcId="{6373D951-C686-4B43-AC44-961068949948}" destId="{319D6018-A0EC-48FF-A78D-8E3DFEA294BA}" srcOrd="0" destOrd="0" parTransId="{757BA570-9AD3-4CEC-AAD8-6BC5DAB66857}" sibTransId="{6DCDBD48-93B3-4B0E-9EBC-40BA7C565840}"/>
    <dgm:cxn modelId="{3D3989E4-39B4-49E6-91C2-621CE3DC57C4}" srcId="{319D6018-A0EC-48FF-A78D-8E3DFEA294BA}" destId="{C973B52D-6C39-4A88-BC04-25A34588C234}" srcOrd="2" destOrd="0" parTransId="{066BAF96-2B01-4EFE-A848-85724054E841}" sibTransId="{1D3265FC-52B0-4FCC-B20D-48CAF60C4FAB}"/>
    <dgm:cxn modelId="{AF2AD0AE-9332-47CD-AD53-90E44C5C1952}" type="presParOf" srcId="{D49327F4-6D0E-4F91-BC0E-F1EA07FD0950}" destId="{927E1D8E-EF39-4287-AAA1-C268F8297D7B}" srcOrd="0" destOrd="0" presId="urn:microsoft.com/office/officeart/2005/8/layout/vList5"/>
    <dgm:cxn modelId="{D7A08424-1C42-4C91-872F-B7541DAC624E}" type="presParOf" srcId="{927E1D8E-EF39-4287-AAA1-C268F8297D7B}" destId="{F8B258CA-B04D-4E1B-A410-F10CE632AD44}" srcOrd="0" destOrd="0" presId="urn:microsoft.com/office/officeart/2005/8/layout/vList5"/>
    <dgm:cxn modelId="{64A178D5-5D1D-46E9-8340-2EF972235900}" type="presParOf" srcId="{927E1D8E-EF39-4287-AAA1-C268F8297D7B}" destId="{E9A76FC9-2F6D-4FB7-B3FB-9C661E71D8DF}" srcOrd="1" destOrd="0" presId="urn:microsoft.com/office/officeart/2005/8/layout/vList5"/>
    <dgm:cxn modelId="{FC1D0D28-EA9C-40D2-83F4-6EBFA654841C}" type="presParOf" srcId="{D49327F4-6D0E-4F91-BC0E-F1EA07FD0950}" destId="{5A7D4FB9-97E8-409C-A350-A015996E3DA7}" srcOrd="1" destOrd="0" presId="urn:microsoft.com/office/officeart/2005/8/layout/vList5"/>
    <dgm:cxn modelId="{DAE9EA4D-1DB7-45E7-A5D4-14ECFE58DD58}" type="presParOf" srcId="{D49327F4-6D0E-4F91-BC0E-F1EA07FD0950}" destId="{5007F19E-E307-4094-81EE-8B0D2398865D}" srcOrd="2" destOrd="0" presId="urn:microsoft.com/office/officeart/2005/8/layout/vList5"/>
    <dgm:cxn modelId="{4E21FF79-1F55-48E0-ACEF-29156E318C7C}" type="presParOf" srcId="{5007F19E-E307-4094-81EE-8B0D2398865D}" destId="{0E2E5B7D-66AF-4765-98A9-084383A1D80E}" srcOrd="0" destOrd="0" presId="urn:microsoft.com/office/officeart/2005/8/layout/vList5"/>
    <dgm:cxn modelId="{B11D09FF-882E-4E1F-BAE2-0455AF60C460}" type="presParOf" srcId="{5007F19E-E307-4094-81EE-8B0D2398865D}" destId="{A25132A6-6719-402A-8300-F5A40C15334D}" srcOrd="1" destOrd="0" presId="urn:microsoft.com/office/officeart/2005/8/layout/vList5"/>
    <dgm:cxn modelId="{F216B8E7-D83C-4580-904F-A88E990A3FD9}" type="presParOf" srcId="{D49327F4-6D0E-4F91-BC0E-F1EA07FD0950}" destId="{D7EDC867-8AC7-4328-A45B-42120681C286}" srcOrd="3" destOrd="0" presId="urn:microsoft.com/office/officeart/2005/8/layout/vList5"/>
    <dgm:cxn modelId="{B6E49DC1-9F63-4667-8514-B729BB6D086F}" type="presParOf" srcId="{D49327F4-6D0E-4F91-BC0E-F1EA07FD0950}" destId="{CB598D3D-B662-4FDC-B935-20819D03D439}" srcOrd="4" destOrd="0" presId="urn:microsoft.com/office/officeart/2005/8/layout/vList5"/>
    <dgm:cxn modelId="{C907D1C9-4772-4520-A217-7CDC7E566AB3}" type="presParOf" srcId="{CB598D3D-B662-4FDC-B935-20819D03D439}" destId="{E42A1EB6-8233-470E-82A6-66A65014619F}" srcOrd="0" destOrd="0" presId="urn:microsoft.com/office/officeart/2005/8/layout/vList5"/>
    <dgm:cxn modelId="{DD14C53C-3FAC-42D0-89C6-5B3D7976FF64}" type="presParOf" srcId="{CB598D3D-B662-4FDC-B935-20819D03D439}" destId="{55E49E1B-B7BE-4C43-878D-CC9843D5A25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035BB0-6953-4473-AED7-DE1CD9DDB377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0BE6BA9-C8EC-44B0-BA34-6B55785BBCA0}">
      <dgm:prSet/>
      <dgm:spPr/>
      <dgm:t>
        <a:bodyPr/>
        <a:lstStyle/>
        <a:p>
          <a:r>
            <a:rPr lang="en-US"/>
            <a:t>Phase 1</a:t>
          </a:r>
        </a:p>
      </dgm:t>
    </dgm:pt>
    <dgm:pt modelId="{AF82E974-8D4D-4B72-98C1-4604C0EC9C7F}" type="parTrans" cxnId="{A9524DC3-F980-40B7-9297-94AEC878B2FB}">
      <dgm:prSet/>
      <dgm:spPr/>
      <dgm:t>
        <a:bodyPr/>
        <a:lstStyle/>
        <a:p>
          <a:endParaRPr lang="en-US"/>
        </a:p>
      </dgm:t>
    </dgm:pt>
    <dgm:pt modelId="{87687467-B9FC-4CAA-84B2-43602F344237}" type="sibTrans" cxnId="{A9524DC3-F980-40B7-9297-94AEC878B2FB}">
      <dgm:prSet/>
      <dgm:spPr/>
      <dgm:t>
        <a:bodyPr/>
        <a:lstStyle/>
        <a:p>
          <a:endParaRPr lang="en-US"/>
        </a:p>
      </dgm:t>
    </dgm:pt>
    <dgm:pt modelId="{DF5C78C2-6EA0-4F21-A836-3C3F95CD575C}">
      <dgm:prSet/>
      <dgm:spPr/>
      <dgm:t>
        <a:bodyPr/>
        <a:lstStyle/>
        <a:p>
          <a:r>
            <a:rPr lang="en-US"/>
            <a:t>Months 1-3)</a:t>
          </a:r>
        </a:p>
      </dgm:t>
    </dgm:pt>
    <dgm:pt modelId="{CD887D6C-BA49-4112-81C4-4DA1C8310813}" type="parTrans" cxnId="{2F5F80F4-2CCC-43DC-A774-5C82B46D1C37}">
      <dgm:prSet/>
      <dgm:spPr/>
      <dgm:t>
        <a:bodyPr/>
        <a:lstStyle/>
        <a:p>
          <a:endParaRPr lang="en-US"/>
        </a:p>
      </dgm:t>
    </dgm:pt>
    <dgm:pt modelId="{85626826-5484-4667-A461-E62F42B04EAD}" type="sibTrans" cxnId="{2F5F80F4-2CCC-43DC-A774-5C82B46D1C37}">
      <dgm:prSet/>
      <dgm:spPr/>
      <dgm:t>
        <a:bodyPr/>
        <a:lstStyle/>
        <a:p>
          <a:endParaRPr lang="en-US"/>
        </a:p>
      </dgm:t>
    </dgm:pt>
    <dgm:pt modelId="{EFB5F7ED-41ED-4452-9CFF-3866CA5D0013}">
      <dgm:prSet/>
      <dgm:spPr/>
      <dgm:t>
        <a:bodyPr/>
        <a:lstStyle/>
        <a:p>
          <a:r>
            <a:rPr lang="en-US"/>
            <a:t>Data lake setup (S3, Glue)</a:t>
          </a:r>
        </a:p>
      </dgm:t>
    </dgm:pt>
    <dgm:pt modelId="{FCCA53F6-1A32-471D-81C3-3C1FDCE15363}" type="parTrans" cxnId="{79D8A4A9-607A-4573-B795-4E57B0455DFB}">
      <dgm:prSet/>
      <dgm:spPr/>
      <dgm:t>
        <a:bodyPr/>
        <a:lstStyle/>
        <a:p>
          <a:endParaRPr lang="en-US"/>
        </a:p>
      </dgm:t>
    </dgm:pt>
    <dgm:pt modelId="{20A9A799-9ED1-43E8-91E7-A65F2AB2E188}" type="sibTrans" cxnId="{79D8A4A9-607A-4573-B795-4E57B0455DFB}">
      <dgm:prSet/>
      <dgm:spPr/>
      <dgm:t>
        <a:bodyPr/>
        <a:lstStyle/>
        <a:p>
          <a:endParaRPr lang="en-US"/>
        </a:p>
      </dgm:t>
    </dgm:pt>
    <dgm:pt modelId="{2F1AD907-73D5-4070-8BBE-7F1843869EF5}">
      <dgm:prSet/>
      <dgm:spPr/>
      <dgm:t>
        <a:bodyPr/>
        <a:lstStyle/>
        <a:p>
          <a:r>
            <a:rPr lang="en-US"/>
            <a:t>Basic ETL pipelines</a:t>
          </a:r>
        </a:p>
      </dgm:t>
    </dgm:pt>
    <dgm:pt modelId="{7DB2C7A8-1638-4681-A719-B6C2BDD59FB8}" type="parTrans" cxnId="{3CFDCC81-5FF1-4F5A-9B21-A8D39CE080D5}">
      <dgm:prSet/>
      <dgm:spPr/>
      <dgm:t>
        <a:bodyPr/>
        <a:lstStyle/>
        <a:p>
          <a:endParaRPr lang="en-US"/>
        </a:p>
      </dgm:t>
    </dgm:pt>
    <dgm:pt modelId="{EEA7BD5E-0C08-4491-9A18-8047A600B4E3}" type="sibTrans" cxnId="{3CFDCC81-5FF1-4F5A-9B21-A8D39CE080D5}">
      <dgm:prSet/>
      <dgm:spPr/>
      <dgm:t>
        <a:bodyPr/>
        <a:lstStyle/>
        <a:p>
          <a:endParaRPr lang="en-US"/>
        </a:p>
      </dgm:t>
    </dgm:pt>
    <dgm:pt modelId="{3D522E36-2A7F-4B9E-AF49-F42E2BA1B2CE}">
      <dgm:prSet/>
      <dgm:spPr/>
      <dgm:t>
        <a:bodyPr/>
        <a:lstStyle/>
        <a:p>
          <a:r>
            <a:rPr lang="en-US"/>
            <a:t>Core security framework</a:t>
          </a:r>
        </a:p>
      </dgm:t>
    </dgm:pt>
    <dgm:pt modelId="{397EACCB-15A4-421F-89B5-07E370F59A52}" type="parTrans" cxnId="{6C315D84-0B76-49AE-B380-18EDEB6844CB}">
      <dgm:prSet/>
      <dgm:spPr/>
      <dgm:t>
        <a:bodyPr/>
        <a:lstStyle/>
        <a:p>
          <a:endParaRPr lang="en-US"/>
        </a:p>
      </dgm:t>
    </dgm:pt>
    <dgm:pt modelId="{365E4FAF-9822-422A-8DDA-DDEA89E33D46}" type="sibTrans" cxnId="{6C315D84-0B76-49AE-B380-18EDEB6844CB}">
      <dgm:prSet/>
      <dgm:spPr/>
      <dgm:t>
        <a:bodyPr/>
        <a:lstStyle/>
        <a:p>
          <a:endParaRPr lang="en-US"/>
        </a:p>
      </dgm:t>
    </dgm:pt>
    <dgm:pt modelId="{A80392EF-8F11-4B0A-97AD-FC6EFFD9FD2A}">
      <dgm:prSet/>
      <dgm:spPr/>
      <dgm:t>
        <a:bodyPr/>
        <a:lstStyle/>
        <a:p>
          <a:r>
            <a:rPr lang="en-US"/>
            <a:t>Phase 2</a:t>
          </a:r>
        </a:p>
      </dgm:t>
    </dgm:pt>
    <dgm:pt modelId="{D30867BF-619A-4066-B024-88EE69B022CE}" type="parTrans" cxnId="{B389F08E-8D58-4A56-A8FD-F9B34A2B4D27}">
      <dgm:prSet/>
      <dgm:spPr/>
      <dgm:t>
        <a:bodyPr/>
        <a:lstStyle/>
        <a:p>
          <a:endParaRPr lang="en-US"/>
        </a:p>
      </dgm:t>
    </dgm:pt>
    <dgm:pt modelId="{216D85DC-E5F3-4A00-8DCA-12573BBB0875}" type="sibTrans" cxnId="{B389F08E-8D58-4A56-A8FD-F9B34A2B4D27}">
      <dgm:prSet/>
      <dgm:spPr/>
      <dgm:t>
        <a:bodyPr/>
        <a:lstStyle/>
        <a:p>
          <a:endParaRPr lang="en-US"/>
        </a:p>
      </dgm:t>
    </dgm:pt>
    <dgm:pt modelId="{9D2E3623-0B6E-4824-A193-66143A2F57EF}">
      <dgm:prSet/>
      <dgm:spPr/>
      <dgm:t>
        <a:bodyPr/>
        <a:lstStyle/>
        <a:p>
          <a:r>
            <a:rPr lang="en-US"/>
            <a:t>Months 4-6)</a:t>
          </a:r>
        </a:p>
      </dgm:t>
    </dgm:pt>
    <dgm:pt modelId="{E8A5A1E5-B9C7-4AE6-841F-517AAAD0C9C3}" type="parTrans" cxnId="{D06443C5-1220-417B-817F-3AEB0DDC2E69}">
      <dgm:prSet/>
      <dgm:spPr/>
      <dgm:t>
        <a:bodyPr/>
        <a:lstStyle/>
        <a:p>
          <a:endParaRPr lang="en-US"/>
        </a:p>
      </dgm:t>
    </dgm:pt>
    <dgm:pt modelId="{8124E310-938F-41A6-82E5-45A45AE8E931}" type="sibTrans" cxnId="{D06443C5-1220-417B-817F-3AEB0DDC2E69}">
      <dgm:prSet/>
      <dgm:spPr/>
      <dgm:t>
        <a:bodyPr/>
        <a:lstStyle/>
        <a:p>
          <a:endParaRPr lang="en-US"/>
        </a:p>
      </dgm:t>
    </dgm:pt>
    <dgm:pt modelId="{C319B205-89A0-4EA7-826B-9433555CE9B6}">
      <dgm:prSet/>
      <dgm:spPr/>
      <dgm:t>
        <a:bodyPr/>
        <a:lstStyle/>
        <a:p>
          <a:r>
            <a:rPr lang="en-US"/>
            <a:t>ML platform deployment (SageMaker)</a:t>
          </a:r>
        </a:p>
      </dgm:t>
    </dgm:pt>
    <dgm:pt modelId="{FC0D16F2-EE47-4D8E-A3DC-235418F253AC}" type="parTrans" cxnId="{205F847C-EAEE-4326-98D7-CC2DA492ABD7}">
      <dgm:prSet/>
      <dgm:spPr/>
      <dgm:t>
        <a:bodyPr/>
        <a:lstStyle/>
        <a:p>
          <a:endParaRPr lang="en-US"/>
        </a:p>
      </dgm:t>
    </dgm:pt>
    <dgm:pt modelId="{91807BA2-A8E2-4D6F-BDC9-711920AA3754}" type="sibTrans" cxnId="{205F847C-EAEE-4326-98D7-CC2DA492ABD7}">
      <dgm:prSet/>
      <dgm:spPr/>
      <dgm:t>
        <a:bodyPr/>
        <a:lstStyle/>
        <a:p>
          <a:endParaRPr lang="en-US"/>
        </a:p>
      </dgm:t>
    </dgm:pt>
    <dgm:pt modelId="{AF980C28-34A9-4F21-BAFC-AABA37175ED3}">
      <dgm:prSet/>
      <dgm:spPr/>
      <dgm:t>
        <a:bodyPr/>
        <a:lstStyle/>
        <a:p>
          <a:r>
            <a:rPr lang="en-US"/>
            <a:t>Real-time scoring APIs</a:t>
          </a:r>
        </a:p>
      </dgm:t>
    </dgm:pt>
    <dgm:pt modelId="{121F9207-5899-4D42-A340-D75FA081AAB8}" type="parTrans" cxnId="{EEC6F55F-5A6C-4D57-9C7D-84CD713D3E48}">
      <dgm:prSet/>
      <dgm:spPr/>
      <dgm:t>
        <a:bodyPr/>
        <a:lstStyle/>
        <a:p>
          <a:endParaRPr lang="en-US"/>
        </a:p>
      </dgm:t>
    </dgm:pt>
    <dgm:pt modelId="{3442D46F-50A6-4A75-98B2-E646A3878576}" type="sibTrans" cxnId="{EEC6F55F-5A6C-4D57-9C7D-84CD713D3E48}">
      <dgm:prSet/>
      <dgm:spPr/>
      <dgm:t>
        <a:bodyPr/>
        <a:lstStyle/>
        <a:p>
          <a:endParaRPr lang="en-US"/>
        </a:p>
      </dgm:t>
    </dgm:pt>
    <dgm:pt modelId="{4DC23DB4-8DCA-4F97-8AFF-E751B2545843}">
      <dgm:prSet/>
      <dgm:spPr/>
      <dgm:t>
        <a:bodyPr/>
        <a:lstStyle/>
        <a:p>
          <a:r>
            <a:rPr lang="en-US"/>
            <a:t>Risk dashboard development</a:t>
          </a:r>
        </a:p>
      </dgm:t>
    </dgm:pt>
    <dgm:pt modelId="{7A6166BB-0E72-4D4E-BEC1-DCFF73BCB0BE}" type="parTrans" cxnId="{20A64C67-C12D-46BB-9EFF-C65493305FCD}">
      <dgm:prSet/>
      <dgm:spPr/>
      <dgm:t>
        <a:bodyPr/>
        <a:lstStyle/>
        <a:p>
          <a:endParaRPr lang="en-US"/>
        </a:p>
      </dgm:t>
    </dgm:pt>
    <dgm:pt modelId="{9B81B0C0-8C62-4FAC-85B8-BC1373C112E4}" type="sibTrans" cxnId="{20A64C67-C12D-46BB-9EFF-C65493305FCD}">
      <dgm:prSet/>
      <dgm:spPr/>
      <dgm:t>
        <a:bodyPr/>
        <a:lstStyle/>
        <a:p>
          <a:endParaRPr lang="en-US"/>
        </a:p>
      </dgm:t>
    </dgm:pt>
    <dgm:pt modelId="{3C05DF53-B0F5-4264-ACD7-7621E8E2D6B3}">
      <dgm:prSet/>
      <dgm:spPr/>
      <dgm:t>
        <a:bodyPr/>
        <a:lstStyle/>
        <a:p>
          <a:r>
            <a:rPr lang="en-US"/>
            <a:t>Phase 3</a:t>
          </a:r>
        </a:p>
      </dgm:t>
    </dgm:pt>
    <dgm:pt modelId="{2CEA96DB-455F-43F6-9CFD-E8F596FCE4D0}" type="parTrans" cxnId="{58526E80-6734-4554-9867-922F1B7A5ED4}">
      <dgm:prSet/>
      <dgm:spPr/>
      <dgm:t>
        <a:bodyPr/>
        <a:lstStyle/>
        <a:p>
          <a:endParaRPr lang="en-US"/>
        </a:p>
      </dgm:t>
    </dgm:pt>
    <dgm:pt modelId="{2F1BBA70-5DCB-45DB-AD14-9BCC903FFDA3}" type="sibTrans" cxnId="{58526E80-6734-4554-9867-922F1B7A5ED4}">
      <dgm:prSet/>
      <dgm:spPr/>
      <dgm:t>
        <a:bodyPr/>
        <a:lstStyle/>
        <a:p>
          <a:endParaRPr lang="en-US"/>
        </a:p>
      </dgm:t>
    </dgm:pt>
    <dgm:pt modelId="{0E62FCD9-5FE7-4E38-8251-6025429A2CD4}">
      <dgm:prSet/>
      <dgm:spPr/>
      <dgm:t>
        <a:bodyPr/>
        <a:lstStyle/>
        <a:p>
          <a:r>
            <a:rPr lang="en-US"/>
            <a:t>Months 7-9)</a:t>
          </a:r>
        </a:p>
      </dgm:t>
    </dgm:pt>
    <dgm:pt modelId="{BAE0E72C-AA5A-4C92-85F2-F17DFFDE5BC7}" type="parTrans" cxnId="{718291BD-9046-40B5-8684-0BB0CB5EA62B}">
      <dgm:prSet/>
      <dgm:spPr/>
      <dgm:t>
        <a:bodyPr/>
        <a:lstStyle/>
        <a:p>
          <a:endParaRPr lang="en-US"/>
        </a:p>
      </dgm:t>
    </dgm:pt>
    <dgm:pt modelId="{AC1BE4A5-62AC-4A89-810B-CB1E91A033D0}" type="sibTrans" cxnId="{718291BD-9046-40B5-8684-0BB0CB5EA62B}">
      <dgm:prSet/>
      <dgm:spPr/>
      <dgm:t>
        <a:bodyPr/>
        <a:lstStyle/>
        <a:p>
          <a:endParaRPr lang="en-US"/>
        </a:p>
      </dgm:t>
    </dgm:pt>
    <dgm:pt modelId="{A7D0E6DF-BE35-4B97-943F-CB24C6B58527}">
      <dgm:prSet/>
      <dgm:spPr/>
      <dgm:t>
        <a:bodyPr/>
        <a:lstStyle/>
        <a:p>
          <a:r>
            <a:rPr lang="en-US"/>
            <a:t>Stress testing platform</a:t>
          </a:r>
        </a:p>
      </dgm:t>
    </dgm:pt>
    <dgm:pt modelId="{EDA71C5E-0EEF-44B9-B15C-642C1018237F}" type="parTrans" cxnId="{D26007D2-B88C-4D56-A351-474D019555DC}">
      <dgm:prSet/>
      <dgm:spPr/>
      <dgm:t>
        <a:bodyPr/>
        <a:lstStyle/>
        <a:p>
          <a:endParaRPr lang="en-US"/>
        </a:p>
      </dgm:t>
    </dgm:pt>
    <dgm:pt modelId="{01C88198-114F-4736-B510-B09126B31F83}" type="sibTrans" cxnId="{D26007D2-B88C-4D56-A351-474D019555DC}">
      <dgm:prSet/>
      <dgm:spPr/>
      <dgm:t>
        <a:bodyPr/>
        <a:lstStyle/>
        <a:p>
          <a:endParaRPr lang="en-US"/>
        </a:p>
      </dgm:t>
    </dgm:pt>
    <dgm:pt modelId="{4301180B-3F7F-4F26-91E9-023D80ECE06D}">
      <dgm:prSet/>
      <dgm:spPr/>
      <dgm:t>
        <a:bodyPr/>
        <a:lstStyle/>
        <a:p>
          <a:r>
            <a:rPr lang="en-US"/>
            <a:t>Regulatory reporting automation</a:t>
          </a:r>
        </a:p>
      </dgm:t>
    </dgm:pt>
    <dgm:pt modelId="{2477F0F1-F6F4-4C36-BC5A-E6FD0EDE3158}" type="parTrans" cxnId="{6D39265D-E50B-4BD3-81F2-AEABA0B206C6}">
      <dgm:prSet/>
      <dgm:spPr/>
      <dgm:t>
        <a:bodyPr/>
        <a:lstStyle/>
        <a:p>
          <a:endParaRPr lang="en-US"/>
        </a:p>
      </dgm:t>
    </dgm:pt>
    <dgm:pt modelId="{906766A7-FD14-4195-8E1E-BF5D1FB5639B}" type="sibTrans" cxnId="{6D39265D-E50B-4BD3-81F2-AEABA0B206C6}">
      <dgm:prSet/>
      <dgm:spPr/>
      <dgm:t>
        <a:bodyPr/>
        <a:lstStyle/>
        <a:p>
          <a:endParaRPr lang="en-US"/>
        </a:p>
      </dgm:t>
    </dgm:pt>
    <dgm:pt modelId="{48E666FA-8330-464B-B046-F06A2C1D88F8}">
      <dgm:prSet/>
      <dgm:spPr/>
      <dgm:t>
        <a:bodyPr/>
        <a:lstStyle/>
        <a:p>
          <a:r>
            <a:rPr lang="en-US"/>
            <a:t>Performance optimization</a:t>
          </a:r>
        </a:p>
      </dgm:t>
    </dgm:pt>
    <dgm:pt modelId="{9661E6EB-6A62-489F-B264-9BCE0C7B40A3}" type="parTrans" cxnId="{B908AAF7-D65F-4B76-81A8-764CD72EC7BC}">
      <dgm:prSet/>
      <dgm:spPr/>
      <dgm:t>
        <a:bodyPr/>
        <a:lstStyle/>
        <a:p>
          <a:endParaRPr lang="en-US"/>
        </a:p>
      </dgm:t>
    </dgm:pt>
    <dgm:pt modelId="{18B5F9E5-48A0-4073-8027-3EF0F40CD287}" type="sibTrans" cxnId="{B908AAF7-D65F-4B76-81A8-764CD72EC7BC}">
      <dgm:prSet/>
      <dgm:spPr/>
      <dgm:t>
        <a:bodyPr/>
        <a:lstStyle/>
        <a:p>
          <a:endParaRPr lang="en-US"/>
        </a:p>
      </dgm:t>
    </dgm:pt>
    <dgm:pt modelId="{DF9D6844-D785-4C8E-8E2F-353D299C3437}" type="pres">
      <dgm:prSet presAssocID="{75035BB0-6953-4473-AED7-DE1CD9DDB377}" presName="Name0" presStyleCnt="0">
        <dgm:presLayoutVars>
          <dgm:dir/>
          <dgm:animLvl val="lvl"/>
          <dgm:resizeHandles val="exact"/>
        </dgm:presLayoutVars>
      </dgm:prSet>
      <dgm:spPr/>
    </dgm:pt>
    <dgm:pt modelId="{60993D0A-454D-498F-8541-371E22B44F2C}" type="pres">
      <dgm:prSet presAssocID="{3C05DF53-B0F5-4264-ACD7-7621E8E2D6B3}" presName="boxAndChildren" presStyleCnt="0"/>
      <dgm:spPr/>
    </dgm:pt>
    <dgm:pt modelId="{3ACA24A6-7A7F-4AD7-B2CC-C2548D705323}" type="pres">
      <dgm:prSet presAssocID="{3C05DF53-B0F5-4264-ACD7-7621E8E2D6B3}" presName="parentTextBox" presStyleLbl="alignNode1" presStyleIdx="0" presStyleCnt="3"/>
      <dgm:spPr/>
    </dgm:pt>
    <dgm:pt modelId="{DD7B5D18-BD23-4565-81F9-FEB25601E389}" type="pres">
      <dgm:prSet presAssocID="{3C05DF53-B0F5-4264-ACD7-7621E8E2D6B3}" presName="descendantBox" presStyleLbl="bgAccFollowNode1" presStyleIdx="0" presStyleCnt="3"/>
      <dgm:spPr/>
    </dgm:pt>
    <dgm:pt modelId="{2BA162CD-D1CC-462B-9E8D-F5005B20DC79}" type="pres">
      <dgm:prSet presAssocID="{216D85DC-E5F3-4A00-8DCA-12573BBB0875}" presName="sp" presStyleCnt="0"/>
      <dgm:spPr/>
    </dgm:pt>
    <dgm:pt modelId="{022A4CDD-AFA3-4A74-936B-3B09822F501D}" type="pres">
      <dgm:prSet presAssocID="{A80392EF-8F11-4B0A-97AD-FC6EFFD9FD2A}" presName="arrowAndChildren" presStyleCnt="0"/>
      <dgm:spPr/>
    </dgm:pt>
    <dgm:pt modelId="{2D3BE16D-236C-4BF4-99FE-54BDDDD04A62}" type="pres">
      <dgm:prSet presAssocID="{A80392EF-8F11-4B0A-97AD-FC6EFFD9FD2A}" presName="parentTextArrow" presStyleLbl="node1" presStyleIdx="0" presStyleCnt="0"/>
      <dgm:spPr/>
    </dgm:pt>
    <dgm:pt modelId="{C3FDC75C-DE8A-44D4-92D9-9940D4770C98}" type="pres">
      <dgm:prSet presAssocID="{A80392EF-8F11-4B0A-97AD-FC6EFFD9FD2A}" presName="arrow" presStyleLbl="alignNode1" presStyleIdx="1" presStyleCnt="3"/>
      <dgm:spPr/>
    </dgm:pt>
    <dgm:pt modelId="{D6FF1BC0-14E3-4B30-82FE-7664F7727C29}" type="pres">
      <dgm:prSet presAssocID="{A80392EF-8F11-4B0A-97AD-FC6EFFD9FD2A}" presName="descendantArrow" presStyleLbl="bgAccFollowNode1" presStyleIdx="1" presStyleCnt="3"/>
      <dgm:spPr/>
    </dgm:pt>
    <dgm:pt modelId="{4740393B-008A-4860-A535-C61980F9357A}" type="pres">
      <dgm:prSet presAssocID="{87687467-B9FC-4CAA-84B2-43602F344237}" presName="sp" presStyleCnt="0"/>
      <dgm:spPr/>
    </dgm:pt>
    <dgm:pt modelId="{486ED726-73DA-46F3-8FCB-A41C4D282DFE}" type="pres">
      <dgm:prSet presAssocID="{00BE6BA9-C8EC-44B0-BA34-6B55785BBCA0}" presName="arrowAndChildren" presStyleCnt="0"/>
      <dgm:spPr/>
    </dgm:pt>
    <dgm:pt modelId="{F5F1E11C-E929-49BC-9A4B-5E3582A88BB7}" type="pres">
      <dgm:prSet presAssocID="{00BE6BA9-C8EC-44B0-BA34-6B55785BBCA0}" presName="parentTextArrow" presStyleLbl="node1" presStyleIdx="0" presStyleCnt="0"/>
      <dgm:spPr/>
    </dgm:pt>
    <dgm:pt modelId="{DA9D391C-B902-4955-A031-1CDB7A1A5028}" type="pres">
      <dgm:prSet presAssocID="{00BE6BA9-C8EC-44B0-BA34-6B55785BBCA0}" presName="arrow" presStyleLbl="alignNode1" presStyleIdx="2" presStyleCnt="3"/>
      <dgm:spPr/>
    </dgm:pt>
    <dgm:pt modelId="{31F0F9E7-E442-44EC-B350-C3503148A4A0}" type="pres">
      <dgm:prSet presAssocID="{00BE6BA9-C8EC-44B0-BA34-6B55785BBCA0}" presName="descendantArrow" presStyleLbl="bgAccFollowNode1" presStyleIdx="2" presStyleCnt="3"/>
      <dgm:spPr/>
    </dgm:pt>
  </dgm:ptLst>
  <dgm:cxnLst>
    <dgm:cxn modelId="{EEE36709-2689-49B7-BF86-241C5EE7EE58}" type="presOf" srcId="{2F1AD907-73D5-4070-8BBE-7F1843869EF5}" destId="{31F0F9E7-E442-44EC-B350-C3503148A4A0}" srcOrd="0" destOrd="2" presId="urn:microsoft.com/office/officeart/2016/7/layout/VerticalDownArrowProcess"/>
    <dgm:cxn modelId="{C2859E0E-8B0D-48BC-93DC-C1D1A1EB2A06}" type="presOf" srcId="{4DC23DB4-8DCA-4F97-8AFF-E751B2545843}" destId="{D6FF1BC0-14E3-4B30-82FE-7664F7727C29}" srcOrd="0" destOrd="3" presId="urn:microsoft.com/office/officeart/2016/7/layout/VerticalDownArrowProcess"/>
    <dgm:cxn modelId="{24E69F1B-2CB1-4863-8DF6-4E7EE634B9DE}" type="presOf" srcId="{48E666FA-8330-464B-B046-F06A2C1D88F8}" destId="{DD7B5D18-BD23-4565-81F9-FEB25601E389}" srcOrd="0" destOrd="3" presId="urn:microsoft.com/office/officeart/2016/7/layout/VerticalDownArrowProcess"/>
    <dgm:cxn modelId="{0E74BB21-D616-4F23-A95F-C7E31BE00BE3}" type="presOf" srcId="{00BE6BA9-C8EC-44B0-BA34-6B55785BBCA0}" destId="{F5F1E11C-E929-49BC-9A4B-5E3582A88BB7}" srcOrd="0" destOrd="0" presId="urn:microsoft.com/office/officeart/2016/7/layout/VerticalDownArrowProcess"/>
    <dgm:cxn modelId="{946AC721-4D14-4F4E-994C-86FFCD394B5B}" type="presOf" srcId="{AF980C28-34A9-4F21-BAFC-AABA37175ED3}" destId="{D6FF1BC0-14E3-4B30-82FE-7664F7727C29}" srcOrd="0" destOrd="2" presId="urn:microsoft.com/office/officeart/2016/7/layout/VerticalDownArrowProcess"/>
    <dgm:cxn modelId="{6D39265D-E50B-4BD3-81F2-AEABA0B206C6}" srcId="{0E62FCD9-5FE7-4E38-8251-6025429A2CD4}" destId="{4301180B-3F7F-4F26-91E9-023D80ECE06D}" srcOrd="1" destOrd="0" parTransId="{2477F0F1-F6F4-4C36-BC5A-E6FD0EDE3158}" sibTransId="{906766A7-FD14-4195-8E1E-BF5D1FB5639B}"/>
    <dgm:cxn modelId="{EEC6F55F-5A6C-4D57-9C7D-84CD713D3E48}" srcId="{9D2E3623-0B6E-4824-A193-66143A2F57EF}" destId="{AF980C28-34A9-4F21-BAFC-AABA37175ED3}" srcOrd="1" destOrd="0" parTransId="{121F9207-5899-4D42-A340-D75FA081AAB8}" sibTransId="{3442D46F-50A6-4A75-98B2-E646A3878576}"/>
    <dgm:cxn modelId="{6341D366-5E4F-4B32-A650-E1726C0A0273}" type="presOf" srcId="{A80392EF-8F11-4B0A-97AD-FC6EFFD9FD2A}" destId="{2D3BE16D-236C-4BF4-99FE-54BDDDD04A62}" srcOrd="0" destOrd="0" presId="urn:microsoft.com/office/officeart/2016/7/layout/VerticalDownArrowProcess"/>
    <dgm:cxn modelId="{20A64C67-C12D-46BB-9EFF-C65493305FCD}" srcId="{9D2E3623-0B6E-4824-A193-66143A2F57EF}" destId="{4DC23DB4-8DCA-4F97-8AFF-E751B2545843}" srcOrd="2" destOrd="0" parTransId="{7A6166BB-0E72-4D4E-BEC1-DCFF73BCB0BE}" sibTransId="{9B81B0C0-8C62-4FAC-85B8-BC1373C112E4}"/>
    <dgm:cxn modelId="{2103866C-63F7-4255-A1DF-6B2C0B9BF8F6}" type="presOf" srcId="{A80392EF-8F11-4B0A-97AD-FC6EFFD9FD2A}" destId="{C3FDC75C-DE8A-44D4-92D9-9940D4770C98}" srcOrd="1" destOrd="0" presId="urn:microsoft.com/office/officeart/2016/7/layout/VerticalDownArrowProcess"/>
    <dgm:cxn modelId="{9CC9AE70-46B2-4905-8978-4FCB761730A7}" type="presOf" srcId="{9D2E3623-0B6E-4824-A193-66143A2F57EF}" destId="{D6FF1BC0-14E3-4B30-82FE-7664F7727C29}" srcOrd="0" destOrd="0" presId="urn:microsoft.com/office/officeart/2016/7/layout/VerticalDownArrowProcess"/>
    <dgm:cxn modelId="{6D853A59-BAE5-464B-AE94-E2B309A5D17F}" type="presOf" srcId="{00BE6BA9-C8EC-44B0-BA34-6B55785BBCA0}" destId="{DA9D391C-B902-4955-A031-1CDB7A1A5028}" srcOrd="1" destOrd="0" presId="urn:microsoft.com/office/officeart/2016/7/layout/VerticalDownArrowProcess"/>
    <dgm:cxn modelId="{205F847C-EAEE-4326-98D7-CC2DA492ABD7}" srcId="{9D2E3623-0B6E-4824-A193-66143A2F57EF}" destId="{C319B205-89A0-4EA7-826B-9433555CE9B6}" srcOrd="0" destOrd="0" parTransId="{FC0D16F2-EE47-4D8E-A3DC-235418F253AC}" sibTransId="{91807BA2-A8E2-4D6F-BDC9-711920AA3754}"/>
    <dgm:cxn modelId="{58526E80-6734-4554-9867-922F1B7A5ED4}" srcId="{75035BB0-6953-4473-AED7-DE1CD9DDB377}" destId="{3C05DF53-B0F5-4264-ACD7-7621E8E2D6B3}" srcOrd="2" destOrd="0" parTransId="{2CEA96DB-455F-43F6-9CFD-E8F596FCE4D0}" sibTransId="{2F1BBA70-5DCB-45DB-AD14-9BCC903FFDA3}"/>
    <dgm:cxn modelId="{32217A80-F3AB-4A70-9D28-572E4D471D50}" type="presOf" srcId="{75035BB0-6953-4473-AED7-DE1CD9DDB377}" destId="{DF9D6844-D785-4C8E-8E2F-353D299C3437}" srcOrd="0" destOrd="0" presId="urn:microsoft.com/office/officeart/2016/7/layout/VerticalDownArrowProcess"/>
    <dgm:cxn modelId="{3CFDCC81-5FF1-4F5A-9B21-A8D39CE080D5}" srcId="{DF5C78C2-6EA0-4F21-A836-3C3F95CD575C}" destId="{2F1AD907-73D5-4070-8BBE-7F1843869EF5}" srcOrd="1" destOrd="0" parTransId="{7DB2C7A8-1638-4681-A719-B6C2BDD59FB8}" sibTransId="{EEA7BD5E-0C08-4491-9A18-8047A600B4E3}"/>
    <dgm:cxn modelId="{6C315D84-0B76-49AE-B380-18EDEB6844CB}" srcId="{DF5C78C2-6EA0-4F21-A836-3C3F95CD575C}" destId="{3D522E36-2A7F-4B9E-AF49-F42E2BA1B2CE}" srcOrd="2" destOrd="0" parTransId="{397EACCB-15A4-421F-89B5-07E370F59A52}" sibTransId="{365E4FAF-9822-422A-8DDA-DDEA89E33D46}"/>
    <dgm:cxn modelId="{B389F08E-8D58-4A56-A8FD-F9B34A2B4D27}" srcId="{75035BB0-6953-4473-AED7-DE1CD9DDB377}" destId="{A80392EF-8F11-4B0A-97AD-FC6EFFD9FD2A}" srcOrd="1" destOrd="0" parTransId="{D30867BF-619A-4066-B024-88EE69B022CE}" sibTransId="{216D85DC-E5F3-4A00-8DCA-12573BBB0875}"/>
    <dgm:cxn modelId="{A010DE97-4E63-4C14-89BB-F2247A158C4D}" type="presOf" srcId="{DF5C78C2-6EA0-4F21-A836-3C3F95CD575C}" destId="{31F0F9E7-E442-44EC-B350-C3503148A4A0}" srcOrd="0" destOrd="0" presId="urn:microsoft.com/office/officeart/2016/7/layout/VerticalDownArrowProcess"/>
    <dgm:cxn modelId="{0C22169C-5BBF-49A5-AC0C-793284C172E1}" type="presOf" srcId="{3D522E36-2A7F-4B9E-AF49-F42E2BA1B2CE}" destId="{31F0F9E7-E442-44EC-B350-C3503148A4A0}" srcOrd="0" destOrd="3" presId="urn:microsoft.com/office/officeart/2016/7/layout/VerticalDownArrowProcess"/>
    <dgm:cxn modelId="{32F48A9D-62B1-4EF8-9D9A-DB67139D70B1}" type="presOf" srcId="{0E62FCD9-5FE7-4E38-8251-6025429A2CD4}" destId="{DD7B5D18-BD23-4565-81F9-FEB25601E389}" srcOrd="0" destOrd="0" presId="urn:microsoft.com/office/officeart/2016/7/layout/VerticalDownArrowProcess"/>
    <dgm:cxn modelId="{AAD6FBA2-1902-47CE-90B4-91871A649DFC}" type="presOf" srcId="{EFB5F7ED-41ED-4452-9CFF-3866CA5D0013}" destId="{31F0F9E7-E442-44EC-B350-C3503148A4A0}" srcOrd="0" destOrd="1" presId="urn:microsoft.com/office/officeart/2016/7/layout/VerticalDownArrowProcess"/>
    <dgm:cxn modelId="{79D8A4A9-607A-4573-B795-4E57B0455DFB}" srcId="{DF5C78C2-6EA0-4F21-A836-3C3F95CD575C}" destId="{EFB5F7ED-41ED-4452-9CFF-3866CA5D0013}" srcOrd="0" destOrd="0" parTransId="{FCCA53F6-1A32-471D-81C3-3C1FDCE15363}" sibTransId="{20A9A799-9ED1-43E8-91E7-A65F2AB2E188}"/>
    <dgm:cxn modelId="{718291BD-9046-40B5-8684-0BB0CB5EA62B}" srcId="{3C05DF53-B0F5-4264-ACD7-7621E8E2D6B3}" destId="{0E62FCD9-5FE7-4E38-8251-6025429A2CD4}" srcOrd="0" destOrd="0" parTransId="{BAE0E72C-AA5A-4C92-85F2-F17DFFDE5BC7}" sibTransId="{AC1BE4A5-62AC-4A89-810B-CB1E91A033D0}"/>
    <dgm:cxn modelId="{A9524DC3-F980-40B7-9297-94AEC878B2FB}" srcId="{75035BB0-6953-4473-AED7-DE1CD9DDB377}" destId="{00BE6BA9-C8EC-44B0-BA34-6B55785BBCA0}" srcOrd="0" destOrd="0" parTransId="{AF82E974-8D4D-4B72-98C1-4604C0EC9C7F}" sibTransId="{87687467-B9FC-4CAA-84B2-43602F344237}"/>
    <dgm:cxn modelId="{D06443C5-1220-417B-817F-3AEB0DDC2E69}" srcId="{A80392EF-8F11-4B0A-97AD-FC6EFFD9FD2A}" destId="{9D2E3623-0B6E-4824-A193-66143A2F57EF}" srcOrd="0" destOrd="0" parTransId="{E8A5A1E5-B9C7-4AE6-841F-517AAAD0C9C3}" sibTransId="{8124E310-938F-41A6-82E5-45A45AE8E931}"/>
    <dgm:cxn modelId="{D26007D2-B88C-4D56-A351-474D019555DC}" srcId="{0E62FCD9-5FE7-4E38-8251-6025429A2CD4}" destId="{A7D0E6DF-BE35-4B97-943F-CB24C6B58527}" srcOrd="0" destOrd="0" parTransId="{EDA71C5E-0EEF-44B9-B15C-642C1018237F}" sibTransId="{01C88198-114F-4736-B510-B09126B31F83}"/>
    <dgm:cxn modelId="{B01235D5-173F-47CE-B06F-6DD8DC15CC36}" type="presOf" srcId="{C319B205-89A0-4EA7-826B-9433555CE9B6}" destId="{D6FF1BC0-14E3-4B30-82FE-7664F7727C29}" srcOrd="0" destOrd="1" presId="urn:microsoft.com/office/officeart/2016/7/layout/VerticalDownArrowProcess"/>
    <dgm:cxn modelId="{2149BCDD-4CE8-4397-9954-F6519A05ED81}" type="presOf" srcId="{A7D0E6DF-BE35-4B97-943F-CB24C6B58527}" destId="{DD7B5D18-BD23-4565-81F9-FEB25601E389}" srcOrd="0" destOrd="1" presId="urn:microsoft.com/office/officeart/2016/7/layout/VerticalDownArrowProcess"/>
    <dgm:cxn modelId="{415042DF-A9EC-4870-AFF3-46CC905AFA06}" type="presOf" srcId="{4301180B-3F7F-4F26-91E9-023D80ECE06D}" destId="{DD7B5D18-BD23-4565-81F9-FEB25601E389}" srcOrd="0" destOrd="2" presId="urn:microsoft.com/office/officeart/2016/7/layout/VerticalDownArrowProcess"/>
    <dgm:cxn modelId="{82E42AF4-81C9-494F-A232-2BD6B6B80307}" type="presOf" srcId="{3C05DF53-B0F5-4264-ACD7-7621E8E2D6B3}" destId="{3ACA24A6-7A7F-4AD7-B2CC-C2548D705323}" srcOrd="0" destOrd="0" presId="urn:microsoft.com/office/officeart/2016/7/layout/VerticalDownArrowProcess"/>
    <dgm:cxn modelId="{2F5F80F4-2CCC-43DC-A774-5C82B46D1C37}" srcId="{00BE6BA9-C8EC-44B0-BA34-6B55785BBCA0}" destId="{DF5C78C2-6EA0-4F21-A836-3C3F95CD575C}" srcOrd="0" destOrd="0" parTransId="{CD887D6C-BA49-4112-81C4-4DA1C8310813}" sibTransId="{85626826-5484-4667-A461-E62F42B04EAD}"/>
    <dgm:cxn modelId="{B908AAF7-D65F-4B76-81A8-764CD72EC7BC}" srcId="{0E62FCD9-5FE7-4E38-8251-6025429A2CD4}" destId="{48E666FA-8330-464B-B046-F06A2C1D88F8}" srcOrd="2" destOrd="0" parTransId="{9661E6EB-6A62-489F-B264-9BCE0C7B40A3}" sibTransId="{18B5F9E5-48A0-4073-8027-3EF0F40CD287}"/>
    <dgm:cxn modelId="{D2F60085-3015-4858-ACBF-B187678B1A2A}" type="presParOf" srcId="{DF9D6844-D785-4C8E-8E2F-353D299C3437}" destId="{60993D0A-454D-498F-8541-371E22B44F2C}" srcOrd="0" destOrd="0" presId="urn:microsoft.com/office/officeart/2016/7/layout/VerticalDownArrowProcess"/>
    <dgm:cxn modelId="{052886A0-486C-4F77-AD2A-D849923C7F6C}" type="presParOf" srcId="{60993D0A-454D-498F-8541-371E22B44F2C}" destId="{3ACA24A6-7A7F-4AD7-B2CC-C2548D705323}" srcOrd="0" destOrd="0" presId="urn:microsoft.com/office/officeart/2016/7/layout/VerticalDownArrowProcess"/>
    <dgm:cxn modelId="{9AA2C146-2D94-4C8A-8E2B-48B100867D61}" type="presParOf" srcId="{60993D0A-454D-498F-8541-371E22B44F2C}" destId="{DD7B5D18-BD23-4565-81F9-FEB25601E389}" srcOrd="1" destOrd="0" presId="urn:microsoft.com/office/officeart/2016/7/layout/VerticalDownArrowProcess"/>
    <dgm:cxn modelId="{66D7C742-59CD-44FB-9C2D-43BA3C7078F0}" type="presParOf" srcId="{DF9D6844-D785-4C8E-8E2F-353D299C3437}" destId="{2BA162CD-D1CC-462B-9E8D-F5005B20DC79}" srcOrd="1" destOrd="0" presId="urn:microsoft.com/office/officeart/2016/7/layout/VerticalDownArrowProcess"/>
    <dgm:cxn modelId="{4ED01C7C-5055-415C-9999-BE1E8E678921}" type="presParOf" srcId="{DF9D6844-D785-4C8E-8E2F-353D299C3437}" destId="{022A4CDD-AFA3-4A74-936B-3B09822F501D}" srcOrd="2" destOrd="0" presId="urn:microsoft.com/office/officeart/2016/7/layout/VerticalDownArrowProcess"/>
    <dgm:cxn modelId="{6D79D4A3-B83F-43C6-92D3-B269BA64093C}" type="presParOf" srcId="{022A4CDD-AFA3-4A74-936B-3B09822F501D}" destId="{2D3BE16D-236C-4BF4-99FE-54BDDDD04A62}" srcOrd="0" destOrd="0" presId="urn:microsoft.com/office/officeart/2016/7/layout/VerticalDownArrowProcess"/>
    <dgm:cxn modelId="{11EB60BC-0D4C-4511-AF3A-AC9D2D7DE6A8}" type="presParOf" srcId="{022A4CDD-AFA3-4A74-936B-3B09822F501D}" destId="{C3FDC75C-DE8A-44D4-92D9-9940D4770C98}" srcOrd="1" destOrd="0" presId="urn:microsoft.com/office/officeart/2016/7/layout/VerticalDownArrowProcess"/>
    <dgm:cxn modelId="{ECBCACF8-2370-4E68-AB38-A1F47A667C33}" type="presParOf" srcId="{022A4CDD-AFA3-4A74-936B-3B09822F501D}" destId="{D6FF1BC0-14E3-4B30-82FE-7664F7727C29}" srcOrd="2" destOrd="0" presId="urn:microsoft.com/office/officeart/2016/7/layout/VerticalDownArrowProcess"/>
    <dgm:cxn modelId="{9AF52346-DE7F-43E8-BEAD-9994E3FB79B3}" type="presParOf" srcId="{DF9D6844-D785-4C8E-8E2F-353D299C3437}" destId="{4740393B-008A-4860-A535-C61980F9357A}" srcOrd="3" destOrd="0" presId="urn:microsoft.com/office/officeart/2016/7/layout/VerticalDownArrowProcess"/>
    <dgm:cxn modelId="{CA1B308C-E16C-46D0-831F-0AE303E01120}" type="presParOf" srcId="{DF9D6844-D785-4C8E-8E2F-353D299C3437}" destId="{486ED726-73DA-46F3-8FCB-A41C4D282DFE}" srcOrd="4" destOrd="0" presId="urn:microsoft.com/office/officeart/2016/7/layout/VerticalDownArrowProcess"/>
    <dgm:cxn modelId="{F7F49CC2-189E-40B5-BDA4-FC36A9252417}" type="presParOf" srcId="{486ED726-73DA-46F3-8FCB-A41C4D282DFE}" destId="{F5F1E11C-E929-49BC-9A4B-5E3582A88BB7}" srcOrd="0" destOrd="0" presId="urn:microsoft.com/office/officeart/2016/7/layout/VerticalDownArrowProcess"/>
    <dgm:cxn modelId="{4F0607FA-D482-402D-8287-CB3A3758290C}" type="presParOf" srcId="{486ED726-73DA-46F3-8FCB-A41C4D282DFE}" destId="{DA9D391C-B902-4955-A031-1CDB7A1A5028}" srcOrd="1" destOrd="0" presId="urn:microsoft.com/office/officeart/2016/7/layout/VerticalDownArrowProcess"/>
    <dgm:cxn modelId="{B36E4097-2BF7-4ABF-BCBE-5CCB2717042A}" type="presParOf" srcId="{486ED726-73DA-46F3-8FCB-A41C4D282DFE}" destId="{31F0F9E7-E442-44EC-B350-C3503148A4A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4EE1F5-B7B0-4BEC-B2E7-365E2DC70D4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FCB17C-DA30-43C6-A47D-3C325393DA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Email: karthikvx@gmail.com</a:t>
          </a:r>
        </a:p>
      </dgm:t>
    </dgm:pt>
    <dgm:pt modelId="{5EA7930D-F9DF-45B0-8B12-E4F1F78E7758}" type="parTrans" cxnId="{64262EAA-D507-40D9-80B5-027A715BD45B}">
      <dgm:prSet/>
      <dgm:spPr/>
      <dgm:t>
        <a:bodyPr/>
        <a:lstStyle/>
        <a:p>
          <a:endParaRPr lang="en-US"/>
        </a:p>
      </dgm:t>
    </dgm:pt>
    <dgm:pt modelId="{9FA983CE-5071-474D-A018-580B1F379E77}" type="sibTrans" cxnId="{64262EAA-D507-40D9-80B5-027A715BD45B}">
      <dgm:prSet/>
      <dgm:spPr/>
      <dgm:t>
        <a:bodyPr/>
        <a:lstStyle/>
        <a:p>
          <a:endParaRPr lang="en-US"/>
        </a:p>
      </dgm:t>
    </dgm:pt>
    <dgm:pt modelId="{01A95AE6-C910-43B0-AB15-14356A0EE7E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Key</a:t>
          </a:r>
          <a:r>
            <a:rPr lang="en-US"/>
            <a:t> Takeaways</a:t>
          </a:r>
        </a:p>
      </dgm:t>
    </dgm:pt>
    <dgm:pt modelId="{774CA430-FA25-4E51-A612-FF5099FF8CD0}" type="parTrans" cxnId="{4775A836-1D4F-4ADD-9DA6-C669978883DD}">
      <dgm:prSet/>
      <dgm:spPr/>
      <dgm:t>
        <a:bodyPr/>
        <a:lstStyle/>
        <a:p>
          <a:endParaRPr lang="en-US"/>
        </a:p>
      </dgm:t>
    </dgm:pt>
    <dgm:pt modelId="{63DB6A8C-5D83-40E3-9729-5F4D0D988CF7}" type="sibTrans" cxnId="{4775A836-1D4F-4ADD-9DA6-C669978883DD}">
      <dgm:prSet/>
      <dgm:spPr/>
      <dgm:t>
        <a:bodyPr/>
        <a:lstStyle/>
        <a:p>
          <a:endParaRPr lang="en-US"/>
        </a:p>
      </dgm:t>
    </dgm:pt>
    <dgm:pt modelId="{F186BB13-0A76-404E-941F-B92DDBD262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Comprehensive AWS-based risk platform</a:t>
          </a:r>
        </a:p>
      </dgm:t>
    </dgm:pt>
    <dgm:pt modelId="{BAE8122C-D9B3-423E-B7A5-019E8F6113C6}" type="parTrans" cxnId="{4C9AC813-E37E-410A-97E7-C235AED9E547}">
      <dgm:prSet/>
      <dgm:spPr/>
      <dgm:t>
        <a:bodyPr/>
        <a:lstStyle/>
        <a:p>
          <a:endParaRPr lang="en-US"/>
        </a:p>
      </dgm:t>
    </dgm:pt>
    <dgm:pt modelId="{865B7E27-B0A0-4F3C-BFEF-7795B313BE09}" type="sibTrans" cxnId="{4C9AC813-E37E-410A-97E7-C235AED9E547}">
      <dgm:prSet/>
      <dgm:spPr/>
      <dgm:t>
        <a:bodyPr/>
        <a:lstStyle/>
        <a:p>
          <a:endParaRPr lang="en-US"/>
        </a:p>
      </dgm:t>
    </dgm:pt>
    <dgm:pt modelId="{38C43618-DF05-4E46-A7D4-01B1679DD3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Regulatory compliance by design</a:t>
          </a:r>
        </a:p>
      </dgm:t>
    </dgm:pt>
    <dgm:pt modelId="{65060C6B-75FA-474C-B78B-955E13BFD9A7}" type="parTrans" cxnId="{EBDA7375-B621-4684-9E87-F2DA0A0A9BFF}">
      <dgm:prSet/>
      <dgm:spPr/>
      <dgm:t>
        <a:bodyPr/>
        <a:lstStyle/>
        <a:p>
          <a:endParaRPr lang="en-US"/>
        </a:p>
      </dgm:t>
    </dgm:pt>
    <dgm:pt modelId="{49181FD0-A57D-44CD-A893-91E4FC75DC7D}" type="sibTrans" cxnId="{EBDA7375-B621-4684-9E87-F2DA0A0A9BFF}">
      <dgm:prSet/>
      <dgm:spPr/>
      <dgm:t>
        <a:bodyPr/>
        <a:lstStyle/>
        <a:p>
          <a:endParaRPr lang="en-US"/>
        </a:p>
      </dgm:t>
    </dgm:pt>
    <dgm:pt modelId="{A09E2E76-4E52-4EAD-A44A-4B48E89104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Scalable and cost-effective solution</a:t>
          </a:r>
        </a:p>
      </dgm:t>
    </dgm:pt>
    <dgm:pt modelId="{C47113D5-FD81-4640-8CDB-6E8F3090C761}" type="parTrans" cxnId="{C91118C0-694F-4682-866E-40AC12135724}">
      <dgm:prSet/>
      <dgm:spPr/>
      <dgm:t>
        <a:bodyPr/>
        <a:lstStyle/>
        <a:p>
          <a:endParaRPr lang="en-US"/>
        </a:p>
      </dgm:t>
    </dgm:pt>
    <dgm:pt modelId="{3149F4E8-406C-4F55-BC40-53D37BB78EE5}" type="sibTrans" cxnId="{C91118C0-694F-4682-866E-40AC12135724}">
      <dgm:prSet/>
      <dgm:spPr/>
      <dgm:t>
        <a:bodyPr/>
        <a:lstStyle/>
        <a:p>
          <a:endParaRPr lang="en-US"/>
        </a:p>
      </dgm:t>
    </dgm:pt>
    <dgm:pt modelId="{36E54049-FBF6-452D-9103-CCDC22D1A3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Modern ML/AI capabilities</a:t>
          </a:r>
        </a:p>
      </dgm:t>
    </dgm:pt>
    <dgm:pt modelId="{91E27EC8-5A40-475C-8B4A-23D3AC804569}" type="parTrans" cxnId="{B42AC5BE-3870-4DB1-96DC-5F0B301EBDE4}">
      <dgm:prSet/>
      <dgm:spPr/>
      <dgm:t>
        <a:bodyPr/>
        <a:lstStyle/>
        <a:p>
          <a:endParaRPr lang="en-US"/>
        </a:p>
      </dgm:t>
    </dgm:pt>
    <dgm:pt modelId="{0D20ED39-2405-4572-8A1A-5BF5F8C229C0}" type="sibTrans" cxnId="{B42AC5BE-3870-4DB1-96DC-5F0B301EBDE4}">
      <dgm:prSet/>
      <dgm:spPr/>
      <dgm:t>
        <a:bodyPr/>
        <a:lstStyle/>
        <a:p>
          <a:endParaRPr lang="en-US"/>
        </a:p>
      </dgm:t>
    </dgm:pt>
    <dgm:pt modelId="{B25EA7E3-411C-4B80-969D-4177439F35A1}" type="pres">
      <dgm:prSet presAssocID="{8F4EE1F5-B7B0-4BEC-B2E7-365E2DC70D4E}" presName="root" presStyleCnt="0">
        <dgm:presLayoutVars>
          <dgm:dir/>
          <dgm:resizeHandles val="exact"/>
        </dgm:presLayoutVars>
      </dgm:prSet>
      <dgm:spPr/>
    </dgm:pt>
    <dgm:pt modelId="{F5AC8709-B5D7-4CA1-B69F-3FCAC317B0B6}" type="pres">
      <dgm:prSet presAssocID="{93FCB17C-DA30-43C6-A47D-3C325393DA08}" presName="compNode" presStyleCnt="0"/>
      <dgm:spPr/>
    </dgm:pt>
    <dgm:pt modelId="{FB10FDE8-2B35-45AD-98A9-B9BCEF57459A}" type="pres">
      <dgm:prSet presAssocID="{93FCB17C-DA30-43C6-A47D-3C325393DA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ADA90CFF-4457-45C1-B240-127032CE797A}" type="pres">
      <dgm:prSet presAssocID="{93FCB17C-DA30-43C6-A47D-3C325393DA08}" presName="iconSpace" presStyleCnt="0"/>
      <dgm:spPr/>
    </dgm:pt>
    <dgm:pt modelId="{8BD0199E-DFE7-403E-9811-65BB161DB735}" type="pres">
      <dgm:prSet presAssocID="{93FCB17C-DA30-43C6-A47D-3C325393DA08}" presName="parTx" presStyleLbl="revTx" presStyleIdx="0" presStyleCnt="4">
        <dgm:presLayoutVars>
          <dgm:chMax val="0"/>
          <dgm:chPref val="0"/>
        </dgm:presLayoutVars>
      </dgm:prSet>
      <dgm:spPr/>
    </dgm:pt>
    <dgm:pt modelId="{DD93ADB3-1659-4FE0-A540-D3B5C9D94B5B}" type="pres">
      <dgm:prSet presAssocID="{93FCB17C-DA30-43C6-A47D-3C325393DA08}" presName="txSpace" presStyleCnt="0"/>
      <dgm:spPr/>
    </dgm:pt>
    <dgm:pt modelId="{63D59F51-32FD-409B-98F6-A68925AAE4C5}" type="pres">
      <dgm:prSet presAssocID="{93FCB17C-DA30-43C6-A47D-3C325393DA08}" presName="desTx" presStyleLbl="revTx" presStyleIdx="1" presStyleCnt="4">
        <dgm:presLayoutVars/>
      </dgm:prSet>
      <dgm:spPr/>
    </dgm:pt>
    <dgm:pt modelId="{9BCE1DCB-B7C4-4095-ACFD-856377D5EFE6}" type="pres">
      <dgm:prSet presAssocID="{9FA983CE-5071-474D-A018-580B1F379E77}" presName="sibTrans" presStyleCnt="0"/>
      <dgm:spPr/>
    </dgm:pt>
    <dgm:pt modelId="{545D9D0A-999D-4AB8-9C65-735F560B1384}" type="pres">
      <dgm:prSet presAssocID="{01A95AE6-C910-43B0-AB15-14356A0EE7EB}" presName="compNode" presStyleCnt="0"/>
      <dgm:spPr/>
    </dgm:pt>
    <dgm:pt modelId="{43CF9F50-3962-4A60-BD0F-669C6B7473D4}" type="pres">
      <dgm:prSet presAssocID="{01A95AE6-C910-43B0-AB15-14356A0EE7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9770B1C-1A7E-439D-B72D-F3DAA934DFE9}" type="pres">
      <dgm:prSet presAssocID="{01A95AE6-C910-43B0-AB15-14356A0EE7EB}" presName="iconSpace" presStyleCnt="0"/>
      <dgm:spPr/>
    </dgm:pt>
    <dgm:pt modelId="{CC36B5CA-50EE-4B78-9C7B-5014600BDFBE}" type="pres">
      <dgm:prSet presAssocID="{01A95AE6-C910-43B0-AB15-14356A0EE7EB}" presName="parTx" presStyleLbl="revTx" presStyleIdx="2" presStyleCnt="4">
        <dgm:presLayoutVars>
          <dgm:chMax val="0"/>
          <dgm:chPref val="0"/>
        </dgm:presLayoutVars>
      </dgm:prSet>
      <dgm:spPr/>
    </dgm:pt>
    <dgm:pt modelId="{E096AEF9-1414-493E-A7B1-7517F6526C4B}" type="pres">
      <dgm:prSet presAssocID="{01A95AE6-C910-43B0-AB15-14356A0EE7EB}" presName="txSpace" presStyleCnt="0"/>
      <dgm:spPr/>
    </dgm:pt>
    <dgm:pt modelId="{02A2C1C7-F19C-40BF-800C-961AA743D053}" type="pres">
      <dgm:prSet presAssocID="{01A95AE6-C910-43B0-AB15-14356A0EE7EB}" presName="desTx" presStyleLbl="revTx" presStyleIdx="3" presStyleCnt="4">
        <dgm:presLayoutVars/>
      </dgm:prSet>
      <dgm:spPr/>
    </dgm:pt>
  </dgm:ptLst>
  <dgm:cxnLst>
    <dgm:cxn modelId="{768CED02-7D04-4EF0-9BA2-C4925B802589}" type="presOf" srcId="{93FCB17C-DA30-43C6-A47D-3C325393DA08}" destId="{8BD0199E-DFE7-403E-9811-65BB161DB735}" srcOrd="0" destOrd="0" presId="urn:microsoft.com/office/officeart/2018/5/layout/CenteredIconLabelDescriptionList"/>
    <dgm:cxn modelId="{4C9AC813-E37E-410A-97E7-C235AED9E547}" srcId="{01A95AE6-C910-43B0-AB15-14356A0EE7EB}" destId="{F186BB13-0A76-404E-941F-B92DDBD2627C}" srcOrd="0" destOrd="0" parTransId="{BAE8122C-D9B3-423E-B7A5-019E8F6113C6}" sibTransId="{865B7E27-B0A0-4F3C-BFEF-7795B313BE09}"/>
    <dgm:cxn modelId="{6AFFB72D-33FA-4BF2-AB59-214D33FC6137}" type="presOf" srcId="{36E54049-FBF6-452D-9103-CCDC22D1A3EB}" destId="{02A2C1C7-F19C-40BF-800C-961AA743D053}" srcOrd="0" destOrd="3" presId="urn:microsoft.com/office/officeart/2018/5/layout/CenteredIconLabelDescriptionList"/>
    <dgm:cxn modelId="{4775A836-1D4F-4ADD-9DA6-C669978883DD}" srcId="{8F4EE1F5-B7B0-4BEC-B2E7-365E2DC70D4E}" destId="{01A95AE6-C910-43B0-AB15-14356A0EE7EB}" srcOrd="1" destOrd="0" parTransId="{774CA430-FA25-4E51-A612-FF5099FF8CD0}" sibTransId="{63DB6A8C-5D83-40E3-9729-5F4D0D988CF7}"/>
    <dgm:cxn modelId="{D7F9763D-C646-4A08-ACAA-1E6EA6422905}" type="presOf" srcId="{01A95AE6-C910-43B0-AB15-14356A0EE7EB}" destId="{CC36B5CA-50EE-4B78-9C7B-5014600BDFBE}" srcOrd="0" destOrd="0" presId="urn:microsoft.com/office/officeart/2018/5/layout/CenteredIconLabelDescriptionList"/>
    <dgm:cxn modelId="{5AB4516B-6071-4F82-9CA5-B18DBDACE44D}" type="presOf" srcId="{8F4EE1F5-B7B0-4BEC-B2E7-365E2DC70D4E}" destId="{B25EA7E3-411C-4B80-969D-4177439F35A1}" srcOrd="0" destOrd="0" presId="urn:microsoft.com/office/officeart/2018/5/layout/CenteredIconLabelDescriptionList"/>
    <dgm:cxn modelId="{EBDA7375-B621-4684-9E87-F2DA0A0A9BFF}" srcId="{01A95AE6-C910-43B0-AB15-14356A0EE7EB}" destId="{38C43618-DF05-4E46-A7D4-01B1679DD344}" srcOrd="1" destOrd="0" parTransId="{65060C6B-75FA-474C-B78B-955E13BFD9A7}" sibTransId="{49181FD0-A57D-44CD-A893-91E4FC75DC7D}"/>
    <dgm:cxn modelId="{64262EAA-D507-40D9-80B5-027A715BD45B}" srcId="{8F4EE1F5-B7B0-4BEC-B2E7-365E2DC70D4E}" destId="{93FCB17C-DA30-43C6-A47D-3C325393DA08}" srcOrd="0" destOrd="0" parTransId="{5EA7930D-F9DF-45B0-8B12-E4F1F78E7758}" sibTransId="{9FA983CE-5071-474D-A018-580B1F379E77}"/>
    <dgm:cxn modelId="{FACB51BE-198E-459B-BD04-5166E47099E9}" type="presOf" srcId="{38C43618-DF05-4E46-A7D4-01B1679DD344}" destId="{02A2C1C7-F19C-40BF-800C-961AA743D053}" srcOrd="0" destOrd="1" presId="urn:microsoft.com/office/officeart/2018/5/layout/CenteredIconLabelDescriptionList"/>
    <dgm:cxn modelId="{B42AC5BE-3870-4DB1-96DC-5F0B301EBDE4}" srcId="{01A95AE6-C910-43B0-AB15-14356A0EE7EB}" destId="{36E54049-FBF6-452D-9103-CCDC22D1A3EB}" srcOrd="3" destOrd="0" parTransId="{91E27EC8-5A40-475C-8B4A-23D3AC804569}" sibTransId="{0D20ED39-2405-4572-8A1A-5BF5F8C229C0}"/>
    <dgm:cxn modelId="{A8F35ABF-20CE-4C48-B458-1E18FF6DCEEA}" type="presOf" srcId="{A09E2E76-4E52-4EAD-A44A-4B48E8910465}" destId="{02A2C1C7-F19C-40BF-800C-961AA743D053}" srcOrd="0" destOrd="2" presId="urn:microsoft.com/office/officeart/2018/5/layout/CenteredIconLabelDescriptionList"/>
    <dgm:cxn modelId="{C91118C0-694F-4682-866E-40AC12135724}" srcId="{01A95AE6-C910-43B0-AB15-14356A0EE7EB}" destId="{A09E2E76-4E52-4EAD-A44A-4B48E8910465}" srcOrd="2" destOrd="0" parTransId="{C47113D5-FD81-4640-8CDB-6E8F3090C761}" sibTransId="{3149F4E8-406C-4F55-BC40-53D37BB78EE5}"/>
    <dgm:cxn modelId="{9F91C0C4-A3D1-4C31-9788-A67646712487}" type="presOf" srcId="{F186BB13-0A76-404E-941F-B92DDBD2627C}" destId="{02A2C1C7-F19C-40BF-800C-961AA743D053}" srcOrd="0" destOrd="0" presId="urn:microsoft.com/office/officeart/2018/5/layout/CenteredIconLabelDescriptionList"/>
    <dgm:cxn modelId="{E1FE8440-1EB3-4E81-8C04-FB445872C0CF}" type="presParOf" srcId="{B25EA7E3-411C-4B80-969D-4177439F35A1}" destId="{F5AC8709-B5D7-4CA1-B69F-3FCAC317B0B6}" srcOrd="0" destOrd="0" presId="urn:microsoft.com/office/officeart/2018/5/layout/CenteredIconLabelDescriptionList"/>
    <dgm:cxn modelId="{6A71E0D2-920A-45F8-AE83-D7A1F790A571}" type="presParOf" srcId="{F5AC8709-B5D7-4CA1-B69F-3FCAC317B0B6}" destId="{FB10FDE8-2B35-45AD-98A9-B9BCEF57459A}" srcOrd="0" destOrd="0" presId="urn:microsoft.com/office/officeart/2018/5/layout/CenteredIconLabelDescriptionList"/>
    <dgm:cxn modelId="{DFBA8B9C-81A3-4A11-9BF8-8C8B4397CE66}" type="presParOf" srcId="{F5AC8709-B5D7-4CA1-B69F-3FCAC317B0B6}" destId="{ADA90CFF-4457-45C1-B240-127032CE797A}" srcOrd="1" destOrd="0" presId="urn:microsoft.com/office/officeart/2018/5/layout/CenteredIconLabelDescriptionList"/>
    <dgm:cxn modelId="{431AE242-0DEE-4825-BB82-1390C4EA505D}" type="presParOf" srcId="{F5AC8709-B5D7-4CA1-B69F-3FCAC317B0B6}" destId="{8BD0199E-DFE7-403E-9811-65BB161DB735}" srcOrd="2" destOrd="0" presId="urn:microsoft.com/office/officeart/2018/5/layout/CenteredIconLabelDescriptionList"/>
    <dgm:cxn modelId="{6FF4BF6F-E881-471A-ABEB-E9D670925F2E}" type="presParOf" srcId="{F5AC8709-B5D7-4CA1-B69F-3FCAC317B0B6}" destId="{DD93ADB3-1659-4FE0-A540-D3B5C9D94B5B}" srcOrd="3" destOrd="0" presId="urn:microsoft.com/office/officeart/2018/5/layout/CenteredIconLabelDescriptionList"/>
    <dgm:cxn modelId="{D42F26EC-C271-4772-816E-9C0D1C682AF6}" type="presParOf" srcId="{F5AC8709-B5D7-4CA1-B69F-3FCAC317B0B6}" destId="{63D59F51-32FD-409B-98F6-A68925AAE4C5}" srcOrd="4" destOrd="0" presId="urn:microsoft.com/office/officeart/2018/5/layout/CenteredIconLabelDescriptionList"/>
    <dgm:cxn modelId="{41CAA157-00A6-49D7-8B17-9D7A06A5991B}" type="presParOf" srcId="{B25EA7E3-411C-4B80-969D-4177439F35A1}" destId="{9BCE1DCB-B7C4-4095-ACFD-856377D5EFE6}" srcOrd="1" destOrd="0" presId="urn:microsoft.com/office/officeart/2018/5/layout/CenteredIconLabelDescriptionList"/>
    <dgm:cxn modelId="{AA8A630F-F9B5-4081-B64B-BE32BA45634A}" type="presParOf" srcId="{B25EA7E3-411C-4B80-969D-4177439F35A1}" destId="{545D9D0A-999D-4AB8-9C65-735F560B1384}" srcOrd="2" destOrd="0" presId="urn:microsoft.com/office/officeart/2018/5/layout/CenteredIconLabelDescriptionList"/>
    <dgm:cxn modelId="{E3DDC590-AF91-48C4-AC9C-9BB607DC5270}" type="presParOf" srcId="{545D9D0A-999D-4AB8-9C65-735F560B1384}" destId="{43CF9F50-3962-4A60-BD0F-669C6B7473D4}" srcOrd="0" destOrd="0" presId="urn:microsoft.com/office/officeart/2018/5/layout/CenteredIconLabelDescriptionList"/>
    <dgm:cxn modelId="{86ED4434-95BD-4816-B414-539E87B49F4C}" type="presParOf" srcId="{545D9D0A-999D-4AB8-9C65-735F560B1384}" destId="{19770B1C-1A7E-439D-B72D-F3DAA934DFE9}" srcOrd="1" destOrd="0" presId="urn:microsoft.com/office/officeart/2018/5/layout/CenteredIconLabelDescriptionList"/>
    <dgm:cxn modelId="{A6F3D387-48FB-4DFB-9A04-061456157EB7}" type="presParOf" srcId="{545D9D0A-999D-4AB8-9C65-735F560B1384}" destId="{CC36B5CA-50EE-4B78-9C7B-5014600BDFBE}" srcOrd="2" destOrd="0" presId="urn:microsoft.com/office/officeart/2018/5/layout/CenteredIconLabelDescriptionList"/>
    <dgm:cxn modelId="{C7E93CD7-51B2-4466-9919-271AA78EDB8A}" type="presParOf" srcId="{545D9D0A-999D-4AB8-9C65-735F560B1384}" destId="{E096AEF9-1414-493E-A7B1-7517F6526C4B}" srcOrd="3" destOrd="0" presId="urn:microsoft.com/office/officeart/2018/5/layout/CenteredIconLabelDescriptionList"/>
    <dgm:cxn modelId="{949ED4BB-E86E-432D-9F40-67A5DD443B53}" type="presParOf" srcId="{545D9D0A-999D-4AB8-9C65-735F560B1384}" destId="{02A2C1C7-F19C-40BF-800C-961AA743D05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657ED0-7E9B-47CC-86C9-91EDA2284EAF}" type="doc">
      <dgm:prSet loTypeId="urn:microsoft.com/office/officeart/2005/8/layout/cycle1" loCatId="cycle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95420A2E-68DC-41EA-9AA4-6F35A1E262AA}">
      <dgm:prSet/>
      <dgm:spPr/>
      <dgm:t>
        <a:bodyPr/>
        <a:lstStyle/>
        <a:p>
          <a:r>
            <a:rPr lang="en-US" b="1"/>
            <a:t>Core AWS Services Used</a:t>
          </a:r>
          <a:endParaRPr lang="en-US"/>
        </a:p>
      </dgm:t>
    </dgm:pt>
    <dgm:pt modelId="{38498ED3-E9B2-42B2-BFCE-B4F18C392D04}" type="parTrans" cxnId="{D2927BEF-04AD-4230-BB0D-31969B68F812}">
      <dgm:prSet/>
      <dgm:spPr/>
      <dgm:t>
        <a:bodyPr/>
        <a:lstStyle/>
        <a:p>
          <a:endParaRPr lang="en-US"/>
        </a:p>
      </dgm:t>
    </dgm:pt>
    <dgm:pt modelId="{C11C3A52-B072-4F89-A9BF-5556DCB80D34}" type="sibTrans" cxnId="{D2927BEF-04AD-4230-BB0D-31969B68F812}">
      <dgm:prSet/>
      <dgm:spPr/>
      <dgm:t>
        <a:bodyPr/>
        <a:lstStyle/>
        <a:p>
          <a:endParaRPr lang="en-US"/>
        </a:p>
      </dgm:t>
    </dgm:pt>
    <dgm:pt modelId="{33A686BF-13C3-408E-8516-FB1E909CBBED}">
      <dgm:prSet/>
      <dgm:spPr/>
      <dgm:t>
        <a:bodyPr/>
        <a:lstStyle/>
        <a:p>
          <a:r>
            <a:rPr lang="en-US"/>
            <a:t>Kinesis (streaming), Lambda (compute)</a:t>
          </a:r>
        </a:p>
      </dgm:t>
    </dgm:pt>
    <dgm:pt modelId="{F581BEAB-8A16-4EEF-997D-30C925D1AC43}" type="parTrans" cxnId="{9755A984-0754-4721-A36A-D874166C8FA3}">
      <dgm:prSet/>
      <dgm:spPr/>
      <dgm:t>
        <a:bodyPr/>
        <a:lstStyle/>
        <a:p>
          <a:endParaRPr lang="en-US"/>
        </a:p>
      </dgm:t>
    </dgm:pt>
    <dgm:pt modelId="{A700E9C6-63E8-4D71-BCDF-7B6FF237B62E}" type="sibTrans" cxnId="{9755A984-0754-4721-A36A-D874166C8FA3}">
      <dgm:prSet/>
      <dgm:spPr/>
      <dgm:t>
        <a:bodyPr/>
        <a:lstStyle/>
        <a:p>
          <a:endParaRPr lang="en-US"/>
        </a:p>
      </dgm:t>
    </dgm:pt>
    <dgm:pt modelId="{94BE5F3F-F6FA-4F06-A8A7-2E23E30921DD}">
      <dgm:prSet/>
      <dgm:spPr/>
      <dgm:t>
        <a:bodyPr/>
        <a:lstStyle/>
        <a:p>
          <a:r>
            <a:rPr lang="en-US"/>
            <a:t>SageMaker (ML), EMR (analytics)</a:t>
          </a:r>
        </a:p>
      </dgm:t>
    </dgm:pt>
    <dgm:pt modelId="{20D8FFC2-F6AF-4C6B-8093-B8ED486F9164}" type="parTrans" cxnId="{8C66D813-A440-4AE1-B76E-69D37001A1B2}">
      <dgm:prSet/>
      <dgm:spPr/>
      <dgm:t>
        <a:bodyPr/>
        <a:lstStyle/>
        <a:p>
          <a:endParaRPr lang="en-US"/>
        </a:p>
      </dgm:t>
    </dgm:pt>
    <dgm:pt modelId="{D6FE9521-0F8D-45D2-B726-BA36405AC4FF}" type="sibTrans" cxnId="{8C66D813-A440-4AE1-B76E-69D37001A1B2}">
      <dgm:prSet/>
      <dgm:spPr/>
      <dgm:t>
        <a:bodyPr/>
        <a:lstStyle/>
        <a:p>
          <a:endParaRPr lang="en-US"/>
        </a:p>
      </dgm:t>
    </dgm:pt>
    <dgm:pt modelId="{DE2D17BB-476D-4E3B-AB86-FEC218909375}">
      <dgm:prSet/>
      <dgm:spPr/>
      <dgm:t>
        <a:bodyPr/>
        <a:lstStyle/>
        <a:p>
          <a:r>
            <a:rPr lang="en-US"/>
            <a:t>S3 (storage), RDS (database)</a:t>
          </a:r>
        </a:p>
      </dgm:t>
    </dgm:pt>
    <dgm:pt modelId="{E89E16BC-FF9A-4C18-B5FB-51CEFE16F612}" type="parTrans" cxnId="{44C63A98-A2E9-4B65-8953-4A3EEE43EEB5}">
      <dgm:prSet/>
      <dgm:spPr/>
      <dgm:t>
        <a:bodyPr/>
        <a:lstStyle/>
        <a:p>
          <a:endParaRPr lang="en-US"/>
        </a:p>
      </dgm:t>
    </dgm:pt>
    <dgm:pt modelId="{CD4DBE7F-E6C5-44D1-BD9F-7C7CF2E8400A}" type="sibTrans" cxnId="{44C63A98-A2E9-4B65-8953-4A3EEE43EEB5}">
      <dgm:prSet/>
      <dgm:spPr/>
      <dgm:t>
        <a:bodyPr/>
        <a:lstStyle/>
        <a:p>
          <a:endParaRPr lang="en-US"/>
        </a:p>
      </dgm:t>
    </dgm:pt>
    <dgm:pt modelId="{0D2F6374-5A21-4337-852A-BB11D2DBBA4A}">
      <dgm:prSet/>
      <dgm:spPr/>
      <dgm:t>
        <a:bodyPr/>
        <a:lstStyle/>
        <a:p>
          <a:r>
            <a:rPr lang="en-US"/>
            <a:t>API Gateway (integration)</a:t>
          </a:r>
        </a:p>
      </dgm:t>
    </dgm:pt>
    <dgm:pt modelId="{85DE0A1E-2F8D-4CB2-9A2E-911AE7944FE0}" type="parTrans" cxnId="{13682DCF-4170-4F9F-B250-1A12013B3A12}">
      <dgm:prSet/>
      <dgm:spPr/>
      <dgm:t>
        <a:bodyPr/>
        <a:lstStyle/>
        <a:p>
          <a:endParaRPr lang="en-US"/>
        </a:p>
      </dgm:t>
    </dgm:pt>
    <dgm:pt modelId="{3DDD1DA3-C229-4B19-B44D-962E2A0112A8}" type="sibTrans" cxnId="{13682DCF-4170-4F9F-B250-1A12013B3A12}">
      <dgm:prSet/>
      <dgm:spPr/>
      <dgm:t>
        <a:bodyPr/>
        <a:lstStyle/>
        <a:p>
          <a:endParaRPr lang="en-US"/>
        </a:p>
      </dgm:t>
    </dgm:pt>
    <dgm:pt modelId="{768F2046-F742-4CE2-A9DF-9C8E4C825BD7}">
      <dgm:prSet/>
      <dgm:spPr/>
      <dgm:t>
        <a:bodyPr/>
        <a:lstStyle/>
        <a:p>
          <a:r>
            <a:rPr lang="en-US"/>
            <a:t>CloudTrail (audit), KMS (security)</a:t>
          </a:r>
        </a:p>
      </dgm:t>
    </dgm:pt>
    <dgm:pt modelId="{19C7B82F-EDC1-48FE-8289-8711666A3614}" type="parTrans" cxnId="{4E9AD90C-E96E-458C-8713-611D11C38343}">
      <dgm:prSet/>
      <dgm:spPr/>
      <dgm:t>
        <a:bodyPr/>
        <a:lstStyle/>
        <a:p>
          <a:endParaRPr lang="en-US"/>
        </a:p>
      </dgm:t>
    </dgm:pt>
    <dgm:pt modelId="{FE419053-D38A-4077-BB85-C25D3704B7A5}" type="sibTrans" cxnId="{4E9AD90C-E96E-458C-8713-611D11C38343}">
      <dgm:prSet/>
      <dgm:spPr/>
      <dgm:t>
        <a:bodyPr/>
        <a:lstStyle/>
        <a:p>
          <a:endParaRPr lang="en-US"/>
        </a:p>
      </dgm:t>
    </dgm:pt>
    <dgm:pt modelId="{762E6F80-6F63-491A-B6F7-8656D14FEBD8}">
      <dgm:prSet/>
      <dgm:spPr/>
      <dgm:t>
        <a:bodyPr/>
        <a:lstStyle/>
        <a:p>
          <a:r>
            <a:rPr lang="en-US" b="1"/>
            <a:t>Integration Points</a:t>
          </a:r>
          <a:endParaRPr lang="en-US"/>
        </a:p>
      </dgm:t>
    </dgm:pt>
    <dgm:pt modelId="{DA79AB85-60B6-433C-B62E-6DAB11654D95}" type="parTrans" cxnId="{478383D6-E06A-412B-BCF4-BC49CD5A7A06}">
      <dgm:prSet/>
      <dgm:spPr/>
      <dgm:t>
        <a:bodyPr/>
        <a:lstStyle/>
        <a:p>
          <a:endParaRPr lang="en-US"/>
        </a:p>
      </dgm:t>
    </dgm:pt>
    <dgm:pt modelId="{820B7873-7573-44F2-8FCD-AA1BB9DA7266}" type="sibTrans" cxnId="{478383D6-E06A-412B-BCF4-BC49CD5A7A06}">
      <dgm:prSet/>
      <dgm:spPr/>
      <dgm:t>
        <a:bodyPr/>
        <a:lstStyle/>
        <a:p>
          <a:endParaRPr lang="en-US"/>
        </a:p>
      </dgm:t>
    </dgm:pt>
    <dgm:pt modelId="{A8BE5F31-68E7-4A55-8F04-65AB7F0D1586}">
      <dgm:prSet/>
      <dgm:spPr/>
      <dgm:t>
        <a:bodyPr/>
        <a:lstStyle/>
        <a:p>
          <a:r>
            <a:rPr lang="en-US"/>
            <a:t>Credit bureaus, market data providers</a:t>
          </a:r>
        </a:p>
      </dgm:t>
    </dgm:pt>
    <dgm:pt modelId="{2039B9A0-9D8A-447D-8E9F-958F55DB19F3}" type="parTrans" cxnId="{459A1B55-18ED-4955-A27C-309B10D524F6}">
      <dgm:prSet/>
      <dgm:spPr/>
      <dgm:t>
        <a:bodyPr/>
        <a:lstStyle/>
        <a:p>
          <a:endParaRPr lang="en-US"/>
        </a:p>
      </dgm:t>
    </dgm:pt>
    <dgm:pt modelId="{5B346F7C-FF4B-40CC-81AC-14CA192A94CB}" type="sibTrans" cxnId="{459A1B55-18ED-4955-A27C-309B10D524F6}">
      <dgm:prSet/>
      <dgm:spPr/>
      <dgm:t>
        <a:bodyPr/>
        <a:lstStyle/>
        <a:p>
          <a:endParaRPr lang="en-US"/>
        </a:p>
      </dgm:t>
    </dgm:pt>
    <dgm:pt modelId="{2562B286-E006-4E42-8C09-0E90AB13A525}">
      <dgm:prSet/>
      <dgm:spPr/>
      <dgm:t>
        <a:bodyPr/>
        <a:lstStyle/>
        <a:p>
          <a:r>
            <a:rPr lang="en-US"/>
            <a:t>Core banking systems</a:t>
          </a:r>
        </a:p>
      </dgm:t>
    </dgm:pt>
    <dgm:pt modelId="{635F6CA9-D6EE-44D3-929F-E529ACA64838}" type="parTrans" cxnId="{3E3F2C0F-B40F-4AD2-B2D9-68CD582EF622}">
      <dgm:prSet/>
      <dgm:spPr/>
      <dgm:t>
        <a:bodyPr/>
        <a:lstStyle/>
        <a:p>
          <a:endParaRPr lang="en-US"/>
        </a:p>
      </dgm:t>
    </dgm:pt>
    <dgm:pt modelId="{DB1F8971-7140-4A7B-BD41-09B82BB88197}" type="sibTrans" cxnId="{3E3F2C0F-B40F-4AD2-B2D9-68CD582EF622}">
      <dgm:prSet/>
      <dgm:spPr/>
      <dgm:t>
        <a:bodyPr/>
        <a:lstStyle/>
        <a:p>
          <a:endParaRPr lang="en-US"/>
        </a:p>
      </dgm:t>
    </dgm:pt>
    <dgm:pt modelId="{1B2C9ACC-EE13-4B26-A88F-0A532A269AEE}">
      <dgm:prSet/>
      <dgm:spPr/>
      <dgm:t>
        <a:bodyPr/>
        <a:lstStyle/>
        <a:p>
          <a:r>
            <a:rPr lang="en-US"/>
            <a:t>Regulatory submission portals</a:t>
          </a:r>
        </a:p>
      </dgm:t>
    </dgm:pt>
    <dgm:pt modelId="{21832BD0-4108-4EC0-A19A-EC03B1549550}" type="parTrans" cxnId="{569A27AE-8C3F-4904-8399-44D71EED4BB1}">
      <dgm:prSet/>
      <dgm:spPr/>
      <dgm:t>
        <a:bodyPr/>
        <a:lstStyle/>
        <a:p>
          <a:endParaRPr lang="en-US"/>
        </a:p>
      </dgm:t>
    </dgm:pt>
    <dgm:pt modelId="{BCF4F7EA-6DF4-4F37-A127-6965360BB0F6}" type="sibTrans" cxnId="{569A27AE-8C3F-4904-8399-44D71EED4BB1}">
      <dgm:prSet/>
      <dgm:spPr/>
      <dgm:t>
        <a:bodyPr/>
        <a:lstStyle/>
        <a:p>
          <a:endParaRPr lang="en-US"/>
        </a:p>
      </dgm:t>
    </dgm:pt>
    <dgm:pt modelId="{D229C828-8EE9-4366-9FDC-8BD58CADD7FB}">
      <dgm:prSet/>
      <dgm:spPr/>
      <dgm:t>
        <a:bodyPr/>
        <a:lstStyle/>
        <a:p>
          <a:r>
            <a:rPr lang="en-US"/>
            <a:t>Risk management platforms</a:t>
          </a:r>
        </a:p>
      </dgm:t>
    </dgm:pt>
    <dgm:pt modelId="{D925F00D-8F93-4DDA-BAEC-CC236B06E2B0}" type="parTrans" cxnId="{3BF255CD-8116-4D3F-95E4-5FE8822B4F40}">
      <dgm:prSet/>
      <dgm:spPr/>
      <dgm:t>
        <a:bodyPr/>
        <a:lstStyle/>
        <a:p>
          <a:endParaRPr lang="en-US"/>
        </a:p>
      </dgm:t>
    </dgm:pt>
    <dgm:pt modelId="{D66D167B-69CD-4A4D-B0FF-F557A1F81475}" type="sibTrans" cxnId="{3BF255CD-8116-4D3F-95E4-5FE8822B4F40}">
      <dgm:prSet/>
      <dgm:spPr/>
      <dgm:t>
        <a:bodyPr/>
        <a:lstStyle/>
        <a:p>
          <a:endParaRPr lang="en-US"/>
        </a:p>
      </dgm:t>
    </dgm:pt>
    <dgm:pt modelId="{E95B4030-8C66-4BA3-ACFC-FCA112A1D415}" type="pres">
      <dgm:prSet presAssocID="{13657ED0-7E9B-47CC-86C9-91EDA2284EAF}" presName="cycle" presStyleCnt="0">
        <dgm:presLayoutVars>
          <dgm:dir/>
          <dgm:resizeHandles val="exact"/>
        </dgm:presLayoutVars>
      </dgm:prSet>
      <dgm:spPr/>
    </dgm:pt>
    <dgm:pt modelId="{8C536666-7773-4725-86B5-676D230C28C3}" type="pres">
      <dgm:prSet presAssocID="{95420A2E-68DC-41EA-9AA4-6F35A1E262AA}" presName="dummy" presStyleCnt="0"/>
      <dgm:spPr/>
    </dgm:pt>
    <dgm:pt modelId="{C6E68CC5-7851-417F-9E5B-C94745CD7BD4}" type="pres">
      <dgm:prSet presAssocID="{95420A2E-68DC-41EA-9AA4-6F35A1E262AA}" presName="node" presStyleLbl="revTx" presStyleIdx="0" presStyleCnt="2">
        <dgm:presLayoutVars>
          <dgm:bulletEnabled val="1"/>
        </dgm:presLayoutVars>
      </dgm:prSet>
      <dgm:spPr/>
    </dgm:pt>
    <dgm:pt modelId="{53587E8B-68DE-45C5-AA27-C5A02B0C4F45}" type="pres">
      <dgm:prSet presAssocID="{C11C3A52-B072-4F89-A9BF-5556DCB80D34}" presName="sibTrans" presStyleLbl="node1" presStyleIdx="0" presStyleCnt="2"/>
      <dgm:spPr/>
    </dgm:pt>
    <dgm:pt modelId="{72789492-82F6-43B1-9085-CCCC96802CFB}" type="pres">
      <dgm:prSet presAssocID="{762E6F80-6F63-491A-B6F7-8656D14FEBD8}" presName="dummy" presStyleCnt="0"/>
      <dgm:spPr/>
    </dgm:pt>
    <dgm:pt modelId="{F0C3E33E-8490-407F-AC23-8EBE685CDCA9}" type="pres">
      <dgm:prSet presAssocID="{762E6F80-6F63-491A-B6F7-8656D14FEBD8}" presName="node" presStyleLbl="revTx" presStyleIdx="1" presStyleCnt="2">
        <dgm:presLayoutVars>
          <dgm:bulletEnabled val="1"/>
        </dgm:presLayoutVars>
      </dgm:prSet>
      <dgm:spPr/>
    </dgm:pt>
    <dgm:pt modelId="{FCFE9AE7-B578-4148-AE9F-049BECF8AEAB}" type="pres">
      <dgm:prSet presAssocID="{820B7873-7573-44F2-8FCD-AA1BB9DA7266}" presName="sibTrans" presStyleLbl="node1" presStyleIdx="1" presStyleCnt="2"/>
      <dgm:spPr/>
    </dgm:pt>
  </dgm:ptLst>
  <dgm:cxnLst>
    <dgm:cxn modelId="{4CC9D407-D37A-4266-952D-DE1B0B34C473}" type="presOf" srcId="{95420A2E-68DC-41EA-9AA4-6F35A1E262AA}" destId="{C6E68CC5-7851-417F-9E5B-C94745CD7BD4}" srcOrd="0" destOrd="0" presId="urn:microsoft.com/office/officeart/2005/8/layout/cycle1"/>
    <dgm:cxn modelId="{4E9AD90C-E96E-458C-8713-611D11C38343}" srcId="{95420A2E-68DC-41EA-9AA4-6F35A1E262AA}" destId="{768F2046-F742-4CE2-A9DF-9C8E4C825BD7}" srcOrd="4" destOrd="0" parTransId="{19C7B82F-EDC1-48FE-8289-8711666A3614}" sibTransId="{FE419053-D38A-4077-BB85-C25D3704B7A5}"/>
    <dgm:cxn modelId="{3E3F2C0F-B40F-4AD2-B2D9-68CD582EF622}" srcId="{762E6F80-6F63-491A-B6F7-8656D14FEBD8}" destId="{2562B286-E006-4E42-8C09-0E90AB13A525}" srcOrd="1" destOrd="0" parTransId="{635F6CA9-D6EE-44D3-929F-E529ACA64838}" sibTransId="{DB1F8971-7140-4A7B-BD41-09B82BB88197}"/>
    <dgm:cxn modelId="{8C66D813-A440-4AE1-B76E-69D37001A1B2}" srcId="{95420A2E-68DC-41EA-9AA4-6F35A1E262AA}" destId="{94BE5F3F-F6FA-4F06-A8A7-2E23E30921DD}" srcOrd="1" destOrd="0" parTransId="{20D8FFC2-F6AF-4C6B-8093-B8ED486F9164}" sibTransId="{D6FE9521-0F8D-45D2-B726-BA36405AC4FF}"/>
    <dgm:cxn modelId="{EC289220-22EA-444A-99F0-7ABB1EC66D08}" type="presOf" srcId="{2562B286-E006-4E42-8C09-0E90AB13A525}" destId="{F0C3E33E-8490-407F-AC23-8EBE685CDCA9}" srcOrd="0" destOrd="2" presId="urn:microsoft.com/office/officeart/2005/8/layout/cycle1"/>
    <dgm:cxn modelId="{08C7F232-D369-42A6-AD62-259D37E25D93}" type="presOf" srcId="{A8BE5F31-68E7-4A55-8F04-65AB7F0D1586}" destId="{F0C3E33E-8490-407F-AC23-8EBE685CDCA9}" srcOrd="0" destOrd="1" presId="urn:microsoft.com/office/officeart/2005/8/layout/cycle1"/>
    <dgm:cxn modelId="{99F2CD37-769A-449E-A689-241A21D1A5C8}" type="presOf" srcId="{768F2046-F742-4CE2-A9DF-9C8E4C825BD7}" destId="{C6E68CC5-7851-417F-9E5B-C94745CD7BD4}" srcOrd="0" destOrd="5" presId="urn:microsoft.com/office/officeart/2005/8/layout/cycle1"/>
    <dgm:cxn modelId="{4FE28F39-C0E5-46B8-84B4-F954146658C7}" type="presOf" srcId="{1B2C9ACC-EE13-4B26-A88F-0A532A269AEE}" destId="{F0C3E33E-8490-407F-AC23-8EBE685CDCA9}" srcOrd="0" destOrd="3" presId="urn:microsoft.com/office/officeart/2005/8/layout/cycle1"/>
    <dgm:cxn modelId="{201C673E-32CC-4C57-AE3A-D32D271B0372}" type="presOf" srcId="{13657ED0-7E9B-47CC-86C9-91EDA2284EAF}" destId="{E95B4030-8C66-4BA3-ACFC-FCA112A1D415}" srcOrd="0" destOrd="0" presId="urn:microsoft.com/office/officeart/2005/8/layout/cycle1"/>
    <dgm:cxn modelId="{B91CEF49-311F-45A5-8282-56825789224C}" type="presOf" srcId="{0D2F6374-5A21-4337-852A-BB11D2DBBA4A}" destId="{C6E68CC5-7851-417F-9E5B-C94745CD7BD4}" srcOrd="0" destOrd="4" presId="urn:microsoft.com/office/officeart/2005/8/layout/cycle1"/>
    <dgm:cxn modelId="{C2AB2B50-3FFE-43A5-8B69-CDB5314D13DD}" type="presOf" srcId="{762E6F80-6F63-491A-B6F7-8656D14FEBD8}" destId="{F0C3E33E-8490-407F-AC23-8EBE685CDCA9}" srcOrd="0" destOrd="0" presId="urn:microsoft.com/office/officeart/2005/8/layout/cycle1"/>
    <dgm:cxn modelId="{D74C9770-3654-4F95-A6F7-C0DB7B82F83A}" type="presOf" srcId="{C11C3A52-B072-4F89-A9BF-5556DCB80D34}" destId="{53587E8B-68DE-45C5-AA27-C5A02B0C4F45}" srcOrd="0" destOrd="0" presId="urn:microsoft.com/office/officeart/2005/8/layout/cycle1"/>
    <dgm:cxn modelId="{459A1B55-18ED-4955-A27C-309B10D524F6}" srcId="{762E6F80-6F63-491A-B6F7-8656D14FEBD8}" destId="{A8BE5F31-68E7-4A55-8F04-65AB7F0D1586}" srcOrd="0" destOrd="0" parTransId="{2039B9A0-9D8A-447D-8E9F-958F55DB19F3}" sibTransId="{5B346F7C-FF4B-40CC-81AC-14CA192A94CB}"/>
    <dgm:cxn modelId="{F575A080-01BE-42A3-89B2-CB461C126AB5}" type="presOf" srcId="{33A686BF-13C3-408E-8516-FB1E909CBBED}" destId="{C6E68CC5-7851-417F-9E5B-C94745CD7BD4}" srcOrd="0" destOrd="1" presId="urn:microsoft.com/office/officeart/2005/8/layout/cycle1"/>
    <dgm:cxn modelId="{9755A984-0754-4721-A36A-D874166C8FA3}" srcId="{95420A2E-68DC-41EA-9AA4-6F35A1E262AA}" destId="{33A686BF-13C3-408E-8516-FB1E909CBBED}" srcOrd="0" destOrd="0" parTransId="{F581BEAB-8A16-4EEF-997D-30C925D1AC43}" sibTransId="{A700E9C6-63E8-4D71-BCDF-7B6FF237B62E}"/>
    <dgm:cxn modelId="{BF60D489-28B0-40F4-900C-2EB9736F1DCA}" type="presOf" srcId="{94BE5F3F-F6FA-4F06-A8A7-2E23E30921DD}" destId="{C6E68CC5-7851-417F-9E5B-C94745CD7BD4}" srcOrd="0" destOrd="2" presId="urn:microsoft.com/office/officeart/2005/8/layout/cycle1"/>
    <dgm:cxn modelId="{44C63A98-A2E9-4B65-8953-4A3EEE43EEB5}" srcId="{95420A2E-68DC-41EA-9AA4-6F35A1E262AA}" destId="{DE2D17BB-476D-4E3B-AB86-FEC218909375}" srcOrd="2" destOrd="0" parTransId="{E89E16BC-FF9A-4C18-B5FB-51CEFE16F612}" sibTransId="{CD4DBE7F-E6C5-44D1-BD9F-7C7CF2E8400A}"/>
    <dgm:cxn modelId="{5FA5D998-B1D4-4C69-B8EA-08B448109C49}" type="presOf" srcId="{D229C828-8EE9-4366-9FDC-8BD58CADD7FB}" destId="{F0C3E33E-8490-407F-AC23-8EBE685CDCA9}" srcOrd="0" destOrd="4" presId="urn:microsoft.com/office/officeart/2005/8/layout/cycle1"/>
    <dgm:cxn modelId="{FEC25EA8-FEEF-4D9F-AB26-7777161FC11F}" type="presOf" srcId="{820B7873-7573-44F2-8FCD-AA1BB9DA7266}" destId="{FCFE9AE7-B578-4148-AE9F-049BECF8AEAB}" srcOrd="0" destOrd="0" presId="urn:microsoft.com/office/officeart/2005/8/layout/cycle1"/>
    <dgm:cxn modelId="{569A27AE-8C3F-4904-8399-44D71EED4BB1}" srcId="{762E6F80-6F63-491A-B6F7-8656D14FEBD8}" destId="{1B2C9ACC-EE13-4B26-A88F-0A532A269AEE}" srcOrd="2" destOrd="0" parTransId="{21832BD0-4108-4EC0-A19A-EC03B1549550}" sibTransId="{BCF4F7EA-6DF4-4F37-A127-6965360BB0F6}"/>
    <dgm:cxn modelId="{3BF255CD-8116-4D3F-95E4-5FE8822B4F40}" srcId="{762E6F80-6F63-491A-B6F7-8656D14FEBD8}" destId="{D229C828-8EE9-4366-9FDC-8BD58CADD7FB}" srcOrd="3" destOrd="0" parTransId="{D925F00D-8F93-4DDA-BAEC-CC236B06E2B0}" sibTransId="{D66D167B-69CD-4A4D-B0FF-F557A1F81475}"/>
    <dgm:cxn modelId="{13682DCF-4170-4F9F-B250-1A12013B3A12}" srcId="{95420A2E-68DC-41EA-9AA4-6F35A1E262AA}" destId="{0D2F6374-5A21-4337-852A-BB11D2DBBA4A}" srcOrd="3" destOrd="0" parTransId="{85DE0A1E-2F8D-4CB2-9A2E-911AE7944FE0}" sibTransId="{3DDD1DA3-C229-4B19-B44D-962E2A0112A8}"/>
    <dgm:cxn modelId="{478383D6-E06A-412B-BCF4-BC49CD5A7A06}" srcId="{13657ED0-7E9B-47CC-86C9-91EDA2284EAF}" destId="{762E6F80-6F63-491A-B6F7-8656D14FEBD8}" srcOrd="1" destOrd="0" parTransId="{DA79AB85-60B6-433C-B62E-6DAB11654D95}" sibTransId="{820B7873-7573-44F2-8FCD-AA1BB9DA7266}"/>
    <dgm:cxn modelId="{D2927BEF-04AD-4230-BB0D-31969B68F812}" srcId="{13657ED0-7E9B-47CC-86C9-91EDA2284EAF}" destId="{95420A2E-68DC-41EA-9AA4-6F35A1E262AA}" srcOrd="0" destOrd="0" parTransId="{38498ED3-E9B2-42B2-BFCE-B4F18C392D04}" sibTransId="{C11C3A52-B072-4F89-A9BF-5556DCB80D34}"/>
    <dgm:cxn modelId="{788940F4-7D6F-443C-922F-1B9E3774DE47}" type="presOf" srcId="{DE2D17BB-476D-4E3B-AB86-FEC218909375}" destId="{C6E68CC5-7851-417F-9E5B-C94745CD7BD4}" srcOrd="0" destOrd="3" presId="urn:microsoft.com/office/officeart/2005/8/layout/cycle1"/>
    <dgm:cxn modelId="{D49B7D3E-0CEF-44BB-B967-BB621567F63A}" type="presParOf" srcId="{E95B4030-8C66-4BA3-ACFC-FCA112A1D415}" destId="{8C536666-7773-4725-86B5-676D230C28C3}" srcOrd="0" destOrd="0" presId="urn:microsoft.com/office/officeart/2005/8/layout/cycle1"/>
    <dgm:cxn modelId="{F47D761B-067A-4150-A96C-5D4DB4F85B71}" type="presParOf" srcId="{E95B4030-8C66-4BA3-ACFC-FCA112A1D415}" destId="{C6E68CC5-7851-417F-9E5B-C94745CD7BD4}" srcOrd="1" destOrd="0" presId="urn:microsoft.com/office/officeart/2005/8/layout/cycle1"/>
    <dgm:cxn modelId="{126B5A24-640D-45A0-822D-0FCBCA1FFD1F}" type="presParOf" srcId="{E95B4030-8C66-4BA3-ACFC-FCA112A1D415}" destId="{53587E8B-68DE-45C5-AA27-C5A02B0C4F45}" srcOrd="2" destOrd="0" presId="urn:microsoft.com/office/officeart/2005/8/layout/cycle1"/>
    <dgm:cxn modelId="{68FDCF77-D212-4E3E-A0F8-06C24F94E4DC}" type="presParOf" srcId="{E95B4030-8C66-4BA3-ACFC-FCA112A1D415}" destId="{72789492-82F6-43B1-9085-CCCC96802CFB}" srcOrd="3" destOrd="0" presId="urn:microsoft.com/office/officeart/2005/8/layout/cycle1"/>
    <dgm:cxn modelId="{2416075B-FEC8-4EBF-99B8-584629C6DD5F}" type="presParOf" srcId="{E95B4030-8C66-4BA3-ACFC-FCA112A1D415}" destId="{F0C3E33E-8490-407F-AC23-8EBE685CDCA9}" srcOrd="4" destOrd="0" presId="urn:microsoft.com/office/officeart/2005/8/layout/cycle1"/>
    <dgm:cxn modelId="{046A4474-EEBF-44A2-A282-3E69CF6F6AB6}" type="presParOf" srcId="{E95B4030-8C66-4BA3-ACFC-FCA112A1D415}" destId="{FCFE9AE7-B578-4148-AE9F-049BECF8AEAB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76FC9-2F6D-4FB7-B3FB-9C661E71D8DF}">
      <dsp:nvSpPr>
        <dsp:cNvPr id="0" name=""/>
        <dsp:cNvSpPr/>
      </dsp:nvSpPr>
      <dsp:spPr>
        <a:xfrm rot="5400000">
          <a:off x="1823763" y="-299530"/>
          <a:ext cx="1426739" cy="2387889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Customer data encryption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Automated key rotation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Audit trail for key usage</a:t>
          </a:r>
        </a:p>
      </dsp:txBody>
      <dsp:txXfrm rot="-5400000">
        <a:off x="1343188" y="250693"/>
        <a:ext cx="2318241" cy="1287443"/>
      </dsp:txXfrm>
    </dsp:sp>
    <dsp:sp modelId="{F8B258CA-B04D-4E1B-A410-F10CE632AD44}">
      <dsp:nvSpPr>
        <dsp:cNvPr id="0" name=""/>
        <dsp:cNvSpPr/>
      </dsp:nvSpPr>
      <dsp:spPr>
        <a:xfrm>
          <a:off x="0" y="2702"/>
          <a:ext cx="1343188" cy="178342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AWS KMS (Key Management)</a:t>
          </a:r>
          <a:endParaRPr lang="en-US" sz="1400" kern="1200"/>
        </a:p>
      </dsp:txBody>
      <dsp:txXfrm>
        <a:off x="65569" y="68271"/>
        <a:ext cx="1212050" cy="1652286"/>
      </dsp:txXfrm>
    </dsp:sp>
    <dsp:sp modelId="{A25132A6-6719-402A-8300-F5A40C15334D}">
      <dsp:nvSpPr>
        <dsp:cNvPr id="0" name=""/>
        <dsp:cNvSpPr/>
      </dsp:nvSpPr>
      <dsp:spPr>
        <a:xfrm rot="5400000">
          <a:off x="1823763" y="1573064"/>
          <a:ext cx="1426739" cy="2387889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Complete API audit logs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Regulatory examination evidence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Security incident investigation</a:t>
          </a:r>
        </a:p>
      </dsp:txBody>
      <dsp:txXfrm rot="-5400000">
        <a:off x="1343188" y="2123287"/>
        <a:ext cx="2318241" cy="1287443"/>
      </dsp:txXfrm>
    </dsp:sp>
    <dsp:sp modelId="{0E2E5B7D-66AF-4765-98A9-084383A1D80E}">
      <dsp:nvSpPr>
        <dsp:cNvPr id="0" name=""/>
        <dsp:cNvSpPr/>
      </dsp:nvSpPr>
      <dsp:spPr>
        <a:xfrm>
          <a:off x="0" y="1875297"/>
          <a:ext cx="1343188" cy="178342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AWS CloudTrail</a:t>
          </a:r>
          <a:endParaRPr lang="en-US" sz="1400" kern="1200"/>
        </a:p>
      </dsp:txBody>
      <dsp:txXfrm>
        <a:off x="65569" y="1940866"/>
        <a:ext cx="1212050" cy="1652286"/>
      </dsp:txXfrm>
    </dsp:sp>
    <dsp:sp modelId="{55E49E1B-B7BE-4C43-878D-CC9843D5A257}">
      <dsp:nvSpPr>
        <dsp:cNvPr id="0" name=""/>
        <dsp:cNvSpPr/>
      </dsp:nvSpPr>
      <dsp:spPr>
        <a:xfrm rot="5400000">
          <a:off x="1823763" y="3445659"/>
          <a:ext cx="1426739" cy="2387889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Infrastructure compliance monitoring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Configuration drift detection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Automated remediation</a:t>
          </a:r>
        </a:p>
      </dsp:txBody>
      <dsp:txXfrm rot="-5400000">
        <a:off x="1343188" y="3995882"/>
        <a:ext cx="2318241" cy="1287443"/>
      </dsp:txXfrm>
    </dsp:sp>
    <dsp:sp modelId="{E42A1EB6-8233-470E-82A6-66A65014619F}">
      <dsp:nvSpPr>
        <dsp:cNvPr id="0" name=""/>
        <dsp:cNvSpPr/>
      </dsp:nvSpPr>
      <dsp:spPr>
        <a:xfrm>
          <a:off x="0" y="3747892"/>
          <a:ext cx="1343188" cy="178342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AWS Config</a:t>
          </a:r>
          <a:endParaRPr lang="en-US" sz="1400" kern="1200"/>
        </a:p>
      </dsp:txBody>
      <dsp:txXfrm>
        <a:off x="65569" y="3813461"/>
        <a:ext cx="1212050" cy="1652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A24A6-7A7F-4AD7-B2CC-C2548D705323}">
      <dsp:nvSpPr>
        <dsp:cNvPr id="0" name=""/>
        <dsp:cNvSpPr/>
      </dsp:nvSpPr>
      <dsp:spPr>
        <a:xfrm>
          <a:off x="0" y="4821843"/>
          <a:ext cx="1193983" cy="15826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916" tIns="234696" rIns="8491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Phase 3</a:t>
          </a:r>
        </a:p>
      </dsp:txBody>
      <dsp:txXfrm>
        <a:off x="0" y="4821843"/>
        <a:ext cx="1193983" cy="1582636"/>
      </dsp:txXfrm>
    </dsp:sp>
    <dsp:sp modelId="{DD7B5D18-BD23-4565-81F9-FEB25601E389}">
      <dsp:nvSpPr>
        <dsp:cNvPr id="0" name=""/>
        <dsp:cNvSpPr/>
      </dsp:nvSpPr>
      <dsp:spPr>
        <a:xfrm>
          <a:off x="1193983" y="4821843"/>
          <a:ext cx="3581951" cy="158263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9" tIns="241300" rIns="72659" bIns="2413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Months 7-9)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Stress testing platform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Regulatory reporting automation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Performance optimization</a:t>
          </a:r>
        </a:p>
      </dsp:txBody>
      <dsp:txXfrm>
        <a:off x="1193983" y="4821843"/>
        <a:ext cx="3581951" cy="1582636"/>
      </dsp:txXfrm>
    </dsp:sp>
    <dsp:sp modelId="{C3FDC75C-DE8A-44D4-92D9-9940D4770C98}">
      <dsp:nvSpPr>
        <dsp:cNvPr id="0" name=""/>
        <dsp:cNvSpPr/>
      </dsp:nvSpPr>
      <dsp:spPr>
        <a:xfrm rot="10800000">
          <a:off x="0" y="2411488"/>
          <a:ext cx="1193983" cy="2434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916" tIns="234696" rIns="8491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Phase 2</a:t>
          </a:r>
        </a:p>
      </dsp:txBody>
      <dsp:txXfrm rot="-10800000">
        <a:off x="0" y="2411488"/>
        <a:ext cx="1193983" cy="1582162"/>
      </dsp:txXfrm>
    </dsp:sp>
    <dsp:sp modelId="{D6FF1BC0-14E3-4B30-82FE-7664F7727C29}">
      <dsp:nvSpPr>
        <dsp:cNvPr id="0" name=""/>
        <dsp:cNvSpPr/>
      </dsp:nvSpPr>
      <dsp:spPr>
        <a:xfrm>
          <a:off x="1193983" y="2411488"/>
          <a:ext cx="3581951" cy="1582162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9" tIns="241300" rIns="72659" bIns="2413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Months 4-6)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ML platform deployment (SageMaker)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Real-time scoring APIs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Risk dashboard development</a:t>
          </a:r>
        </a:p>
      </dsp:txBody>
      <dsp:txXfrm>
        <a:off x="1193983" y="2411488"/>
        <a:ext cx="3581951" cy="1582162"/>
      </dsp:txXfrm>
    </dsp:sp>
    <dsp:sp modelId="{DA9D391C-B902-4955-A031-1CDB7A1A5028}">
      <dsp:nvSpPr>
        <dsp:cNvPr id="0" name=""/>
        <dsp:cNvSpPr/>
      </dsp:nvSpPr>
      <dsp:spPr>
        <a:xfrm rot="10800000">
          <a:off x="0" y="1132"/>
          <a:ext cx="1193983" cy="2434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916" tIns="234696" rIns="8491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Phase 1</a:t>
          </a:r>
        </a:p>
      </dsp:txBody>
      <dsp:txXfrm rot="-10800000">
        <a:off x="0" y="1132"/>
        <a:ext cx="1193983" cy="1582162"/>
      </dsp:txXfrm>
    </dsp:sp>
    <dsp:sp modelId="{31F0F9E7-E442-44EC-B350-C3503148A4A0}">
      <dsp:nvSpPr>
        <dsp:cNvPr id="0" name=""/>
        <dsp:cNvSpPr/>
      </dsp:nvSpPr>
      <dsp:spPr>
        <a:xfrm>
          <a:off x="1193983" y="1132"/>
          <a:ext cx="3581951" cy="1582162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9" tIns="241300" rIns="72659" bIns="2413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Months 1-3)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Data lake setup (S3, Glue)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Basic ETL pipelines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Core security framework</a:t>
          </a:r>
        </a:p>
      </dsp:txBody>
      <dsp:txXfrm>
        <a:off x="1193983" y="1132"/>
        <a:ext cx="3581951" cy="15821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0FDE8-2B35-45AD-98A9-B9BCEF57459A}">
      <dsp:nvSpPr>
        <dsp:cNvPr id="0" name=""/>
        <dsp:cNvSpPr/>
      </dsp:nvSpPr>
      <dsp:spPr>
        <a:xfrm>
          <a:off x="1180121" y="491012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0199E-DFE7-403E-9811-65BB161DB735}">
      <dsp:nvSpPr>
        <dsp:cNvPr id="0" name=""/>
        <dsp:cNvSpPr/>
      </dsp:nvSpPr>
      <dsp:spPr>
        <a:xfrm>
          <a:off x="2351" y="190426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Email: karthikvx@gmail.com</a:t>
          </a:r>
        </a:p>
      </dsp:txBody>
      <dsp:txXfrm>
        <a:off x="2351" y="1904260"/>
        <a:ext cx="3623906" cy="543585"/>
      </dsp:txXfrm>
    </dsp:sp>
    <dsp:sp modelId="{63D59F51-32FD-409B-98F6-A68925AAE4C5}">
      <dsp:nvSpPr>
        <dsp:cNvPr id="0" name=""/>
        <dsp:cNvSpPr/>
      </dsp:nvSpPr>
      <dsp:spPr>
        <a:xfrm>
          <a:off x="2351" y="2515232"/>
          <a:ext cx="3623906" cy="134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F9F50-3962-4A60-BD0F-669C6B7473D4}">
      <dsp:nvSpPr>
        <dsp:cNvPr id="0" name=""/>
        <dsp:cNvSpPr/>
      </dsp:nvSpPr>
      <dsp:spPr>
        <a:xfrm>
          <a:off x="5438211" y="491012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6B5CA-50EE-4B78-9C7B-5014600BDFBE}">
      <dsp:nvSpPr>
        <dsp:cNvPr id="0" name=""/>
        <dsp:cNvSpPr/>
      </dsp:nvSpPr>
      <dsp:spPr>
        <a:xfrm>
          <a:off x="4260441" y="190426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/>
            <a:t>Key</a:t>
          </a:r>
          <a:r>
            <a:rPr lang="en-US" sz="2400" kern="1200"/>
            <a:t> Takeaways</a:t>
          </a:r>
        </a:p>
      </dsp:txBody>
      <dsp:txXfrm>
        <a:off x="4260441" y="1904260"/>
        <a:ext cx="3623906" cy="543585"/>
      </dsp:txXfrm>
    </dsp:sp>
    <dsp:sp modelId="{02A2C1C7-F19C-40BF-800C-961AA743D053}">
      <dsp:nvSpPr>
        <dsp:cNvPr id="0" name=""/>
        <dsp:cNvSpPr/>
      </dsp:nvSpPr>
      <dsp:spPr>
        <a:xfrm>
          <a:off x="4260441" y="2515232"/>
          <a:ext cx="3623906" cy="134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Comprehensive AWS-based risk platform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Regulatory compliance by design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Scalable and cost-effective solution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Modern ML/AI capabilities</a:t>
          </a:r>
        </a:p>
      </dsp:txBody>
      <dsp:txXfrm>
        <a:off x="4260441" y="2515232"/>
        <a:ext cx="3623906" cy="1345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68CC5-7851-417F-9E5B-C94745CD7BD4}">
      <dsp:nvSpPr>
        <dsp:cNvPr id="0" name=""/>
        <dsp:cNvSpPr/>
      </dsp:nvSpPr>
      <dsp:spPr>
        <a:xfrm>
          <a:off x="3122891" y="1195176"/>
          <a:ext cx="1913111" cy="191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Core AWS Services Used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Kinesis (streaming), Lambda (compute)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SageMaker (ML), EMR (analytics)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S3 (storage), RDS (database)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API Gateway (integration)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CloudTrail (audit), KMS (security)</a:t>
          </a:r>
        </a:p>
      </dsp:txBody>
      <dsp:txXfrm>
        <a:off x="3122891" y="1195176"/>
        <a:ext cx="1913111" cy="1913111"/>
      </dsp:txXfrm>
    </dsp:sp>
    <dsp:sp modelId="{53587E8B-68DE-45C5-AA27-C5A02B0C4F45}">
      <dsp:nvSpPr>
        <dsp:cNvPr id="0" name=""/>
        <dsp:cNvSpPr/>
      </dsp:nvSpPr>
      <dsp:spPr>
        <a:xfrm>
          <a:off x="552465" y="186169"/>
          <a:ext cx="3931126" cy="3931126"/>
        </a:xfrm>
        <a:prstGeom prst="circularArrow">
          <a:avLst>
            <a:gd name="adj1" fmla="val 9490"/>
            <a:gd name="adj2" fmla="val 685596"/>
            <a:gd name="adj3" fmla="val 7847653"/>
            <a:gd name="adj4" fmla="val 2266751"/>
            <a:gd name="adj5" fmla="val 1107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3E33E-8490-407F-AC23-8EBE685CDCA9}">
      <dsp:nvSpPr>
        <dsp:cNvPr id="0" name=""/>
        <dsp:cNvSpPr/>
      </dsp:nvSpPr>
      <dsp:spPr>
        <a:xfrm>
          <a:off x="54" y="1195176"/>
          <a:ext cx="1913111" cy="191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Integration Points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Credit bureaus, market data providers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Core banking systems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Regulatory submission portals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Risk management platforms</a:t>
          </a:r>
        </a:p>
      </dsp:txBody>
      <dsp:txXfrm>
        <a:off x="54" y="1195176"/>
        <a:ext cx="1913111" cy="1913111"/>
      </dsp:txXfrm>
    </dsp:sp>
    <dsp:sp modelId="{FCFE9AE7-B578-4148-AE9F-049BECF8AEAB}">
      <dsp:nvSpPr>
        <dsp:cNvPr id="0" name=""/>
        <dsp:cNvSpPr/>
      </dsp:nvSpPr>
      <dsp:spPr>
        <a:xfrm>
          <a:off x="552465" y="186169"/>
          <a:ext cx="3931126" cy="3931126"/>
        </a:xfrm>
        <a:prstGeom prst="circularArrow">
          <a:avLst>
            <a:gd name="adj1" fmla="val 9490"/>
            <a:gd name="adj2" fmla="val 685596"/>
            <a:gd name="adj3" fmla="val 18647653"/>
            <a:gd name="adj4" fmla="val 13066751"/>
            <a:gd name="adj5" fmla="val 1107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57" y="-18660"/>
            <a:ext cx="367700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DCEC70C-9F4B-4A73-B4BD-AE50AD617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57" y="-18660"/>
            <a:ext cx="367700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66" y="-18660"/>
            <a:ext cx="367700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07" y="306277"/>
            <a:ext cx="3018024" cy="2885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Banking Credit Risk Management 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Services </a:t>
            </a:r>
            <a:r>
              <a:rPr lang="en-US" sz="3600" dirty="0">
                <a:solidFill>
                  <a:schemeClr val="bg1"/>
                </a:solidFill>
              </a:rPr>
              <a:t>Use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Case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107" y="3210652"/>
            <a:ext cx="3018024" cy="70880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  <a:defRPr sz="1800" i="1"/>
            </a:pPr>
            <a:r>
              <a:rPr lang="en-US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Building Enterprise-Scale Risk Platforms</a:t>
            </a:r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21808" y="619036"/>
            <a:ext cx="642800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Graphic 212">
            <a:extLst>
              <a:ext uri="{FF2B5EF4-FFF2-40B4-BE49-F238E27FC236}">
                <a16:creationId xmlns:a16="http://schemas.microsoft.com/office/drawing/2014/main" id="{4D525A72-77E7-4E14-BEE2-FC3A19EC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21808" y="619036"/>
            <a:ext cx="642800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6843" y="5424608"/>
            <a:ext cx="239955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814B44FD-B7F1-FF57-031E-DBA436C4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4023" y="2859752"/>
            <a:ext cx="2312268" cy="2312268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A31323F-03C2-4114-B2CC-79931D22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4809" y="1675422"/>
            <a:ext cx="3510696" cy="46809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8EBCA3-8AAD-4596-8EBF-43A43542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4809" y="1675422"/>
            <a:ext cx="3510696" cy="468092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11975" y="2227397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9457709F-7F08-4A4A-9DB7-1AFB3FCF0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6843" y="5424608"/>
            <a:ext cx="239955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53784E-4767-1741-6865-E19E06D8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21" r="48118" b="-2"/>
          <a:stretch>
            <a:fillRect/>
          </a:stretch>
        </p:blipFill>
        <p:spPr>
          <a:xfrm>
            <a:off x="2269246" y="3104705"/>
            <a:ext cx="1955081" cy="321733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9133" y="805742"/>
            <a:ext cx="2735827" cy="3193211"/>
            <a:chOff x="1674895" y="1345036"/>
            <a:chExt cx="5428610" cy="42109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6" y="685805"/>
            <a:ext cx="2718710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38" y="859808"/>
            <a:ext cx="2657397" cy="287898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Security &amp; Compliance Framework</a:t>
            </a:r>
          </a:p>
        </p:txBody>
      </p:sp>
      <p:grpSp>
        <p:nvGrpSpPr>
          <p:cNvPr id="35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58863F7-8677-D1CD-554F-840EABE5E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407608"/>
              </p:ext>
            </p:extLst>
          </p:nvPr>
        </p:nvGraphicFramePr>
        <p:xfrm>
          <a:off x="4857952" y="685805"/>
          <a:ext cx="3731078" cy="5534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3A97BAD8-3FC7-61A0-1235-E88F9177FE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5" r="1" b="1"/>
          <a:stretch>
            <a:fillRect/>
          </a:stretch>
        </p:blipFill>
        <p:spPr>
          <a:xfrm>
            <a:off x="469942" y="317578"/>
            <a:ext cx="8138333" cy="350843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536210"/>
            <a:ext cx="304800" cy="322326"/>
            <a:chOff x="215328" y="-46937"/>
            <a:chExt cx="304800" cy="2773841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018137"/>
            <a:ext cx="3426795" cy="212958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Architecture Pattern - Real-time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560" y="4018143"/>
            <a:ext cx="4255578" cy="2129599"/>
          </a:xfrm>
          <a:noFill/>
        </p:spPr>
        <p:txBody>
          <a:bodyPr anchor="t">
            <a:normAutofit/>
          </a:bodyPr>
          <a:lstStyle/>
          <a:p>
            <a:pPr>
              <a:defRPr sz="2000" b="1"/>
            </a:pPr>
            <a:r>
              <a:rPr lang="en-US" sz="1600">
                <a:solidFill>
                  <a:schemeClr val="bg1"/>
                </a:solidFill>
              </a:rPr>
              <a:t>Performance Targets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Sub-100ms response time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99.9% availability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Auto-scaling capacity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1" y="4018137"/>
            <a:ext cx="3803416" cy="212958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Architecture Pattern - Stress Testing</a:t>
            </a:r>
          </a:p>
        </p:txBody>
      </p:sp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B3CF1AE3-7124-27F3-65AA-D35E67A46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00" y="617779"/>
            <a:ext cx="7682936" cy="3265248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830625"/>
            <a:ext cx="304800" cy="322326"/>
            <a:chOff x="215328" y="-46937"/>
            <a:chExt cx="304800" cy="2773841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7613133" y="4270841"/>
            <a:ext cx="1423414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978" y="4018143"/>
            <a:ext cx="4161833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 sz="2000" b="1"/>
            </a:pPr>
            <a:r>
              <a:rPr lang="en-US" sz="1600">
                <a:solidFill>
                  <a:schemeClr val="bg1"/>
                </a:solidFill>
              </a:rPr>
              <a:t>Capabilities</a:t>
            </a:r>
          </a:p>
          <a:p>
            <a:pPr lvl="1">
              <a:buFont typeface="Courier New"/>
              <a:buChar char="o"/>
              <a:defRPr sz="1800"/>
            </a:pPr>
            <a:r>
              <a:rPr lang="en-US" sz="1600">
                <a:solidFill>
                  <a:schemeClr val="bg1"/>
                </a:solidFill>
              </a:rPr>
              <a:t>1000+ economic scenarios</a:t>
            </a:r>
            <a:endParaRPr lang="en-US" sz="1600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 sz="1600">
                <a:solidFill>
                  <a:schemeClr val="bg1"/>
                </a:solidFill>
              </a:rPr>
              <a:t>Portfolio-wide impact analysis</a:t>
            </a:r>
            <a:endParaRPr lang="en-US" sz="1600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 sz="1600">
                <a:solidFill>
                  <a:schemeClr val="bg1"/>
                </a:solidFill>
              </a:rPr>
              <a:t>Automated report generation</a:t>
            </a:r>
            <a:endParaRPr lang="en-US" sz="16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3D5414A-E30C-96ED-8CD8-EA8F4D78CA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682" r="34194"/>
          <a:stretch>
            <a:fillRect/>
          </a:stretch>
        </p:blipFill>
        <p:spPr>
          <a:xfrm>
            <a:off x="2368481" y="3104705"/>
            <a:ext cx="1756611" cy="321733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9133" y="805742"/>
            <a:ext cx="2735827" cy="3193211"/>
            <a:chOff x="1674895" y="1345036"/>
            <a:chExt cx="5428610" cy="4210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6" y="685805"/>
            <a:ext cx="2718710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38" y="859808"/>
            <a:ext cx="2657397" cy="287898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Cost Optimization Strategies</a:t>
            </a:r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952" y="685805"/>
            <a:ext cx="3731078" cy="55340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2000" b="1"/>
            </a:pPr>
            <a:r>
              <a:rPr lang="en-US">
                <a:solidFill>
                  <a:schemeClr val="bg1"/>
                </a:solidFill>
              </a:rPr>
              <a:t>Compute Optimization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Spot instances for batch processing (60% savings)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Auto-scaling for variable workloads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Reserved instances for baseline capacity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defRPr sz="2000" b="1"/>
            </a:pPr>
            <a:r>
              <a:rPr lang="en-US">
                <a:solidFill>
                  <a:schemeClr val="bg1"/>
                </a:solidFill>
              </a:rPr>
              <a:t>Storage Optimization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S3 Intelligent Tiering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Glacier for compliance archival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EBS optimization for databases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defRPr sz="2000" b="1"/>
            </a:pPr>
            <a:r>
              <a:rPr lang="en-US">
                <a:solidFill>
                  <a:schemeClr val="bg1"/>
                </a:solidFill>
              </a:rPr>
              <a:t>Data Transfer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VPC endpoints to reduce costs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CloudFront for global distribution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96" y="1040837"/>
            <a:ext cx="3566211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558" y="1029607"/>
            <a:ext cx="3566211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70" y="934855"/>
            <a:ext cx="3566211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776" y="1877492"/>
            <a:ext cx="3022599" cy="32153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Regulatory Compliance Benefits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396390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8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393" y="457812"/>
            <a:ext cx="685923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0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393" y="457812"/>
            <a:ext cx="685923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32" y="4946663"/>
            <a:ext cx="239955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32" y="4946663"/>
            <a:ext cx="239955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151" y="1130846"/>
            <a:ext cx="3912879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2000" b="1"/>
            </a:pPr>
            <a:r>
              <a:rPr lang="en-US">
                <a:solidFill>
                  <a:schemeClr val="bg1"/>
                </a:solidFill>
              </a:rPr>
              <a:t>CCAR/DFAST Compliance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Automated stress test execution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Scenario generation &amp; analysis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Capital adequacy reporting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defRPr sz="2000" b="1"/>
            </a:pPr>
            <a:r>
              <a:rPr lang="en-US">
                <a:solidFill>
                  <a:schemeClr val="bg1"/>
                </a:solidFill>
              </a:rPr>
              <a:t>Basel III Implementation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Risk-weighted asset calculations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Capital ratio monitoring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Leverage ratio compliance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defRPr sz="2000" b="1"/>
            </a:pPr>
            <a:r>
              <a:rPr lang="en-US">
                <a:solidFill>
                  <a:schemeClr val="bg1"/>
                </a:solidFill>
              </a:rPr>
              <a:t>Model Risk Management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Version control &amp; governance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Back-testing automation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Model performance monitoring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76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59174" y="6139464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6858000"/>
            <a:chOff x="651279" y="598259"/>
            <a:chExt cx="10889442" cy="5680742"/>
          </a:xfrm>
        </p:grpSpPr>
        <p:sp>
          <p:nvSpPr>
            <p:cNvPr id="36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2636433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2900">
                <a:solidFill>
                  <a:schemeClr val="bg1"/>
                </a:solidFill>
              </a:rPr>
              <a:t>Implementation Roadmap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D095E6C7-593A-D971-D4CA-2448C3883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749877"/>
              </p:ext>
            </p:extLst>
          </p:nvPr>
        </p:nvGraphicFramePr>
        <p:xfrm>
          <a:off x="3739414" y="231006"/>
          <a:ext cx="4775935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White percentage symbol on red background">
            <a:extLst>
              <a:ext uri="{FF2B5EF4-FFF2-40B4-BE49-F238E27FC236}">
                <a16:creationId xmlns:a16="http://schemas.microsoft.com/office/drawing/2014/main" id="{4593EDAF-CF26-BEB8-75FE-DC7670EC51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418" r="6081" b="-1"/>
          <a:stretch>
            <a:fillRect/>
          </a:stretch>
        </p:blipFill>
        <p:spPr>
          <a:xfrm>
            <a:off x="2174329" y="3104705"/>
            <a:ext cx="2144915" cy="321733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9133" y="805742"/>
            <a:ext cx="2735827" cy="3193211"/>
            <a:chOff x="1674895" y="1345036"/>
            <a:chExt cx="5428610" cy="42109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6" y="685805"/>
            <a:ext cx="2718710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38" y="859808"/>
            <a:ext cx="2657397" cy="28789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Success Metrics</a:t>
            </a:r>
          </a:p>
        </p:txBody>
      </p:sp>
      <p:grpSp>
        <p:nvGrpSpPr>
          <p:cNvPr id="31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952" y="685805"/>
            <a:ext cx="3731078" cy="5534019"/>
          </a:xfrm>
        </p:spPr>
        <p:txBody>
          <a:bodyPr>
            <a:normAutofit/>
          </a:bodyPr>
          <a:lstStyle/>
          <a:p>
            <a:pPr>
              <a:defRPr sz="2000" b="1"/>
            </a:pPr>
            <a:r>
              <a:rPr lang="en-US">
                <a:solidFill>
                  <a:schemeClr val="bg1"/>
                </a:solidFill>
              </a:rPr>
              <a:t>Operational Metrics</a:t>
            </a: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50% reduction in manual risk reporting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Sub-second credit decision response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99.9% system availability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defRPr sz="2000" b="1"/>
            </a:pPr>
            <a:r>
              <a:rPr lang="en-US">
                <a:solidFill>
                  <a:schemeClr val="bg1"/>
                </a:solidFill>
              </a:rPr>
              <a:t>Business Impact</a:t>
            </a: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30% improvement in model accuracy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Faster regulatory submission cycles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Enhanced capital optimization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defRPr sz="2000" b="1"/>
            </a:pPr>
            <a:r>
              <a:rPr lang="en-US">
                <a:solidFill>
                  <a:schemeClr val="bg1"/>
                </a:solidFill>
              </a:rPr>
              <a:t>Cost Benefits</a:t>
            </a: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40% reduction in infrastructure costs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Improved resource utilization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Scalable growth capacity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/>
              <a:t>Questions &amp; Discussion</a:t>
            </a: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DB8EF4B2-F9E4-4A76-63A8-B51A8ED5C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01154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</p:spPr>
        <p:txBody>
          <a:bodyPr>
            <a:normAutofit/>
          </a:bodyPr>
          <a:lstStyle/>
          <a:p>
            <a:r>
              <a:rPr lang="en-US" sz="3500"/>
              <a:t>Appendix - Service Details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1969B1B-5406-85EF-6376-0476D917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90" r="30007" b="-3"/>
          <a:stretch>
            <a:fillRect/>
          </a:stretch>
        </p:blipFill>
        <p:spPr>
          <a:xfrm>
            <a:off x="5991969" y="1904282"/>
            <a:ext cx="2567320" cy="4224808"/>
          </a:xfrm>
          <a:prstGeom prst="rect">
            <a:avLst/>
          </a:prstGeom>
        </p:spPr>
      </p:pic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32FF6EDF-3336-C4A1-4A78-6779649FA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30560"/>
              </p:ext>
            </p:extLst>
          </p:nvPr>
        </p:nvGraphicFramePr>
        <p:xfrm>
          <a:off x="628650" y="1825625"/>
          <a:ext cx="5036058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002BC-1652-A71D-4926-E8946248F2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99" r="11255" b="-17"/>
          <a:stretch>
            <a:fillRect/>
          </a:stretch>
        </p:blipFill>
        <p:spPr>
          <a:xfrm>
            <a:off x="2309119" y="3104705"/>
            <a:ext cx="1875336" cy="321733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9133" y="805742"/>
            <a:ext cx="2735827" cy="3193211"/>
            <a:chOff x="1674895" y="1345036"/>
            <a:chExt cx="5428610" cy="42109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6" y="685805"/>
            <a:ext cx="2718710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38" y="859808"/>
            <a:ext cx="2657397" cy="28789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952" y="685805"/>
            <a:ext cx="3731078" cy="5534019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800">
                <a:solidFill>
                  <a:schemeClr val="bg1"/>
                </a:solidFill>
              </a:rPr>
              <a:t>Data Ingestion &amp; Real-time Streaming</a:t>
            </a:r>
          </a:p>
          <a:p>
            <a:pPr>
              <a:defRPr sz="1800"/>
            </a:pPr>
            <a:r>
              <a:rPr lang="en-US" sz="1800">
                <a:solidFill>
                  <a:schemeClr val="bg1"/>
                </a:solidFill>
              </a:rPr>
              <a:t>Data Storage &amp; Management Architecture</a:t>
            </a:r>
          </a:p>
          <a:p>
            <a:pPr>
              <a:defRPr sz="1800"/>
            </a:pPr>
            <a:r>
              <a:rPr lang="en-US" sz="1800">
                <a:solidFill>
                  <a:schemeClr val="bg1"/>
                </a:solidFill>
              </a:rPr>
              <a:t>Machine Learning &amp; Analytics Platform</a:t>
            </a:r>
          </a:p>
          <a:p>
            <a:pPr>
              <a:defRPr sz="1800"/>
            </a:pPr>
            <a:r>
              <a:rPr lang="en-US" sz="1800">
                <a:solidFill>
                  <a:schemeClr val="bg1"/>
                </a:solidFill>
              </a:rPr>
              <a:t>Compute &amp; Processing Services</a:t>
            </a:r>
          </a:p>
          <a:p>
            <a:pPr>
              <a:defRPr sz="1800"/>
            </a:pPr>
            <a:r>
              <a:rPr lang="en-US" sz="1800">
                <a:solidFill>
                  <a:schemeClr val="bg1"/>
                </a:solidFill>
              </a:rPr>
              <a:t>Integration &amp; API Management</a:t>
            </a:r>
          </a:p>
          <a:p>
            <a:pPr>
              <a:defRPr sz="1800"/>
            </a:pPr>
            <a:r>
              <a:rPr lang="en-US" sz="1800">
                <a:solidFill>
                  <a:schemeClr val="bg1"/>
                </a:solidFill>
              </a:rPr>
              <a:t>Security &amp; Compliance Framework</a:t>
            </a:r>
          </a:p>
          <a:p>
            <a:pPr>
              <a:defRPr sz="1800"/>
            </a:pPr>
            <a:r>
              <a:rPr lang="en-US" sz="1800">
                <a:solidFill>
                  <a:schemeClr val="bg1"/>
                </a:solidFill>
              </a:rPr>
              <a:t>Cost Optimization Strategies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A1E65F9-294C-CDF4-0364-633E22A636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45" r="30299" b="1"/>
          <a:stretch>
            <a:fillRect/>
          </a:stretch>
        </p:blipFill>
        <p:spPr>
          <a:xfrm>
            <a:off x="1883784" y="3104705"/>
            <a:ext cx="2726006" cy="321733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9133" y="805742"/>
            <a:ext cx="2735827" cy="3193211"/>
            <a:chOff x="1674895" y="1345036"/>
            <a:chExt cx="5428610" cy="42109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6" y="685805"/>
            <a:ext cx="2718710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38" y="859808"/>
            <a:ext cx="2657397" cy="287898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Business Requirements Overview</a:t>
            </a:r>
          </a:p>
        </p:txBody>
      </p: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027573" cy="508993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445529"/>
            <a:ext cx="637026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445529"/>
            <a:ext cx="637026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9052" y="1130846"/>
            <a:ext cx="3659978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2000" b="1"/>
            </a:pPr>
            <a:r>
              <a:rPr lang="en-US" sz="1700">
                <a:solidFill>
                  <a:schemeClr val="bg1"/>
                </a:solidFill>
              </a:rPr>
              <a:t>Regulatory Compliance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 sz="1700">
                <a:solidFill>
                  <a:schemeClr val="bg1"/>
                </a:solidFill>
              </a:rPr>
              <a:t>CCAR/DFAST Stress Testing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 sz="1700">
                <a:solidFill>
                  <a:schemeClr val="bg1"/>
                </a:solidFill>
              </a:rPr>
              <a:t>Basel III Capital Adequacy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 sz="1700">
                <a:solidFill>
                  <a:schemeClr val="bg1"/>
                </a:solidFill>
              </a:rPr>
              <a:t>CECL Forward-looking Provisions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defRPr sz="2000" b="1"/>
            </a:pPr>
            <a:r>
              <a:rPr lang="en-US" sz="1700">
                <a:solidFill>
                  <a:schemeClr val="bg1"/>
                </a:solidFill>
              </a:rPr>
              <a:t>Risk Analytics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 sz="1700">
                <a:solidFill>
                  <a:schemeClr val="bg1"/>
                </a:solidFill>
              </a:rPr>
              <a:t>PD/LGD/EAD Model Deployment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 sz="1700">
                <a:solidFill>
                  <a:schemeClr val="bg1"/>
                </a:solidFill>
              </a:rPr>
              <a:t>Portfolio Risk Monitoring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 sz="1700">
                <a:solidFill>
                  <a:schemeClr val="bg1"/>
                </a:solidFill>
              </a:rPr>
              <a:t>Economic Capital Calculations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defRPr sz="2000" b="1"/>
            </a:pPr>
            <a:r>
              <a:rPr lang="en-US" sz="1700">
                <a:solidFill>
                  <a:schemeClr val="bg1"/>
                </a:solidFill>
              </a:rPr>
              <a:t>Operational Excellence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 sz="1700">
                <a:solidFill>
                  <a:schemeClr val="bg1"/>
                </a:solidFill>
              </a:rPr>
              <a:t>Real-time Credit Scoring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 sz="1700">
                <a:solidFill>
                  <a:schemeClr val="bg1"/>
                </a:solidFill>
              </a:rPr>
              <a:t>Automated Regulatory Reporting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  <a:defRPr sz="1800"/>
            </a:pPr>
            <a:r>
              <a:rPr lang="en-US" sz="1700">
                <a:solidFill>
                  <a:schemeClr val="bg1"/>
                </a:solidFill>
              </a:rPr>
              <a:t>Risk-adjusted Pricing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662A4B25-0A99-94D3-F40B-FCE315F73F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97" r="36126" b="-1"/>
          <a:stretch>
            <a:fillRect/>
          </a:stretch>
        </p:blipFill>
        <p:spPr>
          <a:xfrm>
            <a:off x="2309865" y="3104705"/>
            <a:ext cx="1873843" cy="3217333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9133" y="805742"/>
            <a:ext cx="2735827" cy="3193211"/>
            <a:chOff x="1674895" y="1345036"/>
            <a:chExt cx="5428610" cy="42109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6" y="685805"/>
            <a:ext cx="2718710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38" y="859808"/>
            <a:ext cx="2657397" cy="287898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Data Ingestion &amp; Streaming Services</a:t>
            </a:r>
          </a:p>
        </p:txBody>
      </p:sp>
      <p:grpSp>
        <p:nvGrpSpPr>
          <p:cNvPr id="48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952" y="685805"/>
            <a:ext cx="3731078" cy="5534019"/>
          </a:xfrm>
        </p:spPr>
        <p:txBody>
          <a:bodyPr>
            <a:normAutofit/>
          </a:bodyPr>
          <a:lstStyle/>
          <a:p>
            <a:pPr>
              <a:defRPr sz="2000" b="1"/>
            </a:pPr>
            <a:r>
              <a:rPr lang="en-US">
                <a:solidFill>
                  <a:schemeClr val="bg1"/>
                </a:solidFill>
              </a:rPr>
              <a:t>Amazon Kinesis Data Streams</a:t>
            </a: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Transaction data ingestion (millions/sec)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Market data feeds integration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Payment processing streams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defRPr sz="2000" b="1"/>
            </a:pPr>
            <a:r>
              <a:rPr lang="en-US">
                <a:solidFill>
                  <a:schemeClr val="bg1"/>
                </a:solidFill>
              </a:rPr>
              <a:t>Amazon Kinesis Data Firehose</a:t>
            </a: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Automated S3 data lake delivery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Data transformation on-the-fly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Error record handling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defRPr sz="2000" b="1"/>
            </a:pPr>
            <a:r>
              <a:rPr lang="en-US">
                <a:solidFill>
                  <a:schemeClr val="bg1"/>
                </a:solidFill>
              </a:rPr>
              <a:t>AWS Lambda Functions</a:t>
            </a: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Event-driven credit calculations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Data validation &amp; cleansing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Real-time alert generation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Women in matching clothes">
            <a:extLst>
              <a:ext uri="{FF2B5EF4-FFF2-40B4-BE49-F238E27FC236}">
                <a16:creationId xmlns:a16="http://schemas.microsoft.com/office/drawing/2014/main" id="{82D8057C-DC61-EA9C-3887-DAA3BD5EFA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13" r="23087" b="-1"/>
          <a:stretch>
            <a:fillRect/>
          </a:stretch>
        </p:blipFill>
        <p:spPr>
          <a:xfrm>
            <a:off x="2174353" y="3104705"/>
            <a:ext cx="2144867" cy="321733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9133" y="805742"/>
            <a:ext cx="2735827" cy="3193211"/>
            <a:chOff x="1674895" y="1345036"/>
            <a:chExt cx="5428610" cy="42109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6" y="685805"/>
            <a:ext cx="2718710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38" y="859808"/>
            <a:ext cx="2657397" cy="287898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Data Storage Architecture</a:t>
            </a:r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952" y="685805"/>
            <a:ext cx="3731078" cy="5534019"/>
          </a:xfrm>
        </p:spPr>
        <p:txBody>
          <a:bodyPr>
            <a:normAutofit/>
          </a:bodyPr>
          <a:lstStyle/>
          <a:p>
            <a:pPr>
              <a:defRPr sz="2000" b="1"/>
            </a:pPr>
            <a:r>
              <a:rPr lang="en-US">
                <a:solidFill>
                  <a:schemeClr val="bg1"/>
                </a:solidFill>
              </a:rPr>
              <a:t>Amazon S3 - Data Lake</a:t>
            </a: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Historical loan portfolios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Regulatory report archives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ML model artifacts &amp; versions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defRPr sz="2000" b="1"/>
            </a:pPr>
            <a:r>
              <a:rPr lang="en-US">
                <a:solidFill>
                  <a:schemeClr val="bg1"/>
                </a:solidFill>
              </a:rPr>
              <a:t>Amazon RDS/Aurora</a:t>
            </a: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Customer profiles &amp; transactions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Risk policy parameters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Audit trails &amp; decision logs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defRPr sz="2000" b="1"/>
            </a:pPr>
            <a:r>
              <a:rPr lang="en-US">
                <a:solidFill>
                  <a:schemeClr val="bg1"/>
                </a:solidFill>
              </a:rPr>
              <a:t>Amazon DynamoDB</a:t>
            </a: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Real-time credit scores lookup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Dynamic risk limits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Session management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3D white lines connected with dots">
            <a:extLst>
              <a:ext uri="{FF2B5EF4-FFF2-40B4-BE49-F238E27FC236}">
                <a16:creationId xmlns:a16="http://schemas.microsoft.com/office/drawing/2014/main" id="{1B1F3865-2E41-3C80-0A0D-ABCA954E01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455" r="21500"/>
          <a:stretch>
            <a:fillRect/>
          </a:stretch>
        </p:blipFill>
        <p:spPr>
          <a:xfrm>
            <a:off x="2173136" y="3104705"/>
            <a:ext cx="2147302" cy="321733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9133" y="805742"/>
            <a:ext cx="2735827" cy="3193211"/>
            <a:chOff x="1674895" y="1345036"/>
            <a:chExt cx="5428610" cy="42109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6" y="685805"/>
            <a:ext cx="2718710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38" y="859808"/>
            <a:ext cx="2657397" cy="28789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Machine Learning Platform</a:t>
            </a:r>
          </a:p>
        </p:txBody>
      </p:sp>
      <p:grpSp>
        <p:nvGrpSpPr>
          <p:cNvPr id="31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952" y="685805"/>
            <a:ext cx="3731078" cy="5534019"/>
          </a:xfrm>
        </p:spPr>
        <p:txBody>
          <a:bodyPr>
            <a:normAutofit/>
          </a:bodyPr>
          <a:lstStyle/>
          <a:p>
            <a:pPr>
              <a:defRPr sz="2000" b="1"/>
            </a:pPr>
            <a:r>
              <a:rPr lang="en-US">
                <a:solidFill>
                  <a:schemeClr val="bg1"/>
                </a:solidFill>
              </a:rPr>
              <a:t>Amazon SageMaker</a:t>
            </a: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PD/LGD/EAD model development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A/B testing for model validation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Real-time inference endpoints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Automated model retraining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defRPr sz="2000" b="1"/>
            </a:pPr>
            <a:r>
              <a:rPr lang="en-US">
                <a:solidFill>
                  <a:schemeClr val="bg1"/>
                </a:solidFill>
              </a:rPr>
              <a:t>Model Types Supported</a:t>
            </a: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Logistic regression for PD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Neural networks for complex patterns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Ensemble methods for robustness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Time-series for economic forecasting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9963ED7E-B36D-A410-58BE-C6D0A83FEC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9" r="9591" b="3"/>
          <a:stretch>
            <a:fillRect/>
          </a:stretch>
        </p:blipFill>
        <p:spPr>
          <a:xfrm>
            <a:off x="1883784" y="3691109"/>
            <a:ext cx="2726006" cy="204452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9133" y="805742"/>
            <a:ext cx="2735827" cy="3193211"/>
            <a:chOff x="1674895" y="1345036"/>
            <a:chExt cx="5428610" cy="42109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6" y="685805"/>
            <a:ext cx="2718710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38" y="859808"/>
            <a:ext cx="2657397" cy="28789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Processing &amp; ETL</a:t>
            </a:r>
          </a:p>
        </p:txBody>
      </p:sp>
      <p:grpSp>
        <p:nvGrpSpPr>
          <p:cNvPr id="33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952" y="685805"/>
            <a:ext cx="3731078" cy="5534019"/>
          </a:xfrm>
        </p:spPr>
        <p:txBody>
          <a:bodyPr>
            <a:normAutofit/>
          </a:bodyPr>
          <a:lstStyle/>
          <a:p>
            <a:pPr>
              <a:defRPr sz="2000" b="1"/>
            </a:pPr>
            <a:r>
              <a:rPr lang="en-US">
                <a:solidFill>
                  <a:schemeClr val="bg1"/>
                </a:solidFill>
              </a:rPr>
              <a:t>AWS Glue</a:t>
            </a: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Automated ETL pipelines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Data catalog for governance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Schema evolution management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defRPr sz="2000" b="1"/>
            </a:pPr>
            <a:r>
              <a:rPr lang="en-US">
                <a:solidFill>
                  <a:schemeClr val="bg1"/>
                </a:solidFill>
              </a:rPr>
              <a:t>Amazon EMR</a:t>
            </a: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Stress testing calculations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Monte Carlo simulations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Portfolio optimization algorithms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Basel III risk-weighted assets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defRPr sz="2000" b="1"/>
            </a:pPr>
            <a:r>
              <a:rPr lang="en-US">
                <a:solidFill>
                  <a:schemeClr val="bg1"/>
                </a:solidFill>
              </a:rPr>
              <a:t>AWS Batch</a:t>
            </a: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Regulatory report generation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Overnight batch processing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Auto-scaling compute resources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3179D4C3-09A0-3BEC-6701-82585E61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48" r="36301" b="-2"/>
          <a:stretch>
            <a:fillRect/>
          </a:stretch>
        </p:blipFill>
        <p:spPr>
          <a:xfrm>
            <a:off x="2173135" y="3104705"/>
            <a:ext cx="2147304" cy="321733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9133" y="805742"/>
            <a:ext cx="2735827" cy="3193211"/>
            <a:chOff x="1674895" y="1345036"/>
            <a:chExt cx="5428610" cy="42109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6" y="685805"/>
            <a:ext cx="2718710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38" y="859808"/>
            <a:ext cx="2657397" cy="287898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Integration &amp; API Services</a:t>
            </a:r>
          </a:p>
        </p:txBody>
      </p:sp>
      <p:grpSp>
        <p:nvGrpSpPr>
          <p:cNvPr id="31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952" y="685805"/>
            <a:ext cx="3731078" cy="5534019"/>
          </a:xfrm>
        </p:spPr>
        <p:txBody>
          <a:bodyPr>
            <a:normAutofit/>
          </a:bodyPr>
          <a:lstStyle/>
          <a:p>
            <a:pPr>
              <a:defRPr sz="2000" b="1"/>
            </a:pPr>
            <a:r>
              <a:rPr lang="en-US">
                <a:solidFill>
                  <a:schemeClr val="bg1"/>
                </a:solidFill>
              </a:rPr>
              <a:t>Amazon API Gateway</a:t>
            </a: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Credit scoring API exposure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Rate limiting &amp; throttling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API versioning &amp; documentation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defRPr sz="2000" b="1"/>
            </a:pPr>
            <a:r>
              <a:rPr lang="en-US">
                <a:solidFill>
                  <a:schemeClr val="bg1"/>
                </a:solidFill>
              </a:rPr>
              <a:t>AWS Step Functions</a:t>
            </a: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Credit approval workflows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Model validation orchestration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Multi-step regulatory submissions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defRPr sz="2000" b="1"/>
            </a:pPr>
            <a:r>
              <a:rPr lang="en-US">
                <a:solidFill>
                  <a:schemeClr val="bg1"/>
                </a:solidFill>
              </a:rPr>
              <a:t>Third-party Integrations</a:t>
            </a: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Credit bureau connections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Market data provider APIs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Regulatory submission portals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616692FD-F744-BE22-407A-967926F125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104" r="22354"/>
          <a:stretch>
            <a:fillRect/>
          </a:stretch>
        </p:blipFill>
        <p:spPr>
          <a:xfrm>
            <a:off x="2173142" y="3104705"/>
            <a:ext cx="2147290" cy="321733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9133" y="805742"/>
            <a:ext cx="2735827" cy="3193211"/>
            <a:chOff x="1674895" y="1345036"/>
            <a:chExt cx="5428610" cy="42109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6" y="685805"/>
            <a:ext cx="2718710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38" y="859808"/>
            <a:ext cx="2657397" cy="28789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Real-time Analytics</a:t>
            </a:r>
          </a:p>
        </p:txBody>
      </p:sp>
      <p:grpSp>
        <p:nvGrpSpPr>
          <p:cNvPr id="31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952" y="685805"/>
            <a:ext cx="3731078" cy="5534019"/>
          </a:xfrm>
        </p:spPr>
        <p:txBody>
          <a:bodyPr>
            <a:normAutofit/>
          </a:bodyPr>
          <a:lstStyle/>
          <a:p>
            <a:pPr>
              <a:defRPr sz="2000" b="1"/>
            </a:pPr>
            <a:r>
              <a:rPr lang="en-US">
                <a:solidFill>
                  <a:schemeClr val="bg1"/>
                </a:solidFill>
              </a:rPr>
              <a:t>Amazon Kinesis Analytics</a:t>
            </a: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Real-time VaR calculations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Concentration risk monitoring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Early warning system alerts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defRPr sz="2000" b="1"/>
            </a:pPr>
            <a:r>
              <a:rPr lang="en-US">
                <a:solidFill>
                  <a:schemeClr val="bg1"/>
                </a:solidFill>
              </a:rPr>
              <a:t>Amazon ElasticSearch/OpenSearch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Executive risk dashboards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Audit trail searching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Performance monitoring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Custom risk visualizations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defRPr sz="2000" b="1"/>
            </a:pPr>
            <a:r>
              <a:rPr lang="en-US">
                <a:solidFill>
                  <a:schemeClr val="bg1"/>
                </a:solidFill>
              </a:rPr>
              <a:t>Amazon CloudWatch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System health monitoring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Custom business metrics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1800"/>
            </a:pPr>
            <a:r>
              <a:rPr lang="en-US">
                <a:solidFill>
                  <a:schemeClr val="bg1"/>
                </a:solidFill>
              </a:rPr>
              <a:t>Automated alerting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Banking Credit Risk Management : AWS Services Use Case</vt:lpstr>
      <vt:lpstr>Agenda</vt:lpstr>
      <vt:lpstr>Business Requirements Overview</vt:lpstr>
      <vt:lpstr>Data Ingestion &amp; Streaming Services</vt:lpstr>
      <vt:lpstr>Data Storage Architecture</vt:lpstr>
      <vt:lpstr>Machine Learning Platform</vt:lpstr>
      <vt:lpstr>Data Processing &amp; ETL</vt:lpstr>
      <vt:lpstr>Integration &amp; API Services</vt:lpstr>
      <vt:lpstr>Real-time Analytics</vt:lpstr>
      <vt:lpstr>Security &amp; Compliance Framework</vt:lpstr>
      <vt:lpstr>Architecture Pattern - Real-time Scoring</vt:lpstr>
      <vt:lpstr>Architecture Pattern - Stress Testing</vt:lpstr>
      <vt:lpstr>Cost Optimization Strategies</vt:lpstr>
      <vt:lpstr>Regulatory Compliance Benefits</vt:lpstr>
      <vt:lpstr>Implementation Roadmap</vt:lpstr>
      <vt:lpstr>Success Metrics</vt:lpstr>
      <vt:lpstr>Questions &amp; Discussion</vt:lpstr>
      <vt:lpstr>Appendix - Service Details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157</cp:revision>
  <dcterms:created xsi:type="dcterms:W3CDTF">2013-01-27T09:14:16Z</dcterms:created>
  <dcterms:modified xsi:type="dcterms:W3CDTF">2025-08-19T11:23:07Z</dcterms:modified>
  <cp:category/>
</cp:coreProperties>
</file>