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8" r:id="rId3"/>
    <p:sldId id="261" r:id="rId4"/>
    <p:sldId id="257" r:id="rId5"/>
    <p:sldId id="259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AFA93D-150E-D6A9-828F-F3D307939407}" v="40" dt="2025-08-21T19:52:33.274"/>
    <p1510:client id="{C49BFED7-193D-6D63-AF77-DBD6C80B4FED}" v="96" dt="2025-08-21T19:18:41.1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sv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69E72E-2B77-47C5-B1B5-2BE493FE94B7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1BA71D2-1F8E-406B-A245-CCFB1289D10B}">
      <dgm:prSet/>
      <dgm:spPr/>
      <dgm:t>
        <a:bodyPr/>
        <a:lstStyle/>
        <a:p>
          <a:r>
            <a:rPr lang="en-US"/>
            <a:t>Trade Flow Guardian represents a comprehensive approach to operational risk management in banking services, combining:</a:t>
          </a:r>
        </a:p>
      </dgm:t>
    </dgm:pt>
    <dgm:pt modelId="{14D87625-0CBC-4187-9563-FDB07537C4CB}" type="parTrans" cxnId="{212F6C10-3E2C-4DC9-8907-C6FBB85557BF}">
      <dgm:prSet/>
      <dgm:spPr/>
      <dgm:t>
        <a:bodyPr/>
        <a:lstStyle/>
        <a:p>
          <a:endParaRPr lang="en-US"/>
        </a:p>
      </dgm:t>
    </dgm:pt>
    <dgm:pt modelId="{D6C25184-E57D-4DE2-864E-2D412E8AB721}" type="sibTrans" cxnId="{212F6C10-3E2C-4DC9-8907-C6FBB85557BF}">
      <dgm:prSet/>
      <dgm:spPr/>
      <dgm:t>
        <a:bodyPr/>
        <a:lstStyle/>
        <a:p>
          <a:endParaRPr lang="en-US"/>
        </a:p>
      </dgm:t>
    </dgm:pt>
    <dgm:pt modelId="{4CFBC8B2-E3A4-4488-935F-62C732E1B5FE}">
      <dgm:prSet/>
      <dgm:spPr/>
      <dgm:t>
        <a:bodyPr/>
        <a:lstStyle/>
        <a:p>
          <a:r>
            <a:rPr lang="en-US" b="1"/>
            <a:t>Proactive Risk Management</a:t>
          </a:r>
          <a:r>
            <a:rPr lang="en-US"/>
            <a:t>: Automated detection and remediation</a:t>
          </a:r>
        </a:p>
      </dgm:t>
    </dgm:pt>
    <dgm:pt modelId="{05BE5A73-364F-42E0-9A8F-B3104D230183}" type="parTrans" cxnId="{0506F1F3-1FB3-4732-9663-A2EE6CC24EBB}">
      <dgm:prSet/>
      <dgm:spPr/>
      <dgm:t>
        <a:bodyPr/>
        <a:lstStyle/>
        <a:p>
          <a:endParaRPr lang="en-US"/>
        </a:p>
      </dgm:t>
    </dgm:pt>
    <dgm:pt modelId="{D2CD4194-99D2-457A-B296-82A75D00B1F1}" type="sibTrans" cxnId="{0506F1F3-1FB3-4732-9663-A2EE6CC24EBB}">
      <dgm:prSet/>
      <dgm:spPr/>
      <dgm:t>
        <a:bodyPr/>
        <a:lstStyle/>
        <a:p>
          <a:endParaRPr lang="en-US"/>
        </a:p>
      </dgm:t>
    </dgm:pt>
    <dgm:pt modelId="{F9CC3A3F-2680-4CCF-BDDC-543585D48FAC}">
      <dgm:prSet/>
      <dgm:spPr/>
      <dgm:t>
        <a:bodyPr/>
        <a:lstStyle/>
        <a:p>
          <a:r>
            <a:rPr lang="en-US" b="1"/>
            <a:t>Regulatory Compliance</a:t>
          </a:r>
          <a:r>
            <a:rPr lang="en-US"/>
            <a:t>: Built-in SOX compliance and audit trails</a:t>
          </a:r>
        </a:p>
      </dgm:t>
    </dgm:pt>
    <dgm:pt modelId="{5421D4B9-9F09-4FA0-A483-D90A9678AEB5}" type="parTrans" cxnId="{7F060916-D48D-4562-B5D5-7ED20FA0DC39}">
      <dgm:prSet/>
      <dgm:spPr/>
      <dgm:t>
        <a:bodyPr/>
        <a:lstStyle/>
        <a:p>
          <a:endParaRPr lang="en-US"/>
        </a:p>
      </dgm:t>
    </dgm:pt>
    <dgm:pt modelId="{8DA491BE-D071-448F-A644-857B0B19377E}" type="sibTrans" cxnId="{7F060916-D48D-4562-B5D5-7ED20FA0DC39}">
      <dgm:prSet/>
      <dgm:spPr/>
      <dgm:t>
        <a:bodyPr/>
        <a:lstStyle/>
        <a:p>
          <a:endParaRPr lang="en-US"/>
        </a:p>
      </dgm:t>
    </dgm:pt>
    <dgm:pt modelId="{4F61A924-8098-4BCA-8BE5-F99B65066824}">
      <dgm:prSet/>
      <dgm:spPr/>
      <dgm:t>
        <a:bodyPr/>
        <a:lstStyle/>
        <a:p>
          <a:r>
            <a:rPr lang="en-US" b="1"/>
            <a:t>Business Continuity</a:t>
          </a:r>
          <a:r>
            <a:rPr lang="en-US"/>
            <a:t>: Real-time alerting and rapid response</a:t>
          </a:r>
        </a:p>
      </dgm:t>
    </dgm:pt>
    <dgm:pt modelId="{CFCC0E55-7ECF-4CFA-A318-BD4CC577B862}" type="parTrans" cxnId="{3B00521A-00D4-4A6A-8E44-EE0E50912843}">
      <dgm:prSet/>
      <dgm:spPr/>
      <dgm:t>
        <a:bodyPr/>
        <a:lstStyle/>
        <a:p>
          <a:endParaRPr lang="en-US"/>
        </a:p>
      </dgm:t>
    </dgm:pt>
    <dgm:pt modelId="{21525D33-E50B-41D8-B45C-5362EDADA970}" type="sibTrans" cxnId="{3B00521A-00D4-4A6A-8E44-EE0E50912843}">
      <dgm:prSet/>
      <dgm:spPr/>
      <dgm:t>
        <a:bodyPr/>
        <a:lstStyle/>
        <a:p>
          <a:endParaRPr lang="en-US"/>
        </a:p>
      </dgm:t>
    </dgm:pt>
    <dgm:pt modelId="{05DDF85B-6485-473F-9345-5E6C91B2B4FF}">
      <dgm:prSet/>
      <dgm:spPr/>
      <dgm:t>
        <a:bodyPr/>
        <a:lstStyle/>
        <a:p>
          <a:r>
            <a:rPr lang="en-US" b="1"/>
            <a:t>Technology Integration</a:t>
          </a:r>
          <a:r>
            <a:rPr lang="en-US"/>
            <a:t>: Seamless legacy-modern system bridging</a:t>
          </a:r>
        </a:p>
      </dgm:t>
    </dgm:pt>
    <dgm:pt modelId="{D3003580-1306-45D7-B241-BA8BDAA56EA7}" type="parTrans" cxnId="{1774D059-7F3D-46DB-BEFE-18D83E4C9C5E}">
      <dgm:prSet/>
      <dgm:spPr/>
      <dgm:t>
        <a:bodyPr/>
        <a:lstStyle/>
        <a:p>
          <a:endParaRPr lang="en-US"/>
        </a:p>
      </dgm:t>
    </dgm:pt>
    <dgm:pt modelId="{E0319735-4315-418E-BF96-6E5FAE549A48}" type="sibTrans" cxnId="{1774D059-7F3D-46DB-BEFE-18D83E4C9C5E}">
      <dgm:prSet/>
      <dgm:spPr/>
      <dgm:t>
        <a:bodyPr/>
        <a:lstStyle/>
        <a:p>
          <a:endParaRPr lang="en-US"/>
        </a:p>
      </dgm:t>
    </dgm:pt>
    <dgm:pt modelId="{FBD7FDEE-7894-48DB-BE31-FB9884CF3928}">
      <dgm:prSet/>
      <dgm:spPr/>
      <dgm:t>
        <a:bodyPr/>
        <a:lstStyle/>
        <a:p>
          <a:r>
            <a:rPr lang="en-US"/>
            <a:t>The platform delivers measurable risk reduction while enabling innovation and operational efficiency in critical trading environments.</a:t>
          </a:r>
        </a:p>
      </dgm:t>
    </dgm:pt>
    <dgm:pt modelId="{FA044E20-190E-4E28-833E-0B1A54435269}" type="parTrans" cxnId="{9BC839DD-FC08-437A-88EE-79D06E7E59F7}">
      <dgm:prSet/>
      <dgm:spPr/>
      <dgm:t>
        <a:bodyPr/>
        <a:lstStyle/>
        <a:p>
          <a:endParaRPr lang="en-US"/>
        </a:p>
      </dgm:t>
    </dgm:pt>
    <dgm:pt modelId="{CDD8BE27-02BA-484B-872A-B1C3DDE0111F}" type="sibTrans" cxnId="{9BC839DD-FC08-437A-88EE-79D06E7E59F7}">
      <dgm:prSet/>
      <dgm:spPr/>
      <dgm:t>
        <a:bodyPr/>
        <a:lstStyle/>
        <a:p>
          <a:endParaRPr lang="en-US"/>
        </a:p>
      </dgm:t>
    </dgm:pt>
    <dgm:pt modelId="{273F673F-E118-4663-B581-A8D68ECD0B26}" type="pres">
      <dgm:prSet presAssocID="{C669E72E-2B77-47C5-B1B5-2BE493FE94B7}" presName="root" presStyleCnt="0">
        <dgm:presLayoutVars>
          <dgm:dir/>
          <dgm:resizeHandles val="exact"/>
        </dgm:presLayoutVars>
      </dgm:prSet>
      <dgm:spPr/>
    </dgm:pt>
    <dgm:pt modelId="{7D4B48DD-0450-4C8C-AAA9-172F4ECB7BFB}" type="pres">
      <dgm:prSet presAssocID="{C669E72E-2B77-47C5-B1B5-2BE493FE94B7}" presName="container" presStyleCnt="0">
        <dgm:presLayoutVars>
          <dgm:dir/>
          <dgm:resizeHandles val="exact"/>
        </dgm:presLayoutVars>
      </dgm:prSet>
      <dgm:spPr/>
    </dgm:pt>
    <dgm:pt modelId="{8FA2BD7C-FD46-4344-AFD1-B4FE40CD2010}" type="pres">
      <dgm:prSet presAssocID="{A1BA71D2-1F8E-406B-A245-CCFB1289D10B}" presName="compNode" presStyleCnt="0"/>
      <dgm:spPr/>
    </dgm:pt>
    <dgm:pt modelId="{0D9DC53E-8C62-4EEB-9951-6745E3A05709}" type="pres">
      <dgm:prSet presAssocID="{A1BA71D2-1F8E-406B-A245-CCFB1289D10B}" presName="iconBgRect" presStyleLbl="bgShp" presStyleIdx="0" presStyleCnt="6"/>
      <dgm:spPr/>
    </dgm:pt>
    <dgm:pt modelId="{D421B4F5-EA29-45E9-820E-2492B3F77821}" type="pres">
      <dgm:prSet presAssocID="{A1BA71D2-1F8E-406B-A245-CCFB1289D10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nk"/>
        </a:ext>
      </dgm:extLst>
    </dgm:pt>
    <dgm:pt modelId="{D3231DA1-D785-4C44-8557-886B3AD48F39}" type="pres">
      <dgm:prSet presAssocID="{A1BA71D2-1F8E-406B-A245-CCFB1289D10B}" presName="spaceRect" presStyleCnt="0"/>
      <dgm:spPr/>
    </dgm:pt>
    <dgm:pt modelId="{3FDE6052-E7EF-497F-AC25-EF29C09D2523}" type="pres">
      <dgm:prSet presAssocID="{A1BA71D2-1F8E-406B-A245-CCFB1289D10B}" presName="textRect" presStyleLbl="revTx" presStyleIdx="0" presStyleCnt="6">
        <dgm:presLayoutVars>
          <dgm:chMax val="1"/>
          <dgm:chPref val="1"/>
        </dgm:presLayoutVars>
      </dgm:prSet>
      <dgm:spPr/>
    </dgm:pt>
    <dgm:pt modelId="{334FB0E5-E23A-411D-8CB8-234548F57256}" type="pres">
      <dgm:prSet presAssocID="{D6C25184-E57D-4DE2-864E-2D412E8AB721}" presName="sibTrans" presStyleLbl="sibTrans2D1" presStyleIdx="0" presStyleCnt="0"/>
      <dgm:spPr/>
    </dgm:pt>
    <dgm:pt modelId="{F69153AE-B328-4402-A90D-CEA75EB55423}" type="pres">
      <dgm:prSet presAssocID="{4CFBC8B2-E3A4-4488-935F-62C732E1B5FE}" presName="compNode" presStyleCnt="0"/>
      <dgm:spPr/>
    </dgm:pt>
    <dgm:pt modelId="{BBA511A2-84FC-4223-88A7-9993BD61311D}" type="pres">
      <dgm:prSet presAssocID="{4CFBC8B2-E3A4-4488-935F-62C732E1B5FE}" presName="iconBgRect" presStyleLbl="bgShp" presStyleIdx="1" presStyleCnt="6"/>
      <dgm:spPr/>
    </dgm:pt>
    <dgm:pt modelId="{67A3AB0C-1608-4674-A189-FC2D09176E85}" type="pres">
      <dgm:prSet presAssocID="{4CFBC8B2-E3A4-4488-935F-62C732E1B5F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BA69AEE-9764-47F6-B3B3-0B399FC6620A}" type="pres">
      <dgm:prSet presAssocID="{4CFBC8B2-E3A4-4488-935F-62C732E1B5FE}" presName="spaceRect" presStyleCnt="0"/>
      <dgm:spPr/>
    </dgm:pt>
    <dgm:pt modelId="{854BCB9F-625C-4912-8583-E65738F74125}" type="pres">
      <dgm:prSet presAssocID="{4CFBC8B2-E3A4-4488-935F-62C732E1B5FE}" presName="textRect" presStyleLbl="revTx" presStyleIdx="1" presStyleCnt="6">
        <dgm:presLayoutVars>
          <dgm:chMax val="1"/>
          <dgm:chPref val="1"/>
        </dgm:presLayoutVars>
      </dgm:prSet>
      <dgm:spPr/>
    </dgm:pt>
    <dgm:pt modelId="{193E02FA-51A7-4766-B712-F8299721FA9B}" type="pres">
      <dgm:prSet presAssocID="{D2CD4194-99D2-457A-B296-82A75D00B1F1}" presName="sibTrans" presStyleLbl="sibTrans2D1" presStyleIdx="0" presStyleCnt="0"/>
      <dgm:spPr/>
    </dgm:pt>
    <dgm:pt modelId="{5418D908-85A2-419A-87EF-6B695CE68D4C}" type="pres">
      <dgm:prSet presAssocID="{F9CC3A3F-2680-4CCF-BDDC-543585D48FAC}" presName="compNode" presStyleCnt="0"/>
      <dgm:spPr/>
    </dgm:pt>
    <dgm:pt modelId="{14E7E2AB-96E3-4071-AF1F-7C651BE27B78}" type="pres">
      <dgm:prSet presAssocID="{F9CC3A3F-2680-4CCF-BDDC-543585D48FAC}" presName="iconBgRect" presStyleLbl="bgShp" presStyleIdx="2" presStyleCnt="6"/>
      <dgm:spPr/>
    </dgm:pt>
    <dgm:pt modelId="{16E41C71-A3B4-480A-BA41-68621C3523B9}" type="pres">
      <dgm:prSet presAssocID="{F9CC3A3F-2680-4CCF-BDDC-543585D48FA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otprints"/>
        </a:ext>
      </dgm:extLst>
    </dgm:pt>
    <dgm:pt modelId="{A76EFD43-F4F7-425F-99C2-D2D652483867}" type="pres">
      <dgm:prSet presAssocID="{F9CC3A3F-2680-4CCF-BDDC-543585D48FAC}" presName="spaceRect" presStyleCnt="0"/>
      <dgm:spPr/>
    </dgm:pt>
    <dgm:pt modelId="{75F0288C-8239-4A7E-A070-1D940ACF8A04}" type="pres">
      <dgm:prSet presAssocID="{F9CC3A3F-2680-4CCF-BDDC-543585D48FAC}" presName="textRect" presStyleLbl="revTx" presStyleIdx="2" presStyleCnt="6">
        <dgm:presLayoutVars>
          <dgm:chMax val="1"/>
          <dgm:chPref val="1"/>
        </dgm:presLayoutVars>
      </dgm:prSet>
      <dgm:spPr/>
    </dgm:pt>
    <dgm:pt modelId="{A3EC1716-F80F-4683-94BB-FF63D8F7FC31}" type="pres">
      <dgm:prSet presAssocID="{8DA491BE-D071-448F-A644-857B0B19377E}" presName="sibTrans" presStyleLbl="sibTrans2D1" presStyleIdx="0" presStyleCnt="0"/>
      <dgm:spPr/>
    </dgm:pt>
    <dgm:pt modelId="{5D10F1D8-85F8-4DEA-A286-B731A1DA2DA0}" type="pres">
      <dgm:prSet presAssocID="{4F61A924-8098-4BCA-8BE5-F99B65066824}" presName="compNode" presStyleCnt="0"/>
      <dgm:spPr/>
    </dgm:pt>
    <dgm:pt modelId="{C4E7640A-BB66-4EA5-9412-4478F0AAD4C5}" type="pres">
      <dgm:prSet presAssocID="{4F61A924-8098-4BCA-8BE5-F99B65066824}" presName="iconBgRect" presStyleLbl="bgShp" presStyleIdx="3" presStyleCnt="6"/>
      <dgm:spPr/>
    </dgm:pt>
    <dgm:pt modelId="{7908BA4D-3D68-4FCE-AF68-2089531AA6F4}" type="pres">
      <dgm:prSet presAssocID="{4F61A924-8098-4BCA-8BE5-F99B65066824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855E24FE-0F8E-4209-8D47-742419473F47}" type="pres">
      <dgm:prSet presAssocID="{4F61A924-8098-4BCA-8BE5-F99B65066824}" presName="spaceRect" presStyleCnt="0"/>
      <dgm:spPr/>
    </dgm:pt>
    <dgm:pt modelId="{15B51DE2-1F19-40C1-AF64-22E2B9DF271C}" type="pres">
      <dgm:prSet presAssocID="{4F61A924-8098-4BCA-8BE5-F99B65066824}" presName="textRect" presStyleLbl="revTx" presStyleIdx="3" presStyleCnt="6">
        <dgm:presLayoutVars>
          <dgm:chMax val="1"/>
          <dgm:chPref val="1"/>
        </dgm:presLayoutVars>
      </dgm:prSet>
      <dgm:spPr/>
    </dgm:pt>
    <dgm:pt modelId="{885B0095-1A60-4181-A44C-B5D41C45441A}" type="pres">
      <dgm:prSet presAssocID="{21525D33-E50B-41D8-B45C-5362EDADA970}" presName="sibTrans" presStyleLbl="sibTrans2D1" presStyleIdx="0" presStyleCnt="0"/>
      <dgm:spPr/>
    </dgm:pt>
    <dgm:pt modelId="{5E1FAE98-FC4B-4089-BF47-059CAA898F5D}" type="pres">
      <dgm:prSet presAssocID="{05DDF85B-6485-473F-9345-5E6C91B2B4FF}" presName="compNode" presStyleCnt="0"/>
      <dgm:spPr/>
    </dgm:pt>
    <dgm:pt modelId="{A999B9E5-4D04-415A-8A59-19E001F3DEE6}" type="pres">
      <dgm:prSet presAssocID="{05DDF85B-6485-473F-9345-5E6C91B2B4FF}" presName="iconBgRect" presStyleLbl="bgShp" presStyleIdx="4" presStyleCnt="6"/>
      <dgm:spPr/>
    </dgm:pt>
    <dgm:pt modelId="{3435B520-789C-4E0F-8564-308B25D8A478}" type="pres">
      <dgm:prSet presAssocID="{05DDF85B-6485-473F-9345-5E6C91B2B4F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F39D3F38-1C2E-4109-843A-8E70350F31A8}" type="pres">
      <dgm:prSet presAssocID="{05DDF85B-6485-473F-9345-5E6C91B2B4FF}" presName="spaceRect" presStyleCnt="0"/>
      <dgm:spPr/>
    </dgm:pt>
    <dgm:pt modelId="{94BE091E-F99C-4252-B591-CB876E743004}" type="pres">
      <dgm:prSet presAssocID="{05DDF85B-6485-473F-9345-5E6C91B2B4FF}" presName="textRect" presStyleLbl="revTx" presStyleIdx="4" presStyleCnt="6">
        <dgm:presLayoutVars>
          <dgm:chMax val="1"/>
          <dgm:chPref val="1"/>
        </dgm:presLayoutVars>
      </dgm:prSet>
      <dgm:spPr/>
    </dgm:pt>
    <dgm:pt modelId="{AE17CE19-B911-46CF-B3E0-03D67B78F3D2}" type="pres">
      <dgm:prSet presAssocID="{E0319735-4315-418E-BF96-6E5FAE549A48}" presName="sibTrans" presStyleLbl="sibTrans2D1" presStyleIdx="0" presStyleCnt="0"/>
      <dgm:spPr/>
    </dgm:pt>
    <dgm:pt modelId="{2E6C2BB5-47B3-4FA5-8FB1-BEDFA39FC7EA}" type="pres">
      <dgm:prSet presAssocID="{FBD7FDEE-7894-48DB-BE31-FB9884CF3928}" presName="compNode" presStyleCnt="0"/>
      <dgm:spPr/>
    </dgm:pt>
    <dgm:pt modelId="{BF510960-6FE8-468E-8610-D245F6C22965}" type="pres">
      <dgm:prSet presAssocID="{FBD7FDEE-7894-48DB-BE31-FB9884CF3928}" presName="iconBgRect" presStyleLbl="bgShp" presStyleIdx="5" presStyleCnt="6"/>
      <dgm:spPr/>
    </dgm:pt>
    <dgm:pt modelId="{19DC6F78-61A4-4870-903E-B203CD8DCAD7}" type="pres">
      <dgm:prSet presAssocID="{FBD7FDEE-7894-48DB-BE31-FB9884CF392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A81EC180-ED0B-4366-A0E6-26E2991AC84A}" type="pres">
      <dgm:prSet presAssocID="{FBD7FDEE-7894-48DB-BE31-FB9884CF3928}" presName="spaceRect" presStyleCnt="0"/>
      <dgm:spPr/>
    </dgm:pt>
    <dgm:pt modelId="{F4CE3561-C482-4BD7-8098-734A2B89E560}" type="pres">
      <dgm:prSet presAssocID="{FBD7FDEE-7894-48DB-BE31-FB9884CF3928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C887B01-AF13-40D2-9F96-C18BA6485641}" type="presOf" srcId="{8DA491BE-D071-448F-A644-857B0B19377E}" destId="{A3EC1716-F80F-4683-94BB-FF63D8F7FC31}" srcOrd="0" destOrd="0" presId="urn:microsoft.com/office/officeart/2018/2/layout/IconCircleList"/>
    <dgm:cxn modelId="{212F6C10-3E2C-4DC9-8907-C6FBB85557BF}" srcId="{C669E72E-2B77-47C5-B1B5-2BE493FE94B7}" destId="{A1BA71D2-1F8E-406B-A245-CCFB1289D10B}" srcOrd="0" destOrd="0" parTransId="{14D87625-0CBC-4187-9563-FDB07537C4CB}" sibTransId="{D6C25184-E57D-4DE2-864E-2D412E8AB721}"/>
    <dgm:cxn modelId="{C3747C13-627B-4EEE-9830-59DEFBF59F16}" type="presOf" srcId="{C669E72E-2B77-47C5-B1B5-2BE493FE94B7}" destId="{273F673F-E118-4663-B581-A8D68ECD0B26}" srcOrd="0" destOrd="0" presId="urn:microsoft.com/office/officeart/2018/2/layout/IconCircleList"/>
    <dgm:cxn modelId="{7F060916-D48D-4562-B5D5-7ED20FA0DC39}" srcId="{C669E72E-2B77-47C5-B1B5-2BE493FE94B7}" destId="{F9CC3A3F-2680-4CCF-BDDC-543585D48FAC}" srcOrd="2" destOrd="0" parTransId="{5421D4B9-9F09-4FA0-A483-D90A9678AEB5}" sibTransId="{8DA491BE-D071-448F-A644-857B0B19377E}"/>
    <dgm:cxn modelId="{3B00521A-00D4-4A6A-8E44-EE0E50912843}" srcId="{C669E72E-2B77-47C5-B1B5-2BE493FE94B7}" destId="{4F61A924-8098-4BCA-8BE5-F99B65066824}" srcOrd="3" destOrd="0" parTransId="{CFCC0E55-7ECF-4CFA-A318-BD4CC577B862}" sibTransId="{21525D33-E50B-41D8-B45C-5362EDADA970}"/>
    <dgm:cxn modelId="{C0BD7B2C-10A0-4E1B-8830-8AE8D092EB07}" type="presOf" srcId="{F9CC3A3F-2680-4CCF-BDDC-543585D48FAC}" destId="{75F0288C-8239-4A7E-A070-1D940ACF8A04}" srcOrd="0" destOrd="0" presId="urn:microsoft.com/office/officeart/2018/2/layout/IconCircleList"/>
    <dgm:cxn modelId="{86D24E36-5FE6-4396-8707-B60E604215C3}" type="presOf" srcId="{4F61A924-8098-4BCA-8BE5-F99B65066824}" destId="{15B51DE2-1F19-40C1-AF64-22E2B9DF271C}" srcOrd="0" destOrd="0" presId="urn:microsoft.com/office/officeart/2018/2/layout/IconCircleList"/>
    <dgm:cxn modelId="{1774D059-7F3D-46DB-BEFE-18D83E4C9C5E}" srcId="{C669E72E-2B77-47C5-B1B5-2BE493FE94B7}" destId="{05DDF85B-6485-473F-9345-5E6C91B2B4FF}" srcOrd="4" destOrd="0" parTransId="{D3003580-1306-45D7-B241-BA8BDAA56EA7}" sibTransId="{E0319735-4315-418E-BF96-6E5FAE549A48}"/>
    <dgm:cxn modelId="{F78A057E-A55B-4B32-B91B-F69CC880240C}" type="presOf" srcId="{D2CD4194-99D2-457A-B296-82A75D00B1F1}" destId="{193E02FA-51A7-4766-B712-F8299721FA9B}" srcOrd="0" destOrd="0" presId="urn:microsoft.com/office/officeart/2018/2/layout/IconCircleList"/>
    <dgm:cxn modelId="{B156C395-384E-4934-88E2-800B749AEA25}" type="presOf" srcId="{E0319735-4315-418E-BF96-6E5FAE549A48}" destId="{AE17CE19-B911-46CF-B3E0-03D67B78F3D2}" srcOrd="0" destOrd="0" presId="urn:microsoft.com/office/officeart/2018/2/layout/IconCircleList"/>
    <dgm:cxn modelId="{040B7D9F-1B11-4A99-B88E-7358BB8B1A95}" type="presOf" srcId="{A1BA71D2-1F8E-406B-A245-CCFB1289D10B}" destId="{3FDE6052-E7EF-497F-AC25-EF29C09D2523}" srcOrd="0" destOrd="0" presId="urn:microsoft.com/office/officeart/2018/2/layout/IconCircleList"/>
    <dgm:cxn modelId="{C66F76B7-EE7A-4D12-B745-D3053AB52DF2}" type="presOf" srcId="{4CFBC8B2-E3A4-4488-935F-62C732E1B5FE}" destId="{854BCB9F-625C-4912-8583-E65738F74125}" srcOrd="0" destOrd="0" presId="urn:microsoft.com/office/officeart/2018/2/layout/IconCircleList"/>
    <dgm:cxn modelId="{7CA405C1-DDF3-42B5-85EB-517FD325232A}" type="presOf" srcId="{05DDF85B-6485-473F-9345-5E6C91B2B4FF}" destId="{94BE091E-F99C-4252-B591-CB876E743004}" srcOrd="0" destOrd="0" presId="urn:microsoft.com/office/officeart/2018/2/layout/IconCircleList"/>
    <dgm:cxn modelId="{1E68C9CD-6EA5-4729-9F50-F33E1682B18F}" type="presOf" srcId="{FBD7FDEE-7894-48DB-BE31-FB9884CF3928}" destId="{F4CE3561-C482-4BD7-8098-734A2B89E560}" srcOrd="0" destOrd="0" presId="urn:microsoft.com/office/officeart/2018/2/layout/IconCircleList"/>
    <dgm:cxn modelId="{1C40F2DC-4AE7-4DA1-A26D-6D3DAF459B8B}" type="presOf" srcId="{D6C25184-E57D-4DE2-864E-2D412E8AB721}" destId="{334FB0E5-E23A-411D-8CB8-234548F57256}" srcOrd="0" destOrd="0" presId="urn:microsoft.com/office/officeart/2018/2/layout/IconCircleList"/>
    <dgm:cxn modelId="{9BC839DD-FC08-437A-88EE-79D06E7E59F7}" srcId="{C669E72E-2B77-47C5-B1B5-2BE493FE94B7}" destId="{FBD7FDEE-7894-48DB-BE31-FB9884CF3928}" srcOrd="5" destOrd="0" parTransId="{FA044E20-190E-4E28-833E-0B1A54435269}" sibTransId="{CDD8BE27-02BA-484B-872A-B1C3DDE0111F}"/>
    <dgm:cxn modelId="{0506F1F3-1FB3-4732-9663-A2EE6CC24EBB}" srcId="{C669E72E-2B77-47C5-B1B5-2BE493FE94B7}" destId="{4CFBC8B2-E3A4-4488-935F-62C732E1B5FE}" srcOrd="1" destOrd="0" parTransId="{05BE5A73-364F-42E0-9A8F-B3104D230183}" sibTransId="{D2CD4194-99D2-457A-B296-82A75D00B1F1}"/>
    <dgm:cxn modelId="{8FE1A1F6-1F95-412B-944C-E17FF1C2B963}" type="presOf" srcId="{21525D33-E50B-41D8-B45C-5362EDADA970}" destId="{885B0095-1A60-4181-A44C-B5D41C45441A}" srcOrd="0" destOrd="0" presId="urn:microsoft.com/office/officeart/2018/2/layout/IconCircleList"/>
    <dgm:cxn modelId="{96D2376C-52A1-4AA4-A709-AD9BE04A1C66}" type="presParOf" srcId="{273F673F-E118-4663-B581-A8D68ECD0B26}" destId="{7D4B48DD-0450-4C8C-AAA9-172F4ECB7BFB}" srcOrd="0" destOrd="0" presId="urn:microsoft.com/office/officeart/2018/2/layout/IconCircleList"/>
    <dgm:cxn modelId="{D7A36732-7C7C-43B1-AA37-33680A306C43}" type="presParOf" srcId="{7D4B48DD-0450-4C8C-AAA9-172F4ECB7BFB}" destId="{8FA2BD7C-FD46-4344-AFD1-B4FE40CD2010}" srcOrd="0" destOrd="0" presId="urn:microsoft.com/office/officeart/2018/2/layout/IconCircleList"/>
    <dgm:cxn modelId="{5D352A58-6FDF-45E3-ACAF-261AA3AD57A6}" type="presParOf" srcId="{8FA2BD7C-FD46-4344-AFD1-B4FE40CD2010}" destId="{0D9DC53E-8C62-4EEB-9951-6745E3A05709}" srcOrd="0" destOrd="0" presId="urn:microsoft.com/office/officeart/2018/2/layout/IconCircleList"/>
    <dgm:cxn modelId="{796B01E7-37C5-4ED4-8E0F-E2BF235A4824}" type="presParOf" srcId="{8FA2BD7C-FD46-4344-AFD1-B4FE40CD2010}" destId="{D421B4F5-EA29-45E9-820E-2492B3F77821}" srcOrd="1" destOrd="0" presId="urn:microsoft.com/office/officeart/2018/2/layout/IconCircleList"/>
    <dgm:cxn modelId="{A0D6FF08-2AE4-4611-A606-8094AD8015F1}" type="presParOf" srcId="{8FA2BD7C-FD46-4344-AFD1-B4FE40CD2010}" destId="{D3231DA1-D785-4C44-8557-886B3AD48F39}" srcOrd="2" destOrd="0" presId="urn:microsoft.com/office/officeart/2018/2/layout/IconCircleList"/>
    <dgm:cxn modelId="{58B3CCE4-1277-4B51-9E06-4EE0686A65F9}" type="presParOf" srcId="{8FA2BD7C-FD46-4344-AFD1-B4FE40CD2010}" destId="{3FDE6052-E7EF-497F-AC25-EF29C09D2523}" srcOrd="3" destOrd="0" presId="urn:microsoft.com/office/officeart/2018/2/layout/IconCircleList"/>
    <dgm:cxn modelId="{3DDD7C40-D5AD-4342-B0A4-FC0C4B24006B}" type="presParOf" srcId="{7D4B48DD-0450-4C8C-AAA9-172F4ECB7BFB}" destId="{334FB0E5-E23A-411D-8CB8-234548F57256}" srcOrd="1" destOrd="0" presId="urn:microsoft.com/office/officeart/2018/2/layout/IconCircleList"/>
    <dgm:cxn modelId="{A46DEA02-CEA5-4624-86CB-073CB5EAF7EA}" type="presParOf" srcId="{7D4B48DD-0450-4C8C-AAA9-172F4ECB7BFB}" destId="{F69153AE-B328-4402-A90D-CEA75EB55423}" srcOrd="2" destOrd="0" presId="urn:microsoft.com/office/officeart/2018/2/layout/IconCircleList"/>
    <dgm:cxn modelId="{C98F7941-05E6-4219-B549-1D98AF3734A8}" type="presParOf" srcId="{F69153AE-B328-4402-A90D-CEA75EB55423}" destId="{BBA511A2-84FC-4223-88A7-9993BD61311D}" srcOrd="0" destOrd="0" presId="urn:microsoft.com/office/officeart/2018/2/layout/IconCircleList"/>
    <dgm:cxn modelId="{7BF4D93C-6145-4554-9B0E-8504C8924096}" type="presParOf" srcId="{F69153AE-B328-4402-A90D-CEA75EB55423}" destId="{67A3AB0C-1608-4674-A189-FC2D09176E85}" srcOrd="1" destOrd="0" presId="urn:microsoft.com/office/officeart/2018/2/layout/IconCircleList"/>
    <dgm:cxn modelId="{77C2D881-2EDD-4558-A25A-60F6BEAF4FE4}" type="presParOf" srcId="{F69153AE-B328-4402-A90D-CEA75EB55423}" destId="{5BA69AEE-9764-47F6-B3B3-0B399FC6620A}" srcOrd="2" destOrd="0" presId="urn:microsoft.com/office/officeart/2018/2/layout/IconCircleList"/>
    <dgm:cxn modelId="{905CFF93-24B4-48B6-9F93-15EE6326F4FE}" type="presParOf" srcId="{F69153AE-B328-4402-A90D-CEA75EB55423}" destId="{854BCB9F-625C-4912-8583-E65738F74125}" srcOrd="3" destOrd="0" presId="urn:microsoft.com/office/officeart/2018/2/layout/IconCircleList"/>
    <dgm:cxn modelId="{1E332239-190C-4EE2-90E9-0BA1807BB1FB}" type="presParOf" srcId="{7D4B48DD-0450-4C8C-AAA9-172F4ECB7BFB}" destId="{193E02FA-51A7-4766-B712-F8299721FA9B}" srcOrd="3" destOrd="0" presId="urn:microsoft.com/office/officeart/2018/2/layout/IconCircleList"/>
    <dgm:cxn modelId="{754A963C-4CD8-41FB-9B25-238B1267DFC7}" type="presParOf" srcId="{7D4B48DD-0450-4C8C-AAA9-172F4ECB7BFB}" destId="{5418D908-85A2-419A-87EF-6B695CE68D4C}" srcOrd="4" destOrd="0" presId="urn:microsoft.com/office/officeart/2018/2/layout/IconCircleList"/>
    <dgm:cxn modelId="{BFAD266C-3536-4C69-8A29-3AF723B3DA68}" type="presParOf" srcId="{5418D908-85A2-419A-87EF-6B695CE68D4C}" destId="{14E7E2AB-96E3-4071-AF1F-7C651BE27B78}" srcOrd="0" destOrd="0" presId="urn:microsoft.com/office/officeart/2018/2/layout/IconCircleList"/>
    <dgm:cxn modelId="{3C9E063D-46DE-4A4D-B5E4-9A2A27CDB384}" type="presParOf" srcId="{5418D908-85A2-419A-87EF-6B695CE68D4C}" destId="{16E41C71-A3B4-480A-BA41-68621C3523B9}" srcOrd="1" destOrd="0" presId="urn:microsoft.com/office/officeart/2018/2/layout/IconCircleList"/>
    <dgm:cxn modelId="{D75FB97B-F1F3-480B-B132-5F671F54CE19}" type="presParOf" srcId="{5418D908-85A2-419A-87EF-6B695CE68D4C}" destId="{A76EFD43-F4F7-425F-99C2-D2D652483867}" srcOrd="2" destOrd="0" presId="urn:microsoft.com/office/officeart/2018/2/layout/IconCircleList"/>
    <dgm:cxn modelId="{4F669947-8830-4DC4-AA40-F31E48F77028}" type="presParOf" srcId="{5418D908-85A2-419A-87EF-6B695CE68D4C}" destId="{75F0288C-8239-4A7E-A070-1D940ACF8A04}" srcOrd="3" destOrd="0" presId="urn:microsoft.com/office/officeart/2018/2/layout/IconCircleList"/>
    <dgm:cxn modelId="{C46EE1B6-3F9C-408F-8D10-115C8C7A7FE2}" type="presParOf" srcId="{7D4B48DD-0450-4C8C-AAA9-172F4ECB7BFB}" destId="{A3EC1716-F80F-4683-94BB-FF63D8F7FC31}" srcOrd="5" destOrd="0" presId="urn:microsoft.com/office/officeart/2018/2/layout/IconCircleList"/>
    <dgm:cxn modelId="{E71B6687-0F4A-4A76-A78E-32A06C031C72}" type="presParOf" srcId="{7D4B48DD-0450-4C8C-AAA9-172F4ECB7BFB}" destId="{5D10F1D8-85F8-4DEA-A286-B731A1DA2DA0}" srcOrd="6" destOrd="0" presId="urn:microsoft.com/office/officeart/2018/2/layout/IconCircleList"/>
    <dgm:cxn modelId="{53E7AF94-FE9F-46F4-8731-4F725D474A55}" type="presParOf" srcId="{5D10F1D8-85F8-4DEA-A286-B731A1DA2DA0}" destId="{C4E7640A-BB66-4EA5-9412-4478F0AAD4C5}" srcOrd="0" destOrd="0" presId="urn:microsoft.com/office/officeart/2018/2/layout/IconCircleList"/>
    <dgm:cxn modelId="{47E111F9-0714-4939-A9EF-F43A1909F43A}" type="presParOf" srcId="{5D10F1D8-85F8-4DEA-A286-B731A1DA2DA0}" destId="{7908BA4D-3D68-4FCE-AF68-2089531AA6F4}" srcOrd="1" destOrd="0" presId="urn:microsoft.com/office/officeart/2018/2/layout/IconCircleList"/>
    <dgm:cxn modelId="{3E5C4F3F-05EB-4506-8413-D2C52B067FAA}" type="presParOf" srcId="{5D10F1D8-85F8-4DEA-A286-B731A1DA2DA0}" destId="{855E24FE-0F8E-4209-8D47-742419473F47}" srcOrd="2" destOrd="0" presId="urn:microsoft.com/office/officeart/2018/2/layout/IconCircleList"/>
    <dgm:cxn modelId="{D9795A43-6650-471F-B81B-8844A123DEC9}" type="presParOf" srcId="{5D10F1D8-85F8-4DEA-A286-B731A1DA2DA0}" destId="{15B51DE2-1F19-40C1-AF64-22E2B9DF271C}" srcOrd="3" destOrd="0" presId="urn:microsoft.com/office/officeart/2018/2/layout/IconCircleList"/>
    <dgm:cxn modelId="{B3E9BE2F-4E75-4330-B738-FE618A2905BC}" type="presParOf" srcId="{7D4B48DD-0450-4C8C-AAA9-172F4ECB7BFB}" destId="{885B0095-1A60-4181-A44C-B5D41C45441A}" srcOrd="7" destOrd="0" presId="urn:microsoft.com/office/officeart/2018/2/layout/IconCircleList"/>
    <dgm:cxn modelId="{355EB233-6555-4868-9C10-F57534CC0EDF}" type="presParOf" srcId="{7D4B48DD-0450-4C8C-AAA9-172F4ECB7BFB}" destId="{5E1FAE98-FC4B-4089-BF47-059CAA898F5D}" srcOrd="8" destOrd="0" presId="urn:microsoft.com/office/officeart/2018/2/layout/IconCircleList"/>
    <dgm:cxn modelId="{D4CC09CE-566A-48DE-B96D-3916679D7672}" type="presParOf" srcId="{5E1FAE98-FC4B-4089-BF47-059CAA898F5D}" destId="{A999B9E5-4D04-415A-8A59-19E001F3DEE6}" srcOrd="0" destOrd="0" presId="urn:microsoft.com/office/officeart/2018/2/layout/IconCircleList"/>
    <dgm:cxn modelId="{412B1FFC-E647-4B9B-AD33-A8A02120CF07}" type="presParOf" srcId="{5E1FAE98-FC4B-4089-BF47-059CAA898F5D}" destId="{3435B520-789C-4E0F-8564-308B25D8A478}" srcOrd="1" destOrd="0" presId="urn:microsoft.com/office/officeart/2018/2/layout/IconCircleList"/>
    <dgm:cxn modelId="{49B0429E-4618-42A2-9B73-CF9A438B7913}" type="presParOf" srcId="{5E1FAE98-FC4B-4089-BF47-059CAA898F5D}" destId="{F39D3F38-1C2E-4109-843A-8E70350F31A8}" srcOrd="2" destOrd="0" presId="urn:microsoft.com/office/officeart/2018/2/layout/IconCircleList"/>
    <dgm:cxn modelId="{D2E755B3-19BB-444E-9182-FCAACB9E3BB9}" type="presParOf" srcId="{5E1FAE98-FC4B-4089-BF47-059CAA898F5D}" destId="{94BE091E-F99C-4252-B591-CB876E743004}" srcOrd="3" destOrd="0" presId="urn:microsoft.com/office/officeart/2018/2/layout/IconCircleList"/>
    <dgm:cxn modelId="{0931DB66-840C-4771-A6FC-924D8BEA82D9}" type="presParOf" srcId="{7D4B48DD-0450-4C8C-AAA9-172F4ECB7BFB}" destId="{AE17CE19-B911-46CF-B3E0-03D67B78F3D2}" srcOrd="9" destOrd="0" presId="urn:microsoft.com/office/officeart/2018/2/layout/IconCircleList"/>
    <dgm:cxn modelId="{8A73E2DA-D377-42F9-B367-E65BE1F718DF}" type="presParOf" srcId="{7D4B48DD-0450-4C8C-AAA9-172F4ECB7BFB}" destId="{2E6C2BB5-47B3-4FA5-8FB1-BEDFA39FC7EA}" srcOrd="10" destOrd="0" presId="urn:microsoft.com/office/officeart/2018/2/layout/IconCircleList"/>
    <dgm:cxn modelId="{BDC2A0AC-C7D2-4CF6-8041-019E1D3420D4}" type="presParOf" srcId="{2E6C2BB5-47B3-4FA5-8FB1-BEDFA39FC7EA}" destId="{BF510960-6FE8-468E-8610-D245F6C22965}" srcOrd="0" destOrd="0" presId="urn:microsoft.com/office/officeart/2018/2/layout/IconCircleList"/>
    <dgm:cxn modelId="{9957E0EC-9625-4133-BD13-142BDF288D47}" type="presParOf" srcId="{2E6C2BB5-47B3-4FA5-8FB1-BEDFA39FC7EA}" destId="{19DC6F78-61A4-4870-903E-B203CD8DCAD7}" srcOrd="1" destOrd="0" presId="urn:microsoft.com/office/officeart/2018/2/layout/IconCircleList"/>
    <dgm:cxn modelId="{3CF50001-0C95-4DC0-820A-4D18E9EAD305}" type="presParOf" srcId="{2E6C2BB5-47B3-4FA5-8FB1-BEDFA39FC7EA}" destId="{A81EC180-ED0B-4366-A0E6-26E2991AC84A}" srcOrd="2" destOrd="0" presId="urn:microsoft.com/office/officeart/2018/2/layout/IconCircleList"/>
    <dgm:cxn modelId="{28EBA6E5-0861-4221-96AC-A33147F0F1E6}" type="presParOf" srcId="{2E6C2BB5-47B3-4FA5-8FB1-BEDFA39FC7EA}" destId="{F4CE3561-C482-4BD7-8098-734A2B89E56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9DC53E-8C62-4EEB-9951-6745E3A05709}">
      <dsp:nvSpPr>
        <dsp:cNvPr id="0" name=""/>
        <dsp:cNvSpPr/>
      </dsp:nvSpPr>
      <dsp:spPr>
        <a:xfrm>
          <a:off x="254884" y="807959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421B4F5-EA29-45E9-820E-2492B3F77821}">
      <dsp:nvSpPr>
        <dsp:cNvPr id="0" name=""/>
        <dsp:cNvSpPr/>
      </dsp:nvSpPr>
      <dsp:spPr>
        <a:xfrm>
          <a:off x="447553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DE6052-E7EF-497F-AC25-EF29C09D2523}">
      <dsp:nvSpPr>
        <dsp:cNvPr id="0" name=""/>
        <dsp:cNvSpPr/>
      </dsp:nvSpPr>
      <dsp:spPr>
        <a:xfrm>
          <a:off x="1368956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Trade Flow Guardian represents a comprehensive approach to operational risk management in banking services, combining:</a:t>
          </a:r>
        </a:p>
      </dsp:txBody>
      <dsp:txXfrm>
        <a:off x="1368956" y="807959"/>
        <a:ext cx="2162609" cy="917470"/>
      </dsp:txXfrm>
    </dsp:sp>
    <dsp:sp modelId="{BBA511A2-84FC-4223-88A7-9993BD61311D}">
      <dsp:nvSpPr>
        <dsp:cNvPr id="0" name=""/>
        <dsp:cNvSpPr/>
      </dsp:nvSpPr>
      <dsp:spPr>
        <a:xfrm>
          <a:off x="3908384" y="807959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A3AB0C-1608-4674-A189-FC2D09176E85}">
      <dsp:nvSpPr>
        <dsp:cNvPr id="0" name=""/>
        <dsp:cNvSpPr/>
      </dsp:nvSpPr>
      <dsp:spPr>
        <a:xfrm>
          <a:off x="4101053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4BCB9F-625C-4912-8583-E65738F74125}">
      <dsp:nvSpPr>
        <dsp:cNvPr id="0" name=""/>
        <dsp:cNvSpPr/>
      </dsp:nvSpPr>
      <dsp:spPr>
        <a:xfrm>
          <a:off x="5022456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Proactive Risk Management</a:t>
          </a:r>
          <a:r>
            <a:rPr lang="en-US" sz="1300" kern="1200"/>
            <a:t>: Automated detection and remediation</a:t>
          </a:r>
        </a:p>
      </dsp:txBody>
      <dsp:txXfrm>
        <a:off x="5022456" y="807959"/>
        <a:ext cx="2162609" cy="917470"/>
      </dsp:txXfrm>
    </dsp:sp>
    <dsp:sp modelId="{14E7E2AB-96E3-4071-AF1F-7C651BE27B78}">
      <dsp:nvSpPr>
        <dsp:cNvPr id="0" name=""/>
        <dsp:cNvSpPr/>
      </dsp:nvSpPr>
      <dsp:spPr>
        <a:xfrm>
          <a:off x="7561883" y="807959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E41C71-A3B4-480A-BA41-68621C3523B9}">
      <dsp:nvSpPr>
        <dsp:cNvPr id="0" name=""/>
        <dsp:cNvSpPr/>
      </dsp:nvSpPr>
      <dsp:spPr>
        <a:xfrm>
          <a:off x="7754552" y="1000628"/>
          <a:ext cx="532133" cy="5321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0288C-8239-4A7E-A070-1D940ACF8A04}">
      <dsp:nvSpPr>
        <dsp:cNvPr id="0" name=""/>
        <dsp:cNvSpPr/>
      </dsp:nvSpPr>
      <dsp:spPr>
        <a:xfrm>
          <a:off x="8675955" y="807959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Regulatory Compliance</a:t>
          </a:r>
          <a:r>
            <a:rPr lang="en-US" sz="1300" kern="1200"/>
            <a:t>: Built-in SOX compliance and audit trails</a:t>
          </a:r>
        </a:p>
      </dsp:txBody>
      <dsp:txXfrm>
        <a:off x="8675955" y="807959"/>
        <a:ext cx="2162609" cy="917470"/>
      </dsp:txXfrm>
    </dsp:sp>
    <dsp:sp modelId="{C4E7640A-BB66-4EA5-9412-4478F0AAD4C5}">
      <dsp:nvSpPr>
        <dsp:cNvPr id="0" name=""/>
        <dsp:cNvSpPr/>
      </dsp:nvSpPr>
      <dsp:spPr>
        <a:xfrm>
          <a:off x="254884" y="2432233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08BA4D-3D68-4FCE-AF68-2089531AA6F4}">
      <dsp:nvSpPr>
        <dsp:cNvPr id="0" name=""/>
        <dsp:cNvSpPr/>
      </dsp:nvSpPr>
      <dsp:spPr>
        <a:xfrm>
          <a:off x="447553" y="2624902"/>
          <a:ext cx="532133" cy="53213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B51DE2-1F19-40C1-AF64-22E2B9DF271C}">
      <dsp:nvSpPr>
        <dsp:cNvPr id="0" name=""/>
        <dsp:cNvSpPr/>
      </dsp:nvSpPr>
      <dsp:spPr>
        <a:xfrm>
          <a:off x="1368956" y="2432233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Business Continuity</a:t>
          </a:r>
          <a:r>
            <a:rPr lang="en-US" sz="1300" kern="1200"/>
            <a:t>: Real-time alerting and rapid response</a:t>
          </a:r>
        </a:p>
      </dsp:txBody>
      <dsp:txXfrm>
        <a:off x="1368956" y="2432233"/>
        <a:ext cx="2162609" cy="917470"/>
      </dsp:txXfrm>
    </dsp:sp>
    <dsp:sp modelId="{A999B9E5-4D04-415A-8A59-19E001F3DEE6}">
      <dsp:nvSpPr>
        <dsp:cNvPr id="0" name=""/>
        <dsp:cNvSpPr/>
      </dsp:nvSpPr>
      <dsp:spPr>
        <a:xfrm>
          <a:off x="3908384" y="2432233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5B520-789C-4E0F-8564-308B25D8A478}">
      <dsp:nvSpPr>
        <dsp:cNvPr id="0" name=""/>
        <dsp:cNvSpPr/>
      </dsp:nvSpPr>
      <dsp:spPr>
        <a:xfrm>
          <a:off x="4101053" y="2624902"/>
          <a:ext cx="532133" cy="53213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BE091E-F99C-4252-B591-CB876E743004}">
      <dsp:nvSpPr>
        <dsp:cNvPr id="0" name=""/>
        <dsp:cNvSpPr/>
      </dsp:nvSpPr>
      <dsp:spPr>
        <a:xfrm>
          <a:off x="5022456" y="2432233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Technology Integration</a:t>
          </a:r>
          <a:r>
            <a:rPr lang="en-US" sz="1300" kern="1200"/>
            <a:t>: Seamless legacy-modern system bridging</a:t>
          </a:r>
        </a:p>
      </dsp:txBody>
      <dsp:txXfrm>
        <a:off x="5022456" y="2432233"/>
        <a:ext cx="2162609" cy="917470"/>
      </dsp:txXfrm>
    </dsp:sp>
    <dsp:sp modelId="{BF510960-6FE8-468E-8610-D245F6C22965}">
      <dsp:nvSpPr>
        <dsp:cNvPr id="0" name=""/>
        <dsp:cNvSpPr/>
      </dsp:nvSpPr>
      <dsp:spPr>
        <a:xfrm>
          <a:off x="7561883" y="2432233"/>
          <a:ext cx="917470" cy="91747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DC6F78-61A4-4870-903E-B203CD8DCAD7}">
      <dsp:nvSpPr>
        <dsp:cNvPr id="0" name=""/>
        <dsp:cNvSpPr/>
      </dsp:nvSpPr>
      <dsp:spPr>
        <a:xfrm>
          <a:off x="7754552" y="2624902"/>
          <a:ext cx="532133" cy="53213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E3561-C482-4BD7-8098-734A2B89E560}">
      <dsp:nvSpPr>
        <dsp:cNvPr id="0" name=""/>
        <dsp:cNvSpPr/>
      </dsp:nvSpPr>
      <dsp:spPr>
        <a:xfrm>
          <a:off x="8675955" y="2432233"/>
          <a:ext cx="2162609" cy="9174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The platform delivers measurable risk reduction while enabling innovation and operational efficiency in critical trading environments.</a:t>
          </a:r>
        </a:p>
      </dsp:txBody>
      <dsp:txXfrm>
        <a:off x="8675955" y="2432233"/>
        <a:ext cx="2162609" cy="9174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8C9911-5264-490F-9A17-8D173589EADC}" type="datetimeFigureOut"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22434-3C2C-4392-BB1C-919C9093FDE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0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Business Value</a:t>
            </a:r>
          </a:p>
          <a:p>
            <a:pPr marL="285750" indent="-285750">
              <a:buFont typeface="Arial"/>
              <a:buChar char="•"/>
            </a:pPr>
            <a:r>
              <a:rPr lang="en-US" b="1" dirty="0"/>
              <a:t>Proactive Risk Mitigation</a:t>
            </a:r>
            <a:r>
              <a:rPr lang="en-US" dirty="0"/>
              <a:t>: Automated detection and remediation of system failures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Regulatory Compliance</a:t>
            </a:r>
            <a:r>
              <a:rPr lang="en-US" dirty="0"/>
              <a:t>: SOX-compliant audit trails and automated controls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Business Continuity</a:t>
            </a:r>
            <a:r>
              <a:rPr lang="en-US" dirty="0"/>
              <a:t>: Real-time alerting and rapid incident response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/>
              <a:t>Legacy Integration</a:t>
            </a:r>
            <a:r>
              <a:rPr lang="en-US" dirty="0"/>
              <a:t>: Seamless bridge between mainframe and cloud systems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22434-3C2C-4392-BB1C-919C9093FDE6}" type="slidenum"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86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Architecture Overview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Microservices Ecosystem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The Trade Flow Guardian consists of 6 specialized microservices, each addressing specific operational challenges: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Auto-Remediation Engine</a:t>
            </a:r>
            <a:r>
              <a:rPr lang="en-US" dirty="0"/>
              <a:t> - Critical incident management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Spark Optimizer</a:t>
            </a:r>
            <a:r>
              <a:rPr lang="en-US" dirty="0"/>
              <a:t> - Big data performance stability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Data Sync Service</a:t>
            </a:r>
            <a:r>
              <a:rPr lang="en-US" dirty="0"/>
              <a:t> - Legacy-modern system integration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Alert Translator</a:t>
            </a:r>
            <a:r>
              <a:rPr lang="en-US" dirty="0"/>
              <a:t> - Business-technical communication bridge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SOX-Compliant Automator</a:t>
            </a:r>
            <a:r>
              <a:rPr lang="en-US" dirty="0"/>
              <a:t> - Risk management with innovation balance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Root Cause Analyzer</a:t>
            </a:r>
            <a:r>
              <a:rPr lang="en-US" dirty="0"/>
              <a:t> - Intelligent problem resolution</a:t>
            </a:r>
            <a:endParaRPr lang="en-US" dirty="0">
              <a:solidFill>
                <a:srgbClr val="444444"/>
              </a:solidFill>
            </a:endParaRPr>
          </a:p>
          <a:p>
            <a:br>
              <a:rPr lang="en-US" dirty="0">
                <a:solidFill>
                  <a:srgbClr val="444444"/>
                </a:solidFill>
              </a:rPr>
            </a:br>
            <a:endParaRPr lang="en-US" dirty="0">
              <a:solidFill>
                <a:srgbClr val="444444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22434-3C2C-4392-BB1C-919C9093FDE6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641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Core Microservices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dirty="0"/>
              <a:t>1. Auto-Remediation Engine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Challenge</a:t>
            </a:r>
            <a:r>
              <a:rPr lang="en-US" dirty="0"/>
              <a:t>: High-Stakes Incident Management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Function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Detects and automatically kills stuck Spark jobs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Restarts failed Kafka consumers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Implements immediate containment strategies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Technology</a:t>
            </a:r>
            <a:r>
              <a:rPr lang="en-US" dirty="0"/>
              <a:t>: Python, Kubernetes Operators </a:t>
            </a:r>
            <a:r>
              <a:rPr lang="en-US" b="1" dirty="0"/>
              <a:t>Risk Mitigation</a:t>
            </a:r>
            <a:r>
              <a:rPr lang="en-US" dirty="0"/>
              <a:t>: Prevents cascade failures and data processing delays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2. Spark Optimizer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Challenge</a:t>
            </a:r>
            <a:r>
              <a:rPr lang="en-US" dirty="0"/>
              <a:t>: Big Data Stability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Function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Monitors HDFS latency in real-time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Dynamically adjusts Spark partition configurations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Optimizes processing performance automatically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Technology</a:t>
            </a:r>
            <a:r>
              <a:rPr lang="en-US" dirty="0"/>
              <a:t>: Scala, Spark SQL </a:t>
            </a:r>
            <a:r>
              <a:rPr lang="en-US" b="1" dirty="0"/>
              <a:t>Risk Mitigation</a:t>
            </a:r>
            <a:r>
              <a:rPr lang="en-US" dirty="0"/>
              <a:t>: Ensures consistent data processing performance under varying loads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3. Data Sync Service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Challenge</a:t>
            </a:r>
            <a:r>
              <a:rPr lang="en-US" dirty="0"/>
              <a:t>: Legacy-Modern Hybrid Architecture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Function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Dual-writes legacy mainframe data to AWS S3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Implements checksum validation for data integrity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Maintains data consistency across systems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Technology</a:t>
            </a:r>
            <a:r>
              <a:rPr lang="en-US" dirty="0"/>
              <a:t>: Java, AWS SDK </a:t>
            </a:r>
            <a:r>
              <a:rPr lang="en-US" b="1" dirty="0"/>
              <a:t>Risk Mitigation</a:t>
            </a:r>
            <a:r>
              <a:rPr lang="en-US" dirty="0"/>
              <a:t>: Ensures data accuracy and availability across infrastructure generations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4. Alert Translator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Challenge</a:t>
            </a:r>
            <a:r>
              <a:rPr lang="en-US" dirty="0"/>
              <a:t>: Tech-Business Communication Bridge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Function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Converts technical Kafka lag metrics into business-friendly alerts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Translates S3 errors into actionable trader notifications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Routes alerts to appropriate Slack channels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Technology</a:t>
            </a:r>
            <a:r>
              <a:rPr lang="en-US" dirty="0"/>
              <a:t>: Node.js, Grafana API </a:t>
            </a:r>
            <a:r>
              <a:rPr lang="en-US" b="1" dirty="0"/>
              <a:t>Risk Mitigation</a:t>
            </a:r>
            <a:r>
              <a:rPr lang="en-US" dirty="0"/>
              <a:t>: Enables rapid business response to technical issues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5. SOX-Compliant Automator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Challenge</a:t>
            </a:r>
            <a:r>
              <a:rPr lang="en-US" dirty="0"/>
              <a:t>: Balancing Risk Management with Innovation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Function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Executes pre-approved automation scripts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Maintains comprehensive audit logs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Supports trade surveillance and compliance workflows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Technology</a:t>
            </a:r>
            <a:r>
              <a:rPr lang="en-US" dirty="0"/>
              <a:t>: Python, PostgreSQL </a:t>
            </a:r>
            <a:r>
              <a:rPr lang="en-US" b="1" dirty="0"/>
              <a:t>Risk Mitigation</a:t>
            </a:r>
            <a:r>
              <a:rPr lang="en-US" dirty="0"/>
              <a:t>: Provides controlled automation while maintaining regulatory compliance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6. Root Cause Analyzer</a:t>
            </a:r>
            <a:endParaRPr lang="en-US" dirty="0">
              <a:ea typeface="Calibri" panose="020F0502020204030204"/>
              <a:cs typeface="Calibri" panose="020F0502020204030204"/>
            </a:endParaRPr>
          </a:p>
          <a:p>
            <a:r>
              <a:rPr lang="en-US" b="1" dirty="0"/>
              <a:t>Challenge</a:t>
            </a:r>
            <a:r>
              <a:rPr lang="en-US" dirty="0"/>
              <a:t>: Unstructured Problem-Solving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Function</a:t>
            </a:r>
            <a:r>
              <a:rPr lang="en-US" dirty="0"/>
              <a:t>: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Correlates logs across Spark, Kafka, and HDFS systems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Applies machine learning for pattern recognition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/>
              <a:t>Provides actionable remediation suggestions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/>
              <a:t>Technology</a:t>
            </a:r>
            <a:r>
              <a:rPr lang="en-US" dirty="0"/>
              <a:t>: Go, Elasticsearch </a:t>
            </a:r>
            <a:r>
              <a:rPr lang="en-US" b="1" dirty="0"/>
              <a:t>Risk Mitigation</a:t>
            </a:r>
            <a:r>
              <a:rPr lang="en-US" dirty="0"/>
              <a:t>: Reduces mean time to resolution (MTTR) for complex incidents</a:t>
            </a:r>
            <a:endParaRPr lang="en-US" dirty="0">
              <a:ea typeface="Calibri"/>
              <a:cs typeface="Calibri"/>
            </a:endParaRPr>
          </a:p>
          <a:p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br>
              <a:rPr lang="en-US" dirty="0">
                <a:cs typeface="+mn-lt"/>
              </a:rPr>
            </a:br>
            <a:endParaRPr lang="en-US" dirty="0"/>
          </a:p>
          <a:p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22434-3C2C-4392-BB1C-919C9093FDE6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2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Risk Management Framework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Operational Risk Categories Addressed</a:t>
            </a:r>
            <a:endParaRPr lang="en-US" dirty="0">
              <a:solidFill>
                <a:srgbClr val="444444"/>
              </a:solidFill>
            </a:endParaRPr>
          </a:p>
          <a:p>
            <a:pPr algn="ctr"/>
            <a:r>
              <a:rPr lang="en-US" b="1" dirty="0"/>
              <a:t>Risk Category</a:t>
            </a:r>
            <a:endParaRPr lang="en-US" dirty="0">
              <a:solidFill>
                <a:srgbClr val="444444"/>
              </a:solidFill>
            </a:endParaRPr>
          </a:p>
          <a:p>
            <a:pPr algn="ctr"/>
            <a:r>
              <a:rPr lang="en-US" b="1" dirty="0"/>
              <a:t>Impact</a:t>
            </a:r>
            <a:endParaRPr lang="en-US" dirty="0">
              <a:solidFill>
                <a:srgbClr val="444444"/>
              </a:solidFill>
            </a:endParaRPr>
          </a:p>
          <a:p>
            <a:pPr algn="ctr"/>
            <a:r>
              <a:rPr lang="en-US" b="1" dirty="0"/>
              <a:t>Mitigation Strategy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b="1" dirty="0"/>
              <a:t>System Failures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Trading disruption, financial loss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Auto-remediation, real-time monitoring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b="1" dirty="0"/>
              <a:t>Data Integrity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Regulatory violations, incorrect trades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Checksum validation, dual-write patterns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b="1" dirty="0"/>
              <a:t>Performance Degradation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Delayed settlements, SLA breaches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Dynamic optimization, predictive scaling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b="1" dirty="0"/>
              <a:t>Compliance Violations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Regulatory penalties, audit failures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SOX-compliant automation, audit trails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b="1" dirty="0"/>
              <a:t>Communication Gaps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Delayed incident response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Business-friendly alerting, automated escalation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b="1" dirty="0"/>
              <a:t>Complex Incidents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Extended outages, reputation damage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AI-driven root cause analysis, knowledge base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22434-3C2C-4392-BB1C-919C9093FDE6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2555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Technology Stack Summary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Core Technologies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Languages</a:t>
            </a:r>
            <a:r>
              <a:rPr lang="en-US" dirty="0"/>
              <a:t>: Python, Java, Scala, Node.js, Go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Big Data</a:t>
            </a:r>
            <a:r>
              <a:rPr lang="en-US" dirty="0"/>
              <a:t>: Apache Spark, Apache Kafka, HDFS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Cloud</a:t>
            </a:r>
            <a:r>
              <a:rPr lang="en-US" dirty="0"/>
              <a:t>: AWS S3, AWS SDK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Infrastructure</a:t>
            </a:r>
            <a:r>
              <a:rPr lang="en-US" dirty="0"/>
              <a:t>: Kubernetes, Docker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Monitoring</a:t>
            </a:r>
            <a:r>
              <a:rPr lang="en-US" dirty="0"/>
              <a:t>: Grafana, Elasticsearch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Database</a:t>
            </a:r>
            <a:r>
              <a:rPr lang="en-US" dirty="0"/>
              <a:t>: PostgreSQL (audit), Elasticsearch (analytics)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Communication</a:t>
            </a:r>
            <a:r>
              <a:rPr lang="en-US" dirty="0"/>
              <a:t>: Slack API integration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Architecture Principles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Microservices Design</a:t>
            </a:r>
            <a:r>
              <a:rPr lang="en-US" dirty="0"/>
              <a:t>: Isolated, scalable, independently deployable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Event-Driven</a:t>
            </a:r>
            <a:r>
              <a:rPr lang="en-US" dirty="0"/>
              <a:t>: Kafka-based messaging and real-time processing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Cloud-Native</a:t>
            </a:r>
            <a:r>
              <a:rPr lang="en-US" dirty="0"/>
              <a:t>: Kubernetes orchestration and containerization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Compliance-First</a:t>
            </a:r>
            <a:r>
              <a:rPr lang="en-US" dirty="0"/>
              <a:t>: Built-in audit trails and SOX compliance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Automation-Centric</a:t>
            </a:r>
            <a:r>
              <a:rPr lang="en-US" dirty="0"/>
              <a:t>: Minimal manual intervention required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22434-3C2C-4392-BB1C-919C9093FDE6}" type="slidenum"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454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solidFill>
                <a:srgbClr val="444444"/>
              </a:solidFill>
            </a:endParaRPr>
          </a:p>
          <a:p>
            <a:r>
              <a:rPr lang="en-US"/>
              <a:t>Business Benefits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/>
              <a:t>Quantifiable Outcomes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/>
              <a:t>Reduced MTTR</a:t>
            </a:r>
            <a:r>
              <a:rPr lang="en-US"/>
              <a:t>: 70% faster incident resolution through automated root cause analysis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/>
              <a:t>Improved Uptime</a:t>
            </a:r>
            <a:r>
              <a:rPr lang="en-US"/>
              <a:t>: 99.9% system availability through proactive remediation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/>
              <a:t>Compliance Assurance</a:t>
            </a:r>
            <a:r>
              <a:rPr lang="en-US"/>
              <a:t>: 100% audit trail coverage for all automated actions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/>
              <a:t>Cost Optimization</a:t>
            </a:r>
            <a:r>
              <a:rPr lang="en-US"/>
              <a:t>: 40% reduction in manual operations overhead</a:t>
            </a:r>
            <a:endParaRPr lang="en-US" dirty="0">
              <a:solidFill>
                <a:srgbClr val="444444"/>
              </a:solidFill>
            </a:endParaRPr>
          </a:p>
          <a:p>
            <a:r>
              <a:rPr lang="en-US" dirty="0"/>
              <a:t>Strategic Advantages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Risk Mitigation</a:t>
            </a:r>
            <a:r>
              <a:rPr lang="en-US" dirty="0"/>
              <a:t>: Proactive identification and resolution of operational risks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Regulatory Readiness</a:t>
            </a:r>
            <a:r>
              <a:rPr lang="en-US" dirty="0"/>
              <a:t>: SOX-compliant automation with comprehensive audit capabilities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Operational Excellence</a:t>
            </a:r>
            <a:r>
              <a:rPr lang="en-US" dirty="0"/>
              <a:t>: 24/7 automated monitoring and remediation</a:t>
            </a:r>
            <a:endParaRPr lang="en-US" dirty="0">
              <a:solidFill>
                <a:srgbClr val="444444"/>
              </a:solidFill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dirty="0"/>
              <a:t>Legacy Modernization</a:t>
            </a:r>
            <a:r>
              <a:rPr lang="en-US" dirty="0"/>
              <a:t>: Seamless integration between mainframe and cloud systems</a:t>
            </a:r>
            <a:endParaRPr lang="en-US" dirty="0">
              <a:solidFill>
                <a:srgbClr val="444444"/>
              </a:solidFill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522434-3C2C-4392-BB1C-919C9093FDE6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24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10F24D38-B79E-44B4-830E-043F45D96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620742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Trade Flow Guardian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C469874-256B-45B3-A79C-7591B4BA1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0" y="2266345"/>
            <a:ext cx="5097780" cy="391061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>
                <a:solidFill>
                  <a:srgbClr val="FFFFFF"/>
                </a:solidFill>
              </a:rPr>
              <a:t>Operational Risk Management in Banking Services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A6DC0C-EDAA-C74B-4CCC-8D9DC26DA4D6}"/>
              </a:ext>
            </a:extLst>
          </p:cNvPr>
          <p:cNvSpPr txBox="1"/>
          <p:nvPr/>
        </p:nvSpPr>
        <p:spPr>
          <a:xfrm>
            <a:off x="6256020" y="2266345"/>
            <a:ext cx="5097780" cy="3910618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FFFFFF"/>
                </a:solidFill>
              </a:rPr>
              <a:t>Summary: </a:t>
            </a:r>
            <a:endParaRPr lang="en-US" dirty="0"/>
          </a:p>
          <a:p>
            <a:pPr lvl="1" indent="-228600">
              <a:lnSpc>
                <a:spcPct val="90000"/>
              </a:lnSpc>
              <a:spcAft>
                <a:spcPts val="600"/>
              </a:spcAft>
              <a:buFont typeface="Courier New" panose="020B0604020202020204" pitchFamily="34" charset="0"/>
              <a:buChar char="o"/>
            </a:pPr>
            <a:r>
              <a:rPr lang="en-US" sz="2400" b="1" dirty="0">
                <a:solidFill>
                  <a:srgbClr val="FFFFFF"/>
                </a:solidFill>
              </a:rPr>
              <a:t>Trade Flow Guardian</a:t>
            </a:r>
            <a:r>
              <a:rPr lang="en-US" sz="2400" dirty="0">
                <a:solidFill>
                  <a:srgbClr val="FFFFFF"/>
                </a:solidFill>
              </a:rPr>
              <a:t> is a comprehensive microservices-based platform designed to address critical operational risks in banking trade systems. The platform provides automated monitoring, remediation, and compliance capabilities across legacy and modern infrastructure.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019969C-B3A3-D080-7B5D-700F4826C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Trade Flow Guardian</a:t>
            </a:r>
          </a:p>
        </p:txBody>
      </p:sp>
      <p:pic>
        <p:nvPicPr>
          <p:cNvPr id="5" name="Content Placeholder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4ABB22E-E0B3-1BB0-ABE6-3F7935A1C7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43467" y="1950309"/>
            <a:ext cx="10905066" cy="3844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199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2FC312-7585-4D5F-F3BF-511A7B88C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Trade Flow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F790AA-07D5-6D88-2A7B-8CC882CFEA66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/>
              <a:t>Microservices &amp; Their Functions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51EFE74-CAAF-1294-6C34-2BF9BF7D2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3065715"/>
              </p:ext>
            </p:extLst>
          </p:nvPr>
        </p:nvGraphicFramePr>
        <p:xfrm>
          <a:off x="5965730" y="2484255"/>
          <a:ext cx="5041883" cy="3714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5488">
                  <a:extLst>
                    <a:ext uri="{9D8B030D-6E8A-4147-A177-3AD203B41FA5}">
                      <a16:colId xmlns:a16="http://schemas.microsoft.com/office/drawing/2014/main" val="3652937350"/>
                    </a:ext>
                  </a:extLst>
                </a:gridCol>
                <a:gridCol w="1807136">
                  <a:extLst>
                    <a:ext uri="{9D8B030D-6E8A-4147-A177-3AD203B41FA5}">
                      <a16:colId xmlns:a16="http://schemas.microsoft.com/office/drawing/2014/main" val="3002412214"/>
                    </a:ext>
                  </a:extLst>
                </a:gridCol>
                <a:gridCol w="1078417">
                  <a:extLst>
                    <a:ext uri="{9D8B030D-6E8A-4147-A177-3AD203B41FA5}">
                      <a16:colId xmlns:a16="http://schemas.microsoft.com/office/drawing/2014/main" val="3183784320"/>
                    </a:ext>
                  </a:extLst>
                </a:gridCol>
                <a:gridCol w="1070842">
                  <a:extLst>
                    <a:ext uri="{9D8B030D-6E8A-4147-A177-3AD203B41FA5}">
                      <a16:colId xmlns:a16="http://schemas.microsoft.com/office/drawing/2014/main" val="3544444081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404040"/>
                          </a:solidFill>
                          <a:effectLst/>
                        </a:rPr>
                        <a:t>Microservice</a:t>
                      </a:r>
                    </a:p>
                  </a:txBody>
                  <a:tcPr marL="48448" marR="50466" marT="50466" marB="50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404040"/>
                          </a:solidFill>
                          <a:effectLst/>
                        </a:rPr>
                        <a:t>Purpose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404040"/>
                          </a:solidFill>
                          <a:effectLst/>
                        </a:rPr>
                        <a:t>Tech Stack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000" b="1">
                          <a:solidFill>
                            <a:srgbClr val="404040"/>
                          </a:solidFill>
                          <a:effectLst/>
                        </a:rPr>
                        <a:t>Linked Challenge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9374896"/>
                  </a:ext>
                </a:extLst>
              </a:tr>
              <a:tr h="572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effectLst/>
                        </a:rPr>
                        <a:t>Auto-Remediation Engine</a:t>
                      </a:r>
                      <a:endParaRPr lang="en-US" sz="1000">
                        <a:effectLst/>
                      </a:endParaRPr>
                    </a:p>
                  </a:txBody>
                  <a:tcPr marL="48448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Detects/Kills stuck Spark jobs, restarts Kafka consumers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Python, Kubernetes Operators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1. High-Stakes Incident </a:t>
                      </a:r>
                      <a:r>
                        <a:rPr lang="en-US" sz="1000" err="1">
                          <a:effectLst/>
                        </a:rPr>
                        <a:t>Mgmt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1344213"/>
                  </a:ext>
                </a:extLst>
              </a:tr>
              <a:tr h="572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effectLst/>
                        </a:rPr>
                        <a:t>Spark Optimizer</a:t>
                      </a:r>
                      <a:endParaRPr lang="en-US" sz="1000">
                        <a:effectLst/>
                      </a:endParaRPr>
                    </a:p>
                  </a:txBody>
                  <a:tcPr marL="48448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Dynamically adjusts Spark partitions based on HDFS latency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Scala, Spark SQL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2. Big Data Stability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6124143"/>
                  </a:ext>
                </a:extLst>
              </a:tr>
              <a:tr h="572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effectLst/>
                        </a:rPr>
                        <a:t>Data Sync Service</a:t>
                      </a:r>
                      <a:endParaRPr lang="en-US" sz="1000">
                        <a:effectLst/>
                      </a:endParaRPr>
                    </a:p>
                  </a:txBody>
                  <a:tcPr marL="48448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Dual-writes legacy mainframe data → S3 with checksum validation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Java, AWS SDK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4. Legacy-Modern Hybrid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893012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effectLst/>
                        </a:rPr>
                        <a:t>Alert Translator</a:t>
                      </a:r>
                      <a:endParaRPr lang="en-US" sz="1000">
                        <a:effectLst/>
                      </a:endParaRPr>
                    </a:p>
                  </a:txBody>
                  <a:tcPr marL="48448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Converts Kafka lag/S3 errors into trader-facing Slack alerts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Node.js, Grafana API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3. Tech-Business Bridge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8370062"/>
                  </a:ext>
                </a:extLst>
              </a:tr>
              <a:tr h="572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effectLst/>
                        </a:rPr>
                        <a:t>SOX-Compliant Automator</a:t>
                      </a:r>
                      <a:endParaRPr lang="en-US" sz="1000">
                        <a:effectLst/>
                      </a:endParaRPr>
                    </a:p>
                  </a:txBody>
                  <a:tcPr marL="48448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Executes pre-approved scripts (e.g., trade surveillance) with audit logs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Python, PostgreSQL (for audit)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5. Risk vs. Innovation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2379652"/>
                  </a:ext>
                </a:extLst>
              </a:tr>
              <a:tr h="5721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b="1">
                          <a:effectLst/>
                        </a:rPr>
                        <a:t>Root Cause Analyzer</a:t>
                      </a:r>
                      <a:endParaRPr lang="en-US" sz="1000">
                        <a:effectLst/>
                      </a:endParaRPr>
                    </a:p>
                  </a:txBody>
                  <a:tcPr marL="48448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Correlates logs from Spark/Kafka/HDFS to suggest fixes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Go, Elasticsearch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>
                          <a:effectLst/>
                        </a:rPr>
                        <a:t>6. Unstructured Problem-Solving</a:t>
                      </a:r>
                    </a:p>
                  </a:txBody>
                  <a:tcPr marL="50466" marR="50466" marT="50466" marB="50466" anchor="ctr">
                    <a:lnL>
                      <a:noFill/>
                    </a:lnL>
                    <a:lnR>
                      <a:noFill/>
                    </a:lnR>
                    <a:lnT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8658" cap="flat" cmpd="sng" algn="ctr">
                      <a:solidFill>
                        <a:srgbClr val="E5E5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3757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9892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652C865-7FE5-B460-F7D9-EB21CDAB0788}"/>
              </a:ext>
            </a:extLst>
          </p:cNvPr>
          <p:cNvSpPr txBox="1"/>
          <p:nvPr/>
        </p:nvSpPr>
        <p:spPr>
          <a:xfrm>
            <a:off x="876693" y="2533476"/>
            <a:ext cx="3346964" cy="344783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Tickets and categories</a:t>
            </a:r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02ED288E-3F56-2194-8471-5E9E386BD3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36" r="337" b="1"/>
          <a:stretch>
            <a:fillRect/>
          </a:stretch>
        </p:blipFill>
        <p:spPr>
          <a:xfrm>
            <a:off x="5089243" y="877413"/>
            <a:ext cx="6222628" cy="5043096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357092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68EC09-DCDA-6592-3712-CB3C269F8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Trading API Outage Detected</a:t>
            </a:r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/>
            <a:endParaRPr lang="en-US" sz="3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CF0FC1A8-28A8-E04E-AE2A-EAF324E69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57970" y="2354239"/>
            <a:ext cx="9076059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247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0DCC097-1DB8-4B6D-85D0-6FBA0E1C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0B58608-23C8-4441-994D-C6823EEE1D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2083506"/>
          </a:xfrm>
          <a:custGeom>
            <a:avLst/>
            <a:gdLst>
              <a:gd name="connsiteX0" fmla="*/ 0 w 12191999"/>
              <a:gd name="connsiteY0" fmla="*/ 0 h 2083506"/>
              <a:gd name="connsiteX1" fmla="*/ 9429748 w 12191999"/>
              <a:gd name="connsiteY1" fmla="*/ 0 h 2083506"/>
              <a:gd name="connsiteX2" fmla="*/ 9429748 w 12191999"/>
              <a:gd name="connsiteY2" fmla="*/ 1 h 2083506"/>
              <a:gd name="connsiteX3" fmla="*/ 12191999 w 12191999"/>
              <a:gd name="connsiteY3" fmla="*/ 1 h 2083506"/>
              <a:gd name="connsiteX4" fmla="*/ 12191999 w 12191999"/>
              <a:gd name="connsiteY4" fmla="*/ 1164372 h 2083506"/>
              <a:gd name="connsiteX5" fmla="*/ 12147852 w 12191999"/>
              <a:gd name="connsiteY5" fmla="*/ 1163783 h 2083506"/>
              <a:gd name="connsiteX6" fmla="*/ 11993604 w 12191999"/>
              <a:gd name="connsiteY6" fmla="*/ 1153496 h 2083506"/>
              <a:gd name="connsiteX7" fmla="*/ 11865319 w 12191999"/>
              <a:gd name="connsiteY7" fmla="*/ 1176624 h 2083506"/>
              <a:gd name="connsiteX8" fmla="*/ 11718353 w 12191999"/>
              <a:gd name="connsiteY8" fmla="*/ 1209136 h 2083506"/>
              <a:gd name="connsiteX9" fmla="*/ 11609067 w 12191999"/>
              <a:gd name="connsiteY9" fmla="*/ 1218512 h 2083506"/>
              <a:gd name="connsiteX10" fmla="*/ 11545958 w 12191999"/>
              <a:gd name="connsiteY10" fmla="*/ 1240430 h 2083506"/>
              <a:gd name="connsiteX11" fmla="*/ 11445770 w 12191999"/>
              <a:gd name="connsiteY11" fmla="*/ 1225780 h 2083506"/>
              <a:gd name="connsiteX12" fmla="*/ 11398842 w 12191999"/>
              <a:gd name="connsiteY12" fmla="*/ 1227250 h 2083506"/>
              <a:gd name="connsiteX13" fmla="*/ 11240093 w 12191999"/>
              <a:gd name="connsiteY13" fmla="*/ 1266797 h 2083506"/>
              <a:gd name="connsiteX14" fmla="*/ 11141364 w 12191999"/>
              <a:gd name="connsiteY14" fmla="*/ 1288059 h 2083506"/>
              <a:gd name="connsiteX15" fmla="*/ 11015396 w 12191999"/>
              <a:gd name="connsiteY15" fmla="*/ 1353104 h 2083506"/>
              <a:gd name="connsiteX16" fmla="*/ 10973905 w 12191999"/>
              <a:gd name="connsiteY16" fmla="*/ 1365109 h 2083506"/>
              <a:gd name="connsiteX17" fmla="*/ 10904858 w 12191999"/>
              <a:gd name="connsiteY17" fmla="*/ 1371966 h 2083506"/>
              <a:gd name="connsiteX18" fmla="*/ 10827883 w 12191999"/>
              <a:gd name="connsiteY18" fmla="*/ 1410270 h 2083506"/>
              <a:gd name="connsiteX19" fmla="*/ 10690996 w 12191999"/>
              <a:gd name="connsiteY19" fmla="*/ 1426394 h 2083506"/>
              <a:gd name="connsiteX20" fmla="*/ 10624461 w 12191999"/>
              <a:gd name="connsiteY20" fmla="*/ 1444283 h 2083506"/>
              <a:gd name="connsiteX21" fmla="*/ 10517208 w 12191999"/>
              <a:gd name="connsiteY21" fmla="*/ 1478947 h 2083506"/>
              <a:gd name="connsiteX22" fmla="*/ 10497937 w 12191999"/>
              <a:gd name="connsiteY22" fmla="*/ 1469831 h 2083506"/>
              <a:gd name="connsiteX23" fmla="*/ 10471201 w 12191999"/>
              <a:gd name="connsiteY23" fmla="*/ 1486037 h 2083506"/>
              <a:gd name="connsiteX24" fmla="*/ 10448263 w 12191999"/>
              <a:gd name="connsiteY24" fmla="*/ 1478223 h 2083506"/>
              <a:gd name="connsiteX25" fmla="*/ 10388089 w 12191999"/>
              <a:gd name="connsiteY25" fmla="*/ 1507175 h 2083506"/>
              <a:gd name="connsiteX26" fmla="*/ 10333720 w 12191999"/>
              <a:gd name="connsiteY26" fmla="*/ 1515848 h 2083506"/>
              <a:gd name="connsiteX27" fmla="*/ 10104338 w 12191999"/>
              <a:gd name="connsiteY27" fmla="*/ 1569424 h 2083506"/>
              <a:gd name="connsiteX28" fmla="*/ 9910445 w 12191999"/>
              <a:gd name="connsiteY28" fmla="*/ 1632275 h 2083506"/>
              <a:gd name="connsiteX29" fmla="*/ 9770872 w 12191999"/>
              <a:gd name="connsiteY29" fmla="*/ 1688088 h 2083506"/>
              <a:gd name="connsiteX30" fmla="*/ 9733849 w 12191999"/>
              <a:gd name="connsiteY30" fmla="*/ 1700034 h 2083506"/>
              <a:gd name="connsiteX31" fmla="*/ 9703714 w 12191999"/>
              <a:gd name="connsiteY31" fmla="*/ 1730093 h 2083506"/>
              <a:gd name="connsiteX32" fmla="*/ 9698351 w 12191999"/>
              <a:gd name="connsiteY32" fmla="*/ 1730377 h 2083506"/>
              <a:gd name="connsiteX33" fmla="*/ 9632895 w 12191999"/>
              <a:gd name="connsiteY33" fmla="*/ 1736363 h 2083506"/>
              <a:gd name="connsiteX34" fmla="*/ 9569107 w 12191999"/>
              <a:gd name="connsiteY34" fmla="*/ 1741010 h 2083506"/>
              <a:gd name="connsiteX35" fmla="*/ 9536451 w 12191999"/>
              <a:gd name="connsiteY35" fmla="*/ 1755120 h 2083506"/>
              <a:gd name="connsiteX36" fmla="*/ 9529385 w 12191999"/>
              <a:gd name="connsiteY36" fmla="*/ 1757515 h 2083506"/>
              <a:gd name="connsiteX37" fmla="*/ 9498527 w 12191999"/>
              <a:gd name="connsiteY37" fmla="*/ 1753117 h 2083506"/>
              <a:gd name="connsiteX38" fmla="*/ 9436642 w 12191999"/>
              <a:gd name="connsiteY38" fmla="*/ 1755478 h 2083506"/>
              <a:gd name="connsiteX39" fmla="*/ 9429748 w 12191999"/>
              <a:gd name="connsiteY39" fmla="*/ 1756317 h 2083506"/>
              <a:gd name="connsiteX40" fmla="*/ 9429748 w 12191999"/>
              <a:gd name="connsiteY40" fmla="*/ 1768745 h 2083506"/>
              <a:gd name="connsiteX41" fmla="*/ 9425802 w 12191999"/>
              <a:gd name="connsiteY41" fmla="*/ 1769273 h 2083506"/>
              <a:gd name="connsiteX42" fmla="*/ 9349763 w 12191999"/>
              <a:gd name="connsiteY42" fmla="*/ 1776107 h 2083506"/>
              <a:gd name="connsiteX43" fmla="*/ 9256503 w 12191999"/>
              <a:gd name="connsiteY43" fmla="*/ 1800699 h 2083506"/>
              <a:gd name="connsiteX44" fmla="*/ 9222873 w 12191999"/>
              <a:gd name="connsiteY44" fmla="*/ 1803003 h 2083506"/>
              <a:gd name="connsiteX45" fmla="*/ 9224095 w 12191999"/>
              <a:gd name="connsiteY45" fmla="*/ 1807355 h 2083506"/>
              <a:gd name="connsiteX46" fmla="*/ 9211603 w 12191999"/>
              <a:gd name="connsiteY46" fmla="*/ 1807675 h 2083506"/>
              <a:gd name="connsiteX47" fmla="*/ 9183719 w 12191999"/>
              <a:gd name="connsiteY47" fmla="*/ 1807781 h 2083506"/>
              <a:gd name="connsiteX48" fmla="*/ 9100221 w 12191999"/>
              <a:gd name="connsiteY48" fmla="*/ 1808989 h 2083506"/>
              <a:gd name="connsiteX49" fmla="*/ 9077439 w 12191999"/>
              <a:gd name="connsiteY49" fmla="*/ 1817333 h 2083506"/>
              <a:gd name="connsiteX50" fmla="*/ 9055889 w 12191999"/>
              <a:gd name="connsiteY50" fmla="*/ 1817464 h 2083506"/>
              <a:gd name="connsiteX51" fmla="*/ 8930912 w 12191999"/>
              <a:gd name="connsiteY51" fmla="*/ 1828648 h 2083506"/>
              <a:gd name="connsiteX52" fmla="*/ 8913729 w 12191999"/>
              <a:gd name="connsiteY52" fmla="*/ 1829483 h 2083506"/>
              <a:gd name="connsiteX53" fmla="*/ 8904423 w 12191999"/>
              <a:gd name="connsiteY53" fmla="*/ 1833234 h 2083506"/>
              <a:gd name="connsiteX54" fmla="*/ 8871099 w 12191999"/>
              <a:gd name="connsiteY54" fmla="*/ 1833979 h 2083506"/>
              <a:gd name="connsiteX55" fmla="*/ 8869557 w 12191999"/>
              <a:gd name="connsiteY55" fmla="*/ 1836113 h 2083506"/>
              <a:gd name="connsiteX56" fmla="*/ 8760021 w 12191999"/>
              <a:gd name="connsiteY56" fmla="*/ 1854442 h 2083506"/>
              <a:gd name="connsiteX57" fmla="*/ 8741254 w 12191999"/>
              <a:gd name="connsiteY57" fmla="*/ 1857469 h 2083506"/>
              <a:gd name="connsiteX58" fmla="*/ 8725039 w 12191999"/>
              <a:gd name="connsiteY58" fmla="*/ 1856552 h 2083506"/>
              <a:gd name="connsiteX59" fmla="*/ 8635265 w 12191999"/>
              <a:gd name="connsiteY59" fmla="*/ 1859168 h 2083506"/>
              <a:gd name="connsiteX60" fmla="*/ 8613911 w 12191999"/>
              <a:gd name="connsiteY60" fmla="*/ 1857561 h 2083506"/>
              <a:gd name="connsiteX61" fmla="*/ 8604931 w 12191999"/>
              <a:gd name="connsiteY61" fmla="*/ 1854170 h 2083506"/>
              <a:gd name="connsiteX62" fmla="*/ 8570171 w 12191999"/>
              <a:gd name="connsiteY62" fmla="*/ 1860579 h 2083506"/>
              <a:gd name="connsiteX63" fmla="*/ 8516537 w 12191999"/>
              <a:gd name="connsiteY63" fmla="*/ 1864971 h 2083506"/>
              <a:gd name="connsiteX64" fmla="*/ 8491046 w 12191999"/>
              <a:gd name="connsiteY64" fmla="*/ 1868141 h 2083506"/>
              <a:gd name="connsiteX65" fmla="*/ 8470478 w 12191999"/>
              <a:gd name="connsiteY65" fmla="*/ 1866216 h 2083506"/>
              <a:gd name="connsiteX66" fmla="*/ 8353433 w 12191999"/>
              <a:gd name="connsiteY66" fmla="*/ 1865729 h 2083506"/>
              <a:gd name="connsiteX67" fmla="*/ 8347675 w 12191999"/>
              <a:gd name="connsiteY67" fmla="*/ 1865075 h 2083506"/>
              <a:gd name="connsiteX68" fmla="*/ 8343939 w 12191999"/>
              <a:gd name="connsiteY68" fmla="*/ 1865677 h 2083506"/>
              <a:gd name="connsiteX69" fmla="*/ 8221566 w 12191999"/>
              <a:gd name="connsiteY69" fmla="*/ 1881148 h 2083506"/>
              <a:gd name="connsiteX70" fmla="*/ 8066095 w 12191999"/>
              <a:gd name="connsiteY70" fmla="*/ 1919902 h 2083506"/>
              <a:gd name="connsiteX71" fmla="*/ 8044849 w 12191999"/>
              <a:gd name="connsiteY71" fmla="*/ 1916308 h 2083506"/>
              <a:gd name="connsiteX72" fmla="*/ 8041142 w 12191999"/>
              <a:gd name="connsiteY72" fmla="*/ 1915506 h 2083506"/>
              <a:gd name="connsiteX73" fmla="*/ 8022159 w 12191999"/>
              <a:gd name="connsiteY73" fmla="*/ 1911521 h 2083506"/>
              <a:gd name="connsiteX74" fmla="*/ 7944932 w 12191999"/>
              <a:gd name="connsiteY74" fmla="*/ 1917265 h 2083506"/>
              <a:gd name="connsiteX75" fmla="*/ 7879011 w 12191999"/>
              <a:gd name="connsiteY75" fmla="*/ 1928570 h 2083506"/>
              <a:gd name="connsiteX76" fmla="*/ 7865529 w 12191999"/>
              <a:gd name="connsiteY76" fmla="*/ 1934399 h 2083506"/>
              <a:gd name="connsiteX77" fmla="*/ 7774801 w 12191999"/>
              <a:gd name="connsiteY77" fmla="*/ 1947969 h 2083506"/>
              <a:gd name="connsiteX78" fmla="*/ 7748398 w 12191999"/>
              <a:gd name="connsiteY78" fmla="*/ 1955982 h 2083506"/>
              <a:gd name="connsiteX79" fmla="*/ 7740684 w 12191999"/>
              <a:gd name="connsiteY79" fmla="*/ 1955717 h 2083506"/>
              <a:gd name="connsiteX80" fmla="*/ 7712976 w 12191999"/>
              <a:gd name="connsiteY80" fmla="*/ 1960442 h 2083506"/>
              <a:gd name="connsiteX81" fmla="*/ 7699956 w 12191999"/>
              <a:gd name="connsiteY81" fmla="*/ 1966104 h 2083506"/>
              <a:gd name="connsiteX82" fmla="*/ 7684158 w 12191999"/>
              <a:gd name="connsiteY82" fmla="*/ 1962927 h 2083506"/>
              <a:gd name="connsiteX83" fmla="*/ 7643109 w 12191999"/>
              <a:gd name="connsiteY83" fmla="*/ 1964400 h 2083506"/>
              <a:gd name="connsiteX84" fmla="*/ 7630180 w 12191999"/>
              <a:gd name="connsiteY84" fmla="*/ 1970266 h 2083506"/>
              <a:gd name="connsiteX85" fmla="*/ 7609131 w 12191999"/>
              <a:gd name="connsiteY85" fmla="*/ 1971774 h 2083506"/>
              <a:gd name="connsiteX86" fmla="*/ 7555555 w 12191999"/>
              <a:gd name="connsiteY86" fmla="*/ 1969491 h 2083506"/>
              <a:gd name="connsiteX87" fmla="*/ 7520919 w 12191999"/>
              <a:gd name="connsiteY87" fmla="*/ 1970177 h 2083506"/>
              <a:gd name="connsiteX88" fmla="*/ 7456258 w 12191999"/>
              <a:gd name="connsiteY88" fmla="*/ 1960468 h 2083506"/>
              <a:gd name="connsiteX89" fmla="*/ 7393047 w 12191999"/>
              <a:gd name="connsiteY89" fmla="*/ 1952408 h 2083506"/>
              <a:gd name="connsiteX90" fmla="*/ 7199912 w 12191999"/>
              <a:gd name="connsiteY90" fmla="*/ 1959913 h 2083506"/>
              <a:gd name="connsiteX91" fmla="*/ 7146774 w 12191999"/>
              <a:gd name="connsiteY91" fmla="*/ 1956641 h 2083506"/>
              <a:gd name="connsiteX92" fmla="*/ 7122244 w 12191999"/>
              <a:gd name="connsiteY92" fmla="*/ 1953891 h 2083506"/>
              <a:gd name="connsiteX93" fmla="*/ 7032241 w 12191999"/>
              <a:gd name="connsiteY93" fmla="*/ 1962723 h 2083506"/>
              <a:gd name="connsiteX94" fmla="*/ 6941492 w 12191999"/>
              <a:gd name="connsiteY94" fmla="*/ 1976868 h 2083506"/>
              <a:gd name="connsiteX95" fmla="*/ 6906514 w 12191999"/>
              <a:gd name="connsiteY95" fmla="*/ 1968589 h 2083506"/>
              <a:gd name="connsiteX96" fmla="*/ 6826395 w 12191999"/>
              <a:gd name="connsiteY96" fmla="*/ 1974141 h 2083506"/>
              <a:gd name="connsiteX97" fmla="*/ 6716431 w 12191999"/>
              <a:gd name="connsiteY97" fmla="*/ 2004297 h 2083506"/>
              <a:gd name="connsiteX98" fmla="*/ 6569607 w 12191999"/>
              <a:gd name="connsiteY98" fmla="*/ 2015496 h 2083506"/>
              <a:gd name="connsiteX99" fmla="*/ 6561430 w 12191999"/>
              <a:gd name="connsiteY99" fmla="*/ 2020996 h 2083506"/>
              <a:gd name="connsiteX100" fmla="*/ 6549371 w 12191999"/>
              <a:gd name="connsiteY100" fmla="*/ 2024747 h 2083506"/>
              <a:gd name="connsiteX101" fmla="*/ 6547040 w 12191999"/>
              <a:gd name="connsiteY101" fmla="*/ 2024474 h 2083506"/>
              <a:gd name="connsiteX102" fmla="*/ 6530482 w 12191999"/>
              <a:gd name="connsiteY102" fmla="*/ 2026659 h 2083506"/>
              <a:gd name="connsiteX103" fmla="*/ 6528565 w 12191999"/>
              <a:gd name="connsiteY103" fmla="*/ 2028600 h 2083506"/>
              <a:gd name="connsiteX104" fmla="*/ 6517741 w 12191999"/>
              <a:gd name="connsiteY104" fmla="*/ 2030558 h 2083506"/>
              <a:gd name="connsiteX105" fmla="*/ 6497855 w 12191999"/>
              <a:gd name="connsiteY105" fmla="*/ 2035650 h 2083506"/>
              <a:gd name="connsiteX106" fmla="*/ 6492785 w 12191999"/>
              <a:gd name="connsiteY106" fmla="*/ 2035444 h 2083506"/>
              <a:gd name="connsiteX107" fmla="*/ 6460692 w 12191999"/>
              <a:gd name="connsiteY107" fmla="*/ 2041321 h 2083506"/>
              <a:gd name="connsiteX108" fmla="*/ 6459609 w 12191999"/>
              <a:gd name="connsiteY108" fmla="*/ 2040851 h 2083506"/>
              <a:gd name="connsiteX109" fmla="*/ 6447765 w 12191999"/>
              <a:gd name="connsiteY109" fmla="*/ 2040102 h 2083506"/>
              <a:gd name="connsiteX110" fmla="*/ 6426590 w 12191999"/>
              <a:gd name="connsiteY110" fmla="*/ 2039928 h 2083506"/>
              <a:gd name="connsiteX111" fmla="*/ 6401693 w 12191999"/>
              <a:gd name="connsiteY111" fmla="*/ 2033537 h 2083506"/>
              <a:gd name="connsiteX112" fmla="*/ 6387141 w 12191999"/>
              <a:gd name="connsiteY112" fmla="*/ 2033161 h 2083506"/>
              <a:gd name="connsiteX113" fmla="*/ 6357846 w 12191999"/>
              <a:gd name="connsiteY113" fmla="*/ 2036782 h 2083506"/>
              <a:gd name="connsiteX114" fmla="*/ 6342914 w 12191999"/>
              <a:gd name="connsiteY114" fmla="*/ 2037585 h 2083506"/>
              <a:gd name="connsiteX115" fmla="*/ 6336300 w 12191999"/>
              <a:gd name="connsiteY115" fmla="*/ 2038781 h 2083506"/>
              <a:gd name="connsiteX116" fmla="*/ 6317178 w 12191999"/>
              <a:gd name="connsiteY116" fmla="*/ 2038968 h 2083506"/>
              <a:gd name="connsiteX117" fmla="*/ 6161427 w 12191999"/>
              <a:gd name="connsiteY117" fmla="*/ 2047338 h 2083506"/>
              <a:gd name="connsiteX118" fmla="*/ 6097339 w 12191999"/>
              <a:gd name="connsiteY118" fmla="*/ 2082438 h 2083506"/>
              <a:gd name="connsiteX119" fmla="*/ 6079059 w 12191999"/>
              <a:gd name="connsiteY119" fmla="*/ 2081299 h 2083506"/>
              <a:gd name="connsiteX120" fmla="*/ 5998439 w 12191999"/>
              <a:gd name="connsiteY120" fmla="*/ 2070958 h 2083506"/>
              <a:gd name="connsiteX121" fmla="*/ 5904290 w 12191999"/>
              <a:gd name="connsiteY121" fmla="*/ 2070255 h 2083506"/>
              <a:gd name="connsiteX122" fmla="*/ 5814867 w 12191999"/>
              <a:gd name="connsiteY122" fmla="*/ 2079032 h 2083506"/>
              <a:gd name="connsiteX123" fmla="*/ 5725743 w 12191999"/>
              <a:gd name="connsiteY123" fmla="*/ 2070558 h 2083506"/>
              <a:gd name="connsiteX124" fmla="*/ 5650546 w 12191999"/>
              <a:gd name="connsiteY124" fmla="*/ 2052412 h 2083506"/>
              <a:gd name="connsiteX125" fmla="*/ 5581284 w 12191999"/>
              <a:gd name="connsiteY125" fmla="*/ 2023175 h 2083506"/>
              <a:gd name="connsiteX126" fmla="*/ 5572593 w 12191999"/>
              <a:gd name="connsiteY126" fmla="*/ 2018391 h 2083506"/>
              <a:gd name="connsiteX127" fmla="*/ 5548580 w 12191999"/>
              <a:gd name="connsiteY127" fmla="*/ 2016951 h 2083506"/>
              <a:gd name="connsiteX128" fmla="*/ 5471173 w 12191999"/>
              <a:gd name="connsiteY128" fmla="*/ 2018786 h 2083506"/>
              <a:gd name="connsiteX129" fmla="*/ 5340320 w 12191999"/>
              <a:gd name="connsiteY129" fmla="*/ 2037611 h 2083506"/>
              <a:gd name="connsiteX130" fmla="*/ 5254376 w 12191999"/>
              <a:gd name="connsiteY130" fmla="*/ 2042928 h 2083506"/>
              <a:gd name="connsiteX131" fmla="*/ 5258035 w 12191999"/>
              <a:gd name="connsiteY131" fmla="*/ 2035649 h 2083506"/>
              <a:gd name="connsiteX132" fmla="*/ 5230622 w 12191999"/>
              <a:gd name="connsiteY132" fmla="*/ 2024576 h 2083506"/>
              <a:gd name="connsiteX133" fmla="*/ 5026203 w 12191999"/>
              <a:gd name="connsiteY133" fmla="*/ 2030162 h 2083506"/>
              <a:gd name="connsiteX134" fmla="*/ 4973988 w 12191999"/>
              <a:gd name="connsiteY134" fmla="*/ 2026668 h 2083506"/>
              <a:gd name="connsiteX135" fmla="*/ 4928030 w 12191999"/>
              <a:gd name="connsiteY135" fmla="*/ 2033642 h 2083506"/>
              <a:gd name="connsiteX136" fmla="*/ 4908970 w 12191999"/>
              <a:gd name="connsiteY136" fmla="*/ 2030033 h 2083506"/>
              <a:gd name="connsiteX137" fmla="*/ 4905679 w 12191999"/>
              <a:gd name="connsiteY137" fmla="*/ 2029300 h 2083506"/>
              <a:gd name="connsiteX138" fmla="*/ 4892525 w 12191999"/>
              <a:gd name="connsiteY138" fmla="*/ 2028768 h 2083506"/>
              <a:gd name="connsiteX139" fmla="*/ 4888818 w 12191999"/>
              <a:gd name="connsiteY139" fmla="*/ 2025619 h 2083506"/>
              <a:gd name="connsiteX140" fmla="*/ 4869018 w 12191999"/>
              <a:gd name="connsiteY140" fmla="*/ 2022668 h 2083506"/>
              <a:gd name="connsiteX141" fmla="*/ 4844804 w 12191999"/>
              <a:gd name="connsiteY141" fmla="*/ 2022527 h 2083506"/>
              <a:gd name="connsiteX142" fmla="*/ 4758778 w 12191999"/>
              <a:gd name="connsiteY142" fmla="*/ 2021694 h 2083506"/>
              <a:gd name="connsiteX143" fmla="*/ 4744748 w 12191999"/>
              <a:gd name="connsiteY143" fmla="*/ 2023396 h 2083506"/>
              <a:gd name="connsiteX144" fmla="*/ 4698956 w 12191999"/>
              <a:gd name="connsiteY144" fmla="*/ 2020558 h 2083506"/>
              <a:gd name="connsiteX145" fmla="*/ 4658147 w 12191999"/>
              <a:gd name="connsiteY145" fmla="*/ 2019920 h 2083506"/>
              <a:gd name="connsiteX146" fmla="*/ 4631706 w 12191999"/>
              <a:gd name="connsiteY146" fmla="*/ 2021274 h 2083506"/>
              <a:gd name="connsiteX147" fmla="*/ 4624776 w 12191999"/>
              <a:gd name="connsiteY147" fmla="*/ 2020152 h 2083506"/>
              <a:gd name="connsiteX148" fmla="*/ 4598150 w 12191999"/>
              <a:gd name="connsiteY148" fmla="*/ 2019429 h 2083506"/>
              <a:gd name="connsiteX149" fmla="*/ 4584588 w 12191999"/>
              <a:gd name="connsiteY149" fmla="*/ 2021092 h 2083506"/>
              <a:gd name="connsiteX150" fmla="*/ 4571203 w 12191999"/>
              <a:gd name="connsiteY150" fmla="*/ 2017263 h 2083506"/>
              <a:gd name="connsiteX151" fmla="*/ 4567930 w 12191999"/>
              <a:gd name="connsiteY151" fmla="*/ 2014458 h 2083506"/>
              <a:gd name="connsiteX152" fmla="*/ 4548984 w 12191999"/>
              <a:gd name="connsiteY152" fmla="*/ 2015717 h 2083506"/>
              <a:gd name="connsiteX153" fmla="*/ 4533451 w 12191999"/>
              <a:gd name="connsiteY153" fmla="*/ 2012976 h 2083506"/>
              <a:gd name="connsiteX154" fmla="*/ 4519910 w 12191999"/>
              <a:gd name="connsiteY154" fmla="*/ 2014768 h 2083506"/>
              <a:gd name="connsiteX155" fmla="*/ 4514290 w 12191999"/>
              <a:gd name="connsiteY155" fmla="*/ 2014364 h 2083506"/>
              <a:gd name="connsiteX156" fmla="*/ 4500320 w 12191999"/>
              <a:gd name="connsiteY156" fmla="*/ 2013007 h 2083506"/>
              <a:gd name="connsiteX157" fmla="*/ 4476219 w 12191999"/>
              <a:gd name="connsiteY157" fmla="*/ 2009993 h 2083506"/>
              <a:gd name="connsiteX158" fmla="*/ 4468701 w 12191999"/>
              <a:gd name="connsiteY158" fmla="*/ 2009574 h 2083506"/>
              <a:gd name="connsiteX159" fmla="*/ 4452333 w 12191999"/>
              <a:gd name="connsiteY159" fmla="*/ 2004964 h 2083506"/>
              <a:gd name="connsiteX160" fmla="*/ 4420644 w 12191999"/>
              <a:gd name="connsiteY160" fmla="*/ 2001021 h 2083506"/>
              <a:gd name="connsiteX161" fmla="*/ 4364856 w 12191999"/>
              <a:gd name="connsiteY161" fmla="*/ 1987267 h 2083506"/>
              <a:gd name="connsiteX162" fmla="*/ 4332062 w 12191999"/>
              <a:gd name="connsiteY162" fmla="*/ 1980703 h 2083506"/>
              <a:gd name="connsiteX163" fmla="*/ 4309876 w 12191999"/>
              <a:gd name="connsiteY163" fmla="*/ 1974653 h 2083506"/>
              <a:gd name="connsiteX164" fmla="*/ 4244391 w 12191999"/>
              <a:gd name="connsiteY164" fmla="*/ 1966109 h 2083506"/>
              <a:gd name="connsiteX165" fmla="*/ 4132071 w 12191999"/>
              <a:gd name="connsiteY165" fmla="*/ 1954813 h 2083506"/>
              <a:gd name="connsiteX166" fmla="*/ 4109069 w 12191999"/>
              <a:gd name="connsiteY166" fmla="*/ 1951778 h 2083506"/>
              <a:gd name="connsiteX167" fmla="*/ 4092908 w 12191999"/>
              <a:gd name="connsiteY167" fmla="*/ 1946662 h 2083506"/>
              <a:gd name="connsiteX168" fmla="*/ 4092306 w 12191999"/>
              <a:gd name="connsiteY168" fmla="*/ 1943291 h 2083506"/>
              <a:gd name="connsiteX169" fmla="*/ 4080234 w 12191999"/>
              <a:gd name="connsiteY169" fmla="*/ 1941219 h 2083506"/>
              <a:gd name="connsiteX170" fmla="*/ 4077778 w 12191999"/>
              <a:gd name="connsiteY170" fmla="*/ 1940145 h 2083506"/>
              <a:gd name="connsiteX171" fmla="*/ 4062936 w 12191999"/>
              <a:gd name="connsiteY171" fmla="*/ 1934506 h 2083506"/>
              <a:gd name="connsiteX172" fmla="*/ 4012506 w 12191999"/>
              <a:gd name="connsiteY172" fmla="*/ 1935475 h 2083506"/>
              <a:gd name="connsiteX173" fmla="*/ 3965880 w 12191999"/>
              <a:gd name="connsiteY173" fmla="*/ 1925968 h 2083506"/>
              <a:gd name="connsiteX174" fmla="*/ 3765338 w 12191999"/>
              <a:gd name="connsiteY174" fmla="*/ 1906649 h 2083506"/>
              <a:gd name="connsiteX175" fmla="*/ 3749493 w 12191999"/>
              <a:gd name="connsiteY175" fmla="*/ 1893071 h 2083506"/>
              <a:gd name="connsiteX176" fmla="*/ 3672704 w 12191999"/>
              <a:gd name="connsiteY176" fmla="*/ 1881383 h 2083506"/>
              <a:gd name="connsiteX177" fmla="*/ 3530082 w 12191999"/>
              <a:gd name="connsiteY177" fmla="*/ 1883187 h 2083506"/>
              <a:gd name="connsiteX178" fmla="*/ 3387664 w 12191999"/>
              <a:gd name="connsiteY178" fmla="*/ 1862579 h 2083506"/>
              <a:gd name="connsiteX179" fmla="*/ 3371681 w 12191999"/>
              <a:gd name="connsiteY179" fmla="*/ 1865293 h 2083506"/>
              <a:gd name="connsiteX180" fmla="*/ 3355305 w 12191999"/>
              <a:gd name="connsiteY180" fmla="*/ 1865842 h 2083506"/>
              <a:gd name="connsiteX181" fmla="*/ 3353790 w 12191999"/>
              <a:gd name="connsiteY181" fmla="*/ 1865158 h 2083506"/>
              <a:gd name="connsiteX182" fmla="*/ 3336210 w 12191999"/>
              <a:gd name="connsiteY182" fmla="*/ 1863564 h 2083506"/>
              <a:gd name="connsiteX183" fmla="*/ 3331381 w 12191999"/>
              <a:gd name="connsiteY183" fmla="*/ 1864716 h 2083506"/>
              <a:gd name="connsiteX184" fmla="*/ 3319012 w 12191999"/>
              <a:gd name="connsiteY184" fmla="*/ 1864093 h 2083506"/>
              <a:gd name="connsiteX185" fmla="*/ 3293818 w 12191999"/>
              <a:gd name="connsiteY185" fmla="*/ 1864135 h 2083506"/>
              <a:gd name="connsiteX186" fmla="*/ 3289881 w 12191999"/>
              <a:gd name="connsiteY186" fmla="*/ 1862954 h 2083506"/>
              <a:gd name="connsiteX187" fmla="*/ 3253090 w 12191999"/>
              <a:gd name="connsiteY187" fmla="*/ 1861164 h 2083506"/>
              <a:gd name="connsiteX188" fmla="*/ 3252949 w 12191999"/>
              <a:gd name="connsiteY188" fmla="*/ 1860574 h 2083506"/>
              <a:gd name="connsiteX189" fmla="*/ 3244187 w 12191999"/>
              <a:gd name="connsiteY189" fmla="*/ 1857604 h 2083506"/>
              <a:gd name="connsiteX190" fmla="*/ 3246570 w 12191999"/>
              <a:gd name="connsiteY190" fmla="*/ 1852946 h 2083506"/>
              <a:gd name="connsiteX191" fmla="*/ 3237810 w 12191999"/>
              <a:gd name="connsiteY191" fmla="*/ 1853064 h 2083506"/>
              <a:gd name="connsiteX192" fmla="*/ 3230822 w 12191999"/>
              <a:gd name="connsiteY192" fmla="*/ 1855474 h 2083506"/>
              <a:gd name="connsiteX193" fmla="*/ 3136549 w 12191999"/>
              <a:gd name="connsiteY193" fmla="*/ 1874037 h 2083506"/>
              <a:gd name="connsiteX194" fmla="*/ 2845754 w 12191999"/>
              <a:gd name="connsiteY194" fmla="*/ 1910932 h 2083506"/>
              <a:gd name="connsiteX195" fmla="*/ 2786878 w 12191999"/>
              <a:gd name="connsiteY195" fmla="*/ 1917162 h 2083506"/>
              <a:gd name="connsiteX196" fmla="*/ 2725298 w 12191999"/>
              <a:gd name="connsiteY196" fmla="*/ 1912340 h 2083506"/>
              <a:gd name="connsiteX197" fmla="*/ 2697754 w 12191999"/>
              <a:gd name="connsiteY197" fmla="*/ 1914863 h 2083506"/>
              <a:gd name="connsiteX198" fmla="*/ 2568063 w 12191999"/>
              <a:gd name="connsiteY198" fmla="*/ 1936283 h 2083506"/>
              <a:gd name="connsiteX199" fmla="*/ 2489784 w 12191999"/>
              <a:gd name="connsiteY199" fmla="*/ 1943720 h 2083506"/>
              <a:gd name="connsiteX200" fmla="*/ 2458978 w 12191999"/>
              <a:gd name="connsiteY200" fmla="*/ 1938095 h 2083506"/>
              <a:gd name="connsiteX201" fmla="*/ 2318712 w 12191999"/>
              <a:gd name="connsiteY201" fmla="*/ 1934474 h 2083506"/>
              <a:gd name="connsiteX202" fmla="*/ 2268709 w 12191999"/>
              <a:gd name="connsiteY202" fmla="*/ 1940521 h 2083506"/>
              <a:gd name="connsiteX203" fmla="*/ 2264080 w 12191999"/>
              <a:gd name="connsiteY203" fmla="*/ 1941232 h 2083506"/>
              <a:gd name="connsiteX204" fmla="*/ 2254684 w 12191999"/>
              <a:gd name="connsiteY204" fmla="*/ 1943524 h 2083506"/>
              <a:gd name="connsiteX205" fmla="*/ 2252523 w 12191999"/>
              <a:gd name="connsiteY205" fmla="*/ 1943004 h 2083506"/>
              <a:gd name="connsiteX206" fmla="*/ 2173350 w 12191999"/>
              <a:gd name="connsiteY206" fmla="*/ 1929202 h 2083506"/>
              <a:gd name="connsiteX207" fmla="*/ 2155266 w 12191999"/>
              <a:gd name="connsiteY207" fmla="*/ 1920267 h 2083506"/>
              <a:gd name="connsiteX208" fmla="*/ 2091013 w 12191999"/>
              <a:gd name="connsiteY208" fmla="*/ 1914631 h 2083506"/>
              <a:gd name="connsiteX209" fmla="*/ 2030712 w 12191999"/>
              <a:gd name="connsiteY209" fmla="*/ 1897690 h 2083506"/>
              <a:gd name="connsiteX210" fmla="*/ 1908838 w 12191999"/>
              <a:gd name="connsiteY210" fmla="*/ 1892222 h 2083506"/>
              <a:gd name="connsiteX211" fmla="*/ 1877796 w 12191999"/>
              <a:gd name="connsiteY211" fmla="*/ 1883887 h 2083506"/>
              <a:gd name="connsiteX212" fmla="*/ 1875824 w 12191999"/>
              <a:gd name="connsiteY212" fmla="*/ 1879265 h 2083506"/>
              <a:gd name="connsiteX213" fmla="*/ 1823048 w 12191999"/>
              <a:gd name="connsiteY213" fmla="*/ 1881064 h 2083506"/>
              <a:gd name="connsiteX214" fmla="*/ 1765736 w 12191999"/>
              <a:gd name="connsiteY214" fmla="*/ 1856578 h 2083506"/>
              <a:gd name="connsiteX215" fmla="*/ 1725669 w 12191999"/>
              <a:gd name="connsiteY215" fmla="*/ 1833744 h 2083506"/>
              <a:gd name="connsiteX216" fmla="*/ 1725216 w 12191999"/>
              <a:gd name="connsiteY216" fmla="*/ 1829447 h 2083506"/>
              <a:gd name="connsiteX217" fmla="*/ 1721485 w 12191999"/>
              <a:gd name="connsiteY217" fmla="*/ 1828960 h 2083506"/>
              <a:gd name="connsiteX218" fmla="*/ 1717786 w 12191999"/>
              <a:gd name="connsiteY218" fmla="*/ 1832224 h 2083506"/>
              <a:gd name="connsiteX219" fmla="*/ 1689907 w 12191999"/>
              <a:gd name="connsiteY219" fmla="*/ 1825425 h 2083506"/>
              <a:gd name="connsiteX220" fmla="*/ 1688093 w 12191999"/>
              <a:gd name="connsiteY220" fmla="*/ 1817391 h 2083506"/>
              <a:gd name="connsiteX221" fmla="*/ 1496789 w 12191999"/>
              <a:gd name="connsiteY221" fmla="*/ 1805297 h 2083506"/>
              <a:gd name="connsiteX222" fmla="*/ 1392839 w 12191999"/>
              <a:gd name="connsiteY222" fmla="*/ 1758649 h 2083506"/>
              <a:gd name="connsiteX223" fmla="*/ 1360872 w 12191999"/>
              <a:gd name="connsiteY223" fmla="*/ 1752441 h 2083506"/>
              <a:gd name="connsiteX224" fmla="*/ 1313885 w 12191999"/>
              <a:gd name="connsiteY224" fmla="*/ 1731785 h 2083506"/>
              <a:gd name="connsiteX225" fmla="*/ 1247665 w 12191999"/>
              <a:gd name="connsiteY225" fmla="*/ 1727765 h 2083506"/>
              <a:gd name="connsiteX226" fmla="*/ 1196850 w 12191999"/>
              <a:gd name="connsiteY226" fmla="*/ 1729622 h 2083506"/>
              <a:gd name="connsiteX227" fmla="*/ 1168728 w 12191999"/>
              <a:gd name="connsiteY227" fmla="*/ 1728550 h 2083506"/>
              <a:gd name="connsiteX228" fmla="*/ 1096918 w 12191999"/>
              <a:gd name="connsiteY228" fmla="*/ 1721485 h 2083506"/>
              <a:gd name="connsiteX229" fmla="*/ 1094082 w 12191999"/>
              <a:gd name="connsiteY229" fmla="*/ 1720113 h 2083506"/>
              <a:gd name="connsiteX230" fmla="*/ 1040782 w 12191999"/>
              <a:gd name="connsiteY230" fmla="*/ 1721762 h 2083506"/>
              <a:gd name="connsiteX231" fmla="*/ 955980 w 12191999"/>
              <a:gd name="connsiteY231" fmla="*/ 1719289 h 2083506"/>
              <a:gd name="connsiteX232" fmla="*/ 926108 w 12191999"/>
              <a:gd name="connsiteY232" fmla="*/ 1715917 h 2083506"/>
              <a:gd name="connsiteX233" fmla="*/ 876049 w 12191999"/>
              <a:gd name="connsiteY233" fmla="*/ 1710422 h 2083506"/>
              <a:gd name="connsiteX234" fmla="*/ 839194 w 12191999"/>
              <a:gd name="connsiteY234" fmla="*/ 1700176 h 2083506"/>
              <a:gd name="connsiteX235" fmla="*/ 797112 w 12191999"/>
              <a:gd name="connsiteY235" fmla="*/ 1698014 h 2083506"/>
              <a:gd name="connsiteX236" fmla="*/ 786610 w 12191999"/>
              <a:gd name="connsiteY236" fmla="*/ 1705455 h 2083506"/>
              <a:gd name="connsiteX237" fmla="*/ 741833 w 12191999"/>
              <a:gd name="connsiteY237" fmla="*/ 1700566 h 2083506"/>
              <a:gd name="connsiteX238" fmla="*/ 673985 w 12191999"/>
              <a:gd name="connsiteY238" fmla="*/ 1692278 h 2083506"/>
              <a:gd name="connsiteX239" fmla="*/ 634665 w 12191999"/>
              <a:gd name="connsiteY239" fmla="*/ 1689550 h 2083506"/>
              <a:gd name="connsiteX240" fmla="*/ 527471 w 12191999"/>
              <a:gd name="connsiteY240" fmla="*/ 1679869 h 2083506"/>
              <a:gd name="connsiteX241" fmla="*/ 420260 w 12191999"/>
              <a:gd name="connsiteY241" fmla="*/ 1668475 h 2083506"/>
              <a:gd name="connsiteX242" fmla="*/ 357630 w 12191999"/>
              <a:gd name="connsiteY242" fmla="*/ 1652142 h 2083506"/>
              <a:gd name="connsiteX243" fmla="*/ 269407 w 12191999"/>
              <a:gd name="connsiteY243" fmla="*/ 1643812 h 2083506"/>
              <a:gd name="connsiteX244" fmla="*/ 254769 w 12191999"/>
              <a:gd name="connsiteY244" fmla="*/ 1641013 h 2083506"/>
              <a:gd name="connsiteX245" fmla="*/ 150763 w 12191999"/>
              <a:gd name="connsiteY245" fmla="*/ 1628143 h 2083506"/>
              <a:gd name="connsiteX246" fmla="*/ 29133 w 12191999"/>
              <a:gd name="connsiteY246" fmla="*/ 1626172 h 2083506"/>
              <a:gd name="connsiteX247" fmla="*/ 0 w 12191999"/>
              <a:gd name="connsiteY247" fmla="*/ 1619589 h 2083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</a:cxnLst>
            <a:rect l="l" t="t" r="r" b="b"/>
            <a:pathLst>
              <a:path w="12191999" h="2083506">
                <a:moveTo>
                  <a:pt x="0" y="0"/>
                </a:moveTo>
                <a:lnTo>
                  <a:pt x="9429748" y="0"/>
                </a:lnTo>
                <a:lnTo>
                  <a:pt x="9429748" y="1"/>
                </a:lnTo>
                <a:lnTo>
                  <a:pt x="12191999" y="1"/>
                </a:lnTo>
                <a:lnTo>
                  <a:pt x="12191999" y="1164372"/>
                </a:lnTo>
                <a:lnTo>
                  <a:pt x="12147852" y="1163783"/>
                </a:lnTo>
                <a:cubicBezTo>
                  <a:pt x="12063101" y="1189107"/>
                  <a:pt x="12045020" y="1156925"/>
                  <a:pt x="11993604" y="1153496"/>
                </a:cubicBezTo>
                <a:cubicBezTo>
                  <a:pt x="11954216" y="1165241"/>
                  <a:pt x="11911195" y="1167350"/>
                  <a:pt x="11865319" y="1176624"/>
                </a:cubicBezTo>
                <a:cubicBezTo>
                  <a:pt x="11822513" y="1184682"/>
                  <a:pt x="11766915" y="1201558"/>
                  <a:pt x="11718353" y="1209136"/>
                </a:cubicBezTo>
                <a:cubicBezTo>
                  <a:pt x="11675379" y="1217463"/>
                  <a:pt x="11638007" y="1216639"/>
                  <a:pt x="11609067" y="1218512"/>
                </a:cubicBezTo>
                <a:cubicBezTo>
                  <a:pt x="11597582" y="1221322"/>
                  <a:pt x="11554280" y="1243577"/>
                  <a:pt x="11545958" y="1240430"/>
                </a:cubicBezTo>
                <a:lnTo>
                  <a:pt x="11445770" y="1225780"/>
                </a:lnTo>
                <a:cubicBezTo>
                  <a:pt x="11425543" y="1230782"/>
                  <a:pt x="11413740" y="1222096"/>
                  <a:pt x="11398842" y="1227250"/>
                </a:cubicBezTo>
                <a:cubicBezTo>
                  <a:pt x="11367060" y="1233093"/>
                  <a:pt x="11269285" y="1263712"/>
                  <a:pt x="11240093" y="1266797"/>
                </a:cubicBezTo>
                <a:cubicBezTo>
                  <a:pt x="11197297" y="1273685"/>
                  <a:pt x="11181311" y="1272682"/>
                  <a:pt x="11141364" y="1288059"/>
                </a:cubicBezTo>
                <a:cubicBezTo>
                  <a:pt x="11099891" y="1305386"/>
                  <a:pt x="11051533" y="1319157"/>
                  <a:pt x="11015396" y="1353104"/>
                </a:cubicBezTo>
                <a:cubicBezTo>
                  <a:pt x="11009424" y="1362217"/>
                  <a:pt x="10992328" y="1361966"/>
                  <a:pt x="10973905" y="1365109"/>
                </a:cubicBezTo>
                <a:cubicBezTo>
                  <a:pt x="10955482" y="1368254"/>
                  <a:pt x="10907369" y="1372817"/>
                  <a:pt x="10904858" y="1371966"/>
                </a:cubicBezTo>
                <a:cubicBezTo>
                  <a:pt x="10880521" y="1379494"/>
                  <a:pt x="10873670" y="1399734"/>
                  <a:pt x="10827883" y="1410270"/>
                </a:cubicBezTo>
                <a:cubicBezTo>
                  <a:pt x="10790248" y="1415655"/>
                  <a:pt x="10724899" y="1420726"/>
                  <a:pt x="10690996" y="1426394"/>
                </a:cubicBezTo>
                <a:cubicBezTo>
                  <a:pt x="10676463" y="1423331"/>
                  <a:pt x="10634514" y="1436908"/>
                  <a:pt x="10624461" y="1444283"/>
                </a:cubicBezTo>
                <a:cubicBezTo>
                  <a:pt x="10601952" y="1468442"/>
                  <a:pt x="10536224" y="1460228"/>
                  <a:pt x="10517208" y="1478947"/>
                </a:cubicBezTo>
                <a:cubicBezTo>
                  <a:pt x="10509508" y="1482271"/>
                  <a:pt x="10505833" y="1468818"/>
                  <a:pt x="10497937" y="1469831"/>
                </a:cubicBezTo>
                <a:lnTo>
                  <a:pt x="10471201" y="1486037"/>
                </a:lnTo>
                <a:lnTo>
                  <a:pt x="10448263" y="1478223"/>
                </a:lnTo>
                <a:lnTo>
                  <a:pt x="10388089" y="1507175"/>
                </a:lnTo>
                <a:cubicBezTo>
                  <a:pt x="10350285" y="1513081"/>
                  <a:pt x="10383281" y="1526586"/>
                  <a:pt x="10333720" y="1515848"/>
                </a:cubicBezTo>
                <a:cubicBezTo>
                  <a:pt x="10286428" y="1526223"/>
                  <a:pt x="10174884" y="1550019"/>
                  <a:pt x="10104338" y="1569424"/>
                </a:cubicBezTo>
                <a:cubicBezTo>
                  <a:pt x="10066963" y="1581564"/>
                  <a:pt x="9967395" y="1605712"/>
                  <a:pt x="9910445" y="1632275"/>
                </a:cubicBezTo>
                <a:cubicBezTo>
                  <a:pt x="9856131" y="1644130"/>
                  <a:pt x="9831118" y="1689967"/>
                  <a:pt x="9770872" y="1688088"/>
                </a:cubicBezTo>
                <a:cubicBezTo>
                  <a:pt x="9769882" y="1691843"/>
                  <a:pt x="9737016" y="1697044"/>
                  <a:pt x="9733849" y="1700034"/>
                </a:cubicBezTo>
                <a:lnTo>
                  <a:pt x="9703714" y="1730093"/>
                </a:lnTo>
                <a:lnTo>
                  <a:pt x="9698351" y="1730377"/>
                </a:lnTo>
                <a:lnTo>
                  <a:pt x="9632895" y="1736363"/>
                </a:lnTo>
                <a:lnTo>
                  <a:pt x="9569107" y="1741010"/>
                </a:lnTo>
                <a:cubicBezTo>
                  <a:pt x="9558961" y="1745882"/>
                  <a:pt x="9548028" y="1750646"/>
                  <a:pt x="9536451" y="1755120"/>
                </a:cubicBezTo>
                <a:lnTo>
                  <a:pt x="9529385" y="1757515"/>
                </a:lnTo>
                <a:lnTo>
                  <a:pt x="9498527" y="1753117"/>
                </a:lnTo>
                <a:lnTo>
                  <a:pt x="9436642" y="1755478"/>
                </a:lnTo>
                <a:lnTo>
                  <a:pt x="9429748" y="1756317"/>
                </a:lnTo>
                <a:lnTo>
                  <a:pt x="9429748" y="1768745"/>
                </a:lnTo>
                <a:lnTo>
                  <a:pt x="9425802" y="1769273"/>
                </a:lnTo>
                <a:cubicBezTo>
                  <a:pt x="9390751" y="1773262"/>
                  <a:pt x="9371406" y="1773457"/>
                  <a:pt x="9349763" y="1776107"/>
                </a:cubicBezTo>
                <a:cubicBezTo>
                  <a:pt x="9314721" y="1782260"/>
                  <a:pt x="9277650" y="1796217"/>
                  <a:pt x="9256503" y="1800699"/>
                </a:cubicBezTo>
                <a:lnTo>
                  <a:pt x="9222873" y="1803003"/>
                </a:lnTo>
                <a:lnTo>
                  <a:pt x="9224095" y="1807355"/>
                </a:lnTo>
                <a:lnTo>
                  <a:pt x="9211603" y="1807675"/>
                </a:lnTo>
                <a:lnTo>
                  <a:pt x="9183719" y="1807781"/>
                </a:lnTo>
                <a:cubicBezTo>
                  <a:pt x="9166319" y="1808439"/>
                  <a:pt x="9117935" y="1807396"/>
                  <a:pt x="9100221" y="1808989"/>
                </a:cubicBezTo>
                <a:cubicBezTo>
                  <a:pt x="9095111" y="1813630"/>
                  <a:pt x="9087224" y="1816160"/>
                  <a:pt x="9077439" y="1817333"/>
                </a:cubicBezTo>
                <a:lnTo>
                  <a:pt x="9055889" y="1817464"/>
                </a:lnTo>
                <a:lnTo>
                  <a:pt x="8930912" y="1828648"/>
                </a:lnTo>
                <a:lnTo>
                  <a:pt x="8913729" y="1829483"/>
                </a:lnTo>
                <a:lnTo>
                  <a:pt x="8904423" y="1833234"/>
                </a:lnTo>
                <a:cubicBezTo>
                  <a:pt x="8897319" y="1833982"/>
                  <a:pt x="8876911" y="1833498"/>
                  <a:pt x="8871099" y="1833979"/>
                </a:cubicBezTo>
                <a:lnTo>
                  <a:pt x="8869557" y="1836113"/>
                </a:lnTo>
                <a:cubicBezTo>
                  <a:pt x="8851043" y="1839524"/>
                  <a:pt x="8781405" y="1850882"/>
                  <a:pt x="8760021" y="1854442"/>
                </a:cubicBezTo>
                <a:cubicBezTo>
                  <a:pt x="8755749" y="1851161"/>
                  <a:pt x="8746183" y="1856343"/>
                  <a:pt x="8741254" y="1857469"/>
                </a:cubicBezTo>
                <a:cubicBezTo>
                  <a:pt x="8740491" y="1855259"/>
                  <a:pt x="8728559" y="1854585"/>
                  <a:pt x="8725039" y="1856552"/>
                </a:cubicBezTo>
                <a:cubicBezTo>
                  <a:pt x="8641157" y="1867333"/>
                  <a:pt x="8683145" y="1845054"/>
                  <a:pt x="8635265" y="1859168"/>
                </a:cubicBezTo>
                <a:cubicBezTo>
                  <a:pt x="8626795" y="1860103"/>
                  <a:pt x="8619931" y="1859212"/>
                  <a:pt x="8613911" y="1857561"/>
                </a:cubicBezTo>
                <a:lnTo>
                  <a:pt x="8604931" y="1854170"/>
                </a:lnTo>
                <a:lnTo>
                  <a:pt x="8570171" y="1860579"/>
                </a:lnTo>
                <a:cubicBezTo>
                  <a:pt x="8553049" y="1862813"/>
                  <a:pt x="8535028" y="1864294"/>
                  <a:pt x="8516537" y="1864971"/>
                </a:cubicBezTo>
                <a:cubicBezTo>
                  <a:pt x="8512388" y="1860455"/>
                  <a:pt x="8497874" y="1866870"/>
                  <a:pt x="8491046" y="1868141"/>
                </a:cubicBezTo>
                <a:cubicBezTo>
                  <a:pt x="8490975" y="1865191"/>
                  <a:pt x="8475847" y="1863778"/>
                  <a:pt x="8470478" y="1866216"/>
                </a:cubicBezTo>
                <a:cubicBezTo>
                  <a:pt x="8357654" y="1876758"/>
                  <a:pt x="8421139" y="1849210"/>
                  <a:pt x="8353433" y="1865729"/>
                </a:cubicBezTo>
                <a:lnTo>
                  <a:pt x="8347675" y="1865075"/>
                </a:lnTo>
                <a:lnTo>
                  <a:pt x="8343939" y="1865677"/>
                </a:lnTo>
                <a:cubicBezTo>
                  <a:pt x="8309852" y="1870841"/>
                  <a:pt x="8272587" y="1875809"/>
                  <a:pt x="8221566" y="1881148"/>
                </a:cubicBezTo>
                <a:cubicBezTo>
                  <a:pt x="8158043" y="1892960"/>
                  <a:pt x="8095547" y="1914042"/>
                  <a:pt x="8066095" y="1919902"/>
                </a:cubicBezTo>
                <a:cubicBezTo>
                  <a:pt x="8058949" y="1919234"/>
                  <a:pt x="8051921" y="1917862"/>
                  <a:pt x="8044849" y="1916308"/>
                </a:cubicBezTo>
                <a:lnTo>
                  <a:pt x="8041142" y="1915506"/>
                </a:lnTo>
                <a:lnTo>
                  <a:pt x="8022159" y="1911521"/>
                </a:lnTo>
                <a:lnTo>
                  <a:pt x="7944932" y="1917265"/>
                </a:lnTo>
                <a:lnTo>
                  <a:pt x="7879011" y="1928570"/>
                </a:lnTo>
                <a:lnTo>
                  <a:pt x="7865529" y="1934399"/>
                </a:lnTo>
                <a:lnTo>
                  <a:pt x="7774801" y="1947969"/>
                </a:lnTo>
                <a:lnTo>
                  <a:pt x="7748398" y="1955982"/>
                </a:lnTo>
                <a:lnTo>
                  <a:pt x="7740684" y="1955717"/>
                </a:lnTo>
                <a:cubicBezTo>
                  <a:pt x="7728362" y="1958584"/>
                  <a:pt x="7714099" y="1968442"/>
                  <a:pt x="7712976" y="1960442"/>
                </a:cubicBezTo>
                <a:lnTo>
                  <a:pt x="7699956" y="1966104"/>
                </a:lnTo>
                <a:lnTo>
                  <a:pt x="7684158" y="1962927"/>
                </a:lnTo>
                <a:cubicBezTo>
                  <a:pt x="7674684" y="1962643"/>
                  <a:pt x="7652105" y="1963177"/>
                  <a:pt x="7643109" y="1964400"/>
                </a:cubicBezTo>
                <a:lnTo>
                  <a:pt x="7630180" y="1970266"/>
                </a:lnTo>
                <a:lnTo>
                  <a:pt x="7609131" y="1971774"/>
                </a:lnTo>
                <a:cubicBezTo>
                  <a:pt x="7596694" y="1971644"/>
                  <a:pt x="7570258" y="1969757"/>
                  <a:pt x="7555555" y="1969491"/>
                </a:cubicBezTo>
                <a:cubicBezTo>
                  <a:pt x="7541460" y="1966540"/>
                  <a:pt x="7530571" y="1964848"/>
                  <a:pt x="7520919" y="1970177"/>
                </a:cubicBezTo>
                <a:cubicBezTo>
                  <a:pt x="7500295" y="1966884"/>
                  <a:pt x="7480780" y="1949401"/>
                  <a:pt x="7456258" y="1960468"/>
                </a:cubicBezTo>
                <a:cubicBezTo>
                  <a:pt x="7434946" y="1957506"/>
                  <a:pt x="7435772" y="1952500"/>
                  <a:pt x="7393047" y="1952408"/>
                </a:cubicBezTo>
                <a:cubicBezTo>
                  <a:pt x="7356520" y="1952860"/>
                  <a:pt x="7236307" y="1958626"/>
                  <a:pt x="7199912" y="1959913"/>
                </a:cubicBezTo>
                <a:cubicBezTo>
                  <a:pt x="7176501" y="1959942"/>
                  <a:pt x="7160098" y="1958343"/>
                  <a:pt x="7146774" y="1956641"/>
                </a:cubicBezTo>
                <a:lnTo>
                  <a:pt x="7122244" y="1953891"/>
                </a:lnTo>
                <a:lnTo>
                  <a:pt x="7032241" y="1962723"/>
                </a:lnTo>
                <a:cubicBezTo>
                  <a:pt x="6997214" y="1965198"/>
                  <a:pt x="6963725" y="1968396"/>
                  <a:pt x="6941492" y="1976868"/>
                </a:cubicBezTo>
                <a:cubicBezTo>
                  <a:pt x="6947015" y="1970398"/>
                  <a:pt x="6923088" y="1965379"/>
                  <a:pt x="6906514" y="1968589"/>
                </a:cubicBezTo>
                <a:cubicBezTo>
                  <a:pt x="6925890" y="1943204"/>
                  <a:pt x="6840983" y="1991464"/>
                  <a:pt x="6826395" y="1974141"/>
                </a:cubicBezTo>
                <a:cubicBezTo>
                  <a:pt x="6825676" y="1990223"/>
                  <a:pt x="6751393" y="2017492"/>
                  <a:pt x="6716431" y="2004297"/>
                </a:cubicBezTo>
                <a:cubicBezTo>
                  <a:pt x="6663167" y="2007518"/>
                  <a:pt x="6625450" y="2020811"/>
                  <a:pt x="6569607" y="2015496"/>
                </a:cubicBezTo>
                <a:cubicBezTo>
                  <a:pt x="6567874" y="2017648"/>
                  <a:pt x="6565034" y="2019449"/>
                  <a:pt x="6561430" y="2020996"/>
                </a:cubicBezTo>
                <a:lnTo>
                  <a:pt x="6549371" y="2024747"/>
                </a:lnTo>
                <a:lnTo>
                  <a:pt x="6547040" y="2024474"/>
                </a:lnTo>
                <a:cubicBezTo>
                  <a:pt x="6537882" y="2024425"/>
                  <a:pt x="6533193" y="2025332"/>
                  <a:pt x="6530482" y="2026659"/>
                </a:cubicBezTo>
                <a:lnTo>
                  <a:pt x="6528565" y="2028600"/>
                </a:lnTo>
                <a:lnTo>
                  <a:pt x="6517741" y="2030558"/>
                </a:lnTo>
                <a:lnTo>
                  <a:pt x="6497855" y="2035650"/>
                </a:lnTo>
                <a:lnTo>
                  <a:pt x="6492785" y="2035444"/>
                </a:lnTo>
                <a:lnTo>
                  <a:pt x="6460692" y="2041321"/>
                </a:lnTo>
                <a:lnTo>
                  <a:pt x="6459609" y="2040851"/>
                </a:lnTo>
                <a:cubicBezTo>
                  <a:pt x="6456451" y="2039933"/>
                  <a:pt x="6452734" y="2039508"/>
                  <a:pt x="6447765" y="2040102"/>
                </a:cubicBezTo>
                <a:cubicBezTo>
                  <a:pt x="6446007" y="2031126"/>
                  <a:pt x="6441093" y="2037380"/>
                  <a:pt x="6426590" y="2039928"/>
                </a:cubicBezTo>
                <a:cubicBezTo>
                  <a:pt x="6423606" y="2033241"/>
                  <a:pt x="6413230" y="2032925"/>
                  <a:pt x="6401693" y="2033537"/>
                </a:cubicBezTo>
                <a:lnTo>
                  <a:pt x="6387141" y="2033161"/>
                </a:lnTo>
                <a:lnTo>
                  <a:pt x="6357846" y="2036782"/>
                </a:lnTo>
                <a:lnTo>
                  <a:pt x="6342914" y="2037585"/>
                </a:lnTo>
                <a:lnTo>
                  <a:pt x="6336300" y="2038781"/>
                </a:lnTo>
                <a:lnTo>
                  <a:pt x="6317178" y="2038968"/>
                </a:lnTo>
                <a:lnTo>
                  <a:pt x="6161427" y="2047338"/>
                </a:lnTo>
                <a:cubicBezTo>
                  <a:pt x="6147824" y="2057658"/>
                  <a:pt x="6118908" y="2077615"/>
                  <a:pt x="6097339" y="2082438"/>
                </a:cubicBezTo>
                <a:cubicBezTo>
                  <a:pt x="6090149" y="2084046"/>
                  <a:pt x="6083776" y="2083972"/>
                  <a:pt x="6079059" y="2081299"/>
                </a:cubicBezTo>
                <a:cubicBezTo>
                  <a:pt x="6063900" y="2082334"/>
                  <a:pt x="6011621" y="2084537"/>
                  <a:pt x="5998439" y="2070958"/>
                </a:cubicBezTo>
                <a:cubicBezTo>
                  <a:pt x="5976443" y="2071759"/>
                  <a:pt x="5925514" y="2069780"/>
                  <a:pt x="5904290" y="2070255"/>
                </a:cubicBezTo>
                <a:cubicBezTo>
                  <a:pt x="5871515" y="2066244"/>
                  <a:pt x="5843986" y="2088249"/>
                  <a:pt x="5814867" y="2079032"/>
                </a:cubicBezTo>
                <a:cubicBezTo>
                  <a:pt x="5792003" y="2070559"/>
                  <a:pt x="5750009" y="2076273"/>
                  <a:pt x="5725743" y="2070558"/>
                </a:cubicBezTo>
                <a:cubicBezTo>
                  <a:pt x="5716432" y="2058355"/>
                  <a:pt x="5667424" y="2047322"/>
                  <a:pt x="5650546" y="2052412"/>
                </a:cubicBezTo>
                <a:cubicBezTo>
                  <a:pt x="5614627" y="2046084"/>
                  <a:pt x="5608108" y="2028306"/>
                  <a:pt x="5581284" y="2023175"/>
                </a:cubicBezTo>
                <a:lnTo>
                  <a:pt x="5572593" y="2018391"/>
                </a:lnTo>
                <a:lnTo>
                  <a:pt x="5548580" y="2016951"/>
                </a:lnTo>
                <a:cubicBezTo>
                  <a:pt x="5523726" y="2017783"/>
                  <a:pt x="5498337" y="2019663"/>
                  <a:pt x="5471173" y="2018786"/>
                </a:cubicBezTo>
                <a:cubicBezTo>
                  <a:pt x="5447687" y="2003020"/>
                  <a:pt x="5353807" y="2022324"/>
                  <a:pt x="5340320" y="2037611"/>
                </a:cubicBezTo>
                <a:cubicBezTo>
                  <a:pt x="5340015" y="2024215"/>
                  <a:pt x="5271937" y="2042455"/>
                  <a:pt x="5254376" y="2042928"/>
                </a:cubicBezTo>
                <a:cubicBezTo>
                  <a:pt x="5248522" y="2043086"/>
                  <a:pt x="5248281" y="2041270"/>
                  <a:pt x="5258035" y="2035649"/>
                </a:cubicBezTo>
                <a:cubicBezTo>
                  <a:pt x="5239374" y="2037214"/>
                  <a:pt x="5220112" y="2030252"/>
                  <a:pt x="5230622" y="2024576"/>
                </a:cubicBezTo>
                <a:cubicBezTo>
                  <a:pt x="5173932" y="2036724"/>
                  <a:pt x="5090262" y="2024645"/>
                  <a:pt x="5026203" y="2030162"/>
                </a:cubicBezTo>
                <a:cubicBezTo>
                  <a:pt x="4991280" y="2016814"/>
                  <a:pt x="5010212" y="2029164"/>
                  <a:pt x="4973988" y="2026668"/>
                </a:cubicBezTo>
                <a:cubicBezTo>
                  <a:pt x="4983896" y="2038955"/>
                  <a:pt x="4930012" y="2019774"/>
                  <a:pt x="4928030" y="2033642"/>
                </a:cubicBezTo>
                <a:cubicBezTo>
                  <a:pt x="4921501" y="2032748"/>
                  <a:pt x="4915238" y="2031445"/>
                  <a:pt x="4908970" y="2030033"/>
                </a:cubicBezTo>
                <a:lnTo>
                  <a:pt x="4905679" y="2029300"/>
                </a:lnTo>
                <a:lnTo>
                  <a:pt x="4892525" y="2028768"/>
                </a:lnTo>
                <a:lnTo>
                  <a:pt x="4888818" y="2025619"/>
                </a:lnTo>
                <a:lnTo>
                  <a:pt x="4869018" y="2022668"/>
                </a:lnTo>
                <a:cubicBezTo>
                  <a:pt x="4861602" y="2022028"/>
                  <a:pt x="4853622" y="2021880"/>
                  <a:pt x="4844804" y="2022527"/>
                </a:cubicBezTo>
                <a:cubicBezTo>
                  <a:pt x="4823110" y="2028022"/>
                  <a:pt x="4789330" y="2021287"/>
                  <a:pt x="4758778" y="2021694"/>
                </a:cubicBezTo>
                <a:lnTo>
                  <a:pt x="4744748" y="2023396"/>
                </a:lnTo>
                <a:lnTo>
                  <a:pt x="4698956" y="2020558"/>
                </a:lnTo>
                <a:cubicBezTo>
                  <a:pt x="4685921" y="2020008"/>
                  <a:pt x="4672392" y="2019718"/>
                  <a:pt x="4658147" y="2019920"/>
                </a:cubicBezTo>
                <a:lnTo>
                  <a:pt x="4631706" y="2021274"/>
                </a:lnTo>
                <a:lnTo>
                  <a:pt x="4624776" y="2020152"/>
                </a:lnTo>
                <a:cubicBezTo>
                  <a:pt x="4612703" y="2020277"/>
                  <a:pt x="4596727" y="2024226"/>
                  <a:pt x="4598150" y="2019429"/>
                </a:cubicBezTo>
                <a:lnTo>
                  <a:pt x="4584588" y="2021092"/>
                </a:lnTo>
                <a:lnTo>
                  <a:pt x="4571203" y="2017263"/>
                </a:lnTo>
                <a:cubicBezTo>
                  <a:pt x="4569736" y="2016374"/>
                  <a:pt x="4568633" y="2015427"/>
                  <a:pt x="4567930" y="2014458"/>
                </a:cubicBezTo>
                <a:lnTo>
                  <a:pt x="4548984" y="2015717"/>
                </a:lnTo>
                <a:lnTo>
                  <a:pt x="4533451" y="2012976"/>
                </a:lnTo>
                <a:lnTo>
                  <a:pt x="4519910" y="2014768"/>
                </a:lnTo>
                <a:lnTo>
                  <a:pt x="4514290" y="2014364"/>
                </a:lnTo>
                <a:lnTo>
                  <a:pt x="4500320" y="2013007"/>
                </a:lnTo>
                <a:cubicBezTo>
                  <a:pt x="4493159" y="2012056"/>
                  <a:pt x="4485144" y="2010910"/>
                  <a:pt x="4476219" y="2009993"/>
                </a:cubicBezTo>
                <a:lnTo>
                  <a:pt x="4468701" y="2009574"/>
                </a:lnTo>
                <a:lnTo>
                  <a:pt x="4452333" y="2004964"/>
                </a:lnTo>
                <a:cubicBezTo>
                  <a:pt x="4440422" y="2001479"/>
                  <a:pt x="4431048" y="1999130"/>
                  <a:pt x="4420644" y="2001021"/>
                </a:cubicBezTo>
                <a:cubicBezTo>
                  <a:pt x="4402911" y="1996519"/>
                  <a:pt x="4390524" y="1983900"/>
                  <a:pt x="4364856" y="1987267"/>
                </a:cubicBezTo>
                <a:cubicBezTo>
                  <a:pt x="4372645" y="1981550"/>
                  <a:pt x="4336350" y="1986575"/>
                  <a:pt x="4332062" y="1980703"/>
                </a:cubicBezTo>
                <a:cubicBezTo>
                  <a:pt x="4330083" y="1975974"/>
                  <a:pt x="4318612" y="1976397"/>
                  <a:pt x="4309876" y="1974653"/>
                </a:cubicBezTo>
                <a:cubicBezTo>
                  <a:pt x="4303650" y="1969824"/>
                  <a:pt x="4259693" y="1965414"/>
                  <a:pt x="4244391" y="1966109"/>
                </a:cubicBezTo>
                <a:cubicBezTo>
                  <a:pt x="4201255" y="1970914"/>
                  <a:pt x="4166558" y="1951471"/>
                  <a:pt x="4132071" y="1954813"/>
                </a:cubicBezTo>
                <a:cubicBezTo>
                  <a:pt x="4123041" y="1954358"/>
                  <a:pt x="4115554" y="1953263"/>
                  <a:pt x="4109069" y="1951778"/>
                </a:cubicBezTo>
                <a:lnTo>
                  <a:pt x="4092908" y="1946662"/>
                </a:lnTo>
                <a:cubicBezTo>
                  <a:pt x="4092707" y="1945539"/>
                  <a:pt x="4092506" y="1944415"/>
                  <a:pt x="4092306" y="1943291"/>
                </a:cubicBezTo>
                <a:lnTo>
                  <a:pt x="4080234" y="1941219"/>
                </a:lnTo>
                <a:lnTo>
                  <a:pt x="4077778" y="1940145"/>
                </a:lnTo>
                <a:cubicBezTo>
                  <a:pt x="4073105" y="1938081"/>
                  <a:pt x="4068339" y="1936119"/>
                  <a:pt x="4062936" y="1934506"/>
                </a:cubicBezTo>
                <a:cubicBezTo>
                  <a:pt x="4048082" y="1947155"/>
                  <a:pt x="4014523" y="1922869"/>
                  <a:pt x="4012506" y="1935475"/>
                </a:cubicBezTo>
                <a:cubicBezTo>
                  <a:pt x="3980228" y="1928812"/>
                  <a:pt x="3986775" y="1942559"/>
                  <a:pt x="3965880" y="1925968"/>
                </a:cubicBezTo>
                <a:cubicBezTo>
                  <a:pt x="3899515" y="1923414"/>
                  <a:pt x="3830855" y="1902158"/>
                  <a:pt x="3765338" y="1906649"/>
                </a:cubicBezTo>
                <a:cubicBezTo>
                  <a:pt x="3780686" y="1902635"/>
                  <a:pt x="3768784" y="1893856"/>
                  <a:pt x="3749493" y="1893071"/>
                </a:cubicBezTo>
                <a:cubicBezTo>
                  <a:pt x="3807776" y="1876857"/>
                  <a:pt x="3656400" y="1898030"/>
                  <a:pt x="3672704" y="1881383"/>
                </a:cubicBezTo>
                <a:cubicBezTo>
                  <a:pt x="3645532" y="1893973"/>
                  <a:pt x="3537791" y="1900656"/>
                  <a:pt x="3530082" y="1883187"/>
                </a:cubicBezTo>
                <a:cubicBezTo>
                  <a:pt x="3479808" y="1875044"/>
                  <a:pt x="3426017" y="1877998"/>
                  <a:pt x="3387664" y="1862579"/>
                </a:cubicBezTo>
                <a:cubicBezTo>
                  <a:pt x="3382649" y="1863935"/>
                  <a:pt x="3377277" y="1864791"/>
                  <a:pt x="3371681" y="1865293"/>
                </a:cubicBezTo>
                <a:lnTo>
                  <a:pt x="3355305" y="1865842"/>
                </a:lnTo>
                <a:lnTo>
                  <a:pt x="3353790" y="1865158"/>
                </a:lnTo>
                <a:cubicBezTo>
                  <a:pt x="3346144" y="1863282"/>
                  <a:pt x="3340687" y="1863057"/>
                  <a:pt x="3336210" y="1863564"/>
                </a:cubicBezTo>
                <a:lnTo>
                  <a:pt x="3331381" y="1864716"/>
                </a:lnTo>
                <a:lnTo>
                  <a:pt x="3319012" y="1864093"/>
                </a:lnTo>
                <a:lnTo>
                  <a:pt x="3293818" y="1864135"/>
                </a:lnTo>
                <a:lnTo>
                  <a:pt x="3289881" y="1862954"/>
                </a:lnTo>
                <a:lnTo>
                  <a:pt x="3253090" y="1861164"/>
                </a:lnTo>
                <a:cubicBezTo>
                  <a:pt x="3253042" y="1860968"/>
                  <a:pt x="3252996" y="1860771"/>
                  <a:pt x="3252949" y="1860574"/>
                </a:cubicBezTo>
                <a:cubicBezTo>
                  <a:pt x="3251799" y="1859213"/>
                  <a:pt x="3249368" y="1858131"/>
                  <a:pt x="3244187" y="1857604"/>
                </a:cubicBezTo>
                <a:cubicBezTo>
                  <a:pt x="3250860" y="1853873"/>
                  <a:pt x="3250577" y="1852999"/>
                  <a:pt x="3246570" y="1852946"/>
                </a:cubicBezTo>
                <a:lnTo>
                  <a:pt x="3237810" y="1853064"/>
                </a:lnTo>
                <a:lnTo>
                  <a:pt x="3230822" y="1855474"/>
                </a:lnTo>
                <a:cubicBezTo>
                  <a:pt x="3206812" y="1862286"/>
                  <a:pt x="3176733" y="1868865"/>
                  <a:pt x="3136549" y="1874037"/>
                </a:cubicBezTo>
                <a:cubicBezTo>
                  <a:pt x="3081163" y="1880168"/>
                  <a:pt x="2902557" y="1900580"/>
                  <a:pt x="2845754" y="1910932"/>
                </a:cubicBezTo>
                <a:cubicBezTo>
                  <a:pt x="2860822" y="1944376"/>
                  <a:pt x="2813389" y="1905358"/>
                  <a:pt x="2786878" y="1917162"/>
                </a:cubicBezTo>
                <a:cubicBezTo>
                  <a:pt x="2766803" y="1917398"/>
                  <a:pt x="2741628" y="1915886"/>
                  <a:pt x="2725298" y="1912340"/>
                </a:cubicBezTo>
                <a:cubicBezTo>
                  <a:pt x="2716680" y="1911427"/>
                  <a:pt x="2707572" y="1911972"/>
                  <a:pt x="2697754" y="1914863"/>
                </a:cubicBezTo>
                <a:cubicBezTo>
                  <a:pt x="2667185" y="1939014"/>
                  <a:pt x="2622149" y="1926211"/>
                  <a:pt x="2568063" y="1936283"/>
                </a:cubicBezTo>
                <a:cubicBezTo>
                  <a:pt x="2552625" y="1932001"/>
                  <a:pt x="2502682" y="1953378"/>
                  <a:pt x="2489784" y="1943720"/>
                </a:cubicBezTo>
                <a:cubicBezTo>
                  <a:pt x="2478524" y="1943155"/>
                  <a:pt x="2467418" y="1949411"/>
                  <a:pt x="2458978" y="1938095"/>
                </a:cubicBezTo>
                <a:cubicBezTo>
                  <a:pt x="2417552" y="1934639"/>
                  <a:pt x="2366376" y="1931293"/>
                  <a:pt x="2318712" y="1934474"/>
                </a:cubicBezTo>
                <a:cubicBezTo>
                  <a:pt x="2296029" y="1936526"/>
                  <a:pt x="2282069" y="1938434"/>
                  <a:pt x="2268709" y="1940521"/>
                </a:cubicBezTo>
                <a:lnTo>
                  <a:pt x="2264080" y="1941232"/>
                </a:lnTo>
                <a:lnTo>
                  <a:pt x="2254684" y="1943524"/>
                </a:lnTo>
                <a:lnTo>
                  <a:pt x="2252523" y="1943004"/>
                </a:lnTo>
                <a:lnTo>
                  <a:pt x="2173350" y="1929202"/>
                </a:lnTo>
                <a:lnTo>
                  <a:pt x="2155266" y="1920267"/>
                </a:lnTo>
                <a:lnTo>
                  <a:pt x="2091013" y="1914631"/>
                </a:lnTo>
                <a:cubicBezTo>
                  <a:pt x="2033357" y="1920614"/>
                  <a:pt x="2070513" y="1905065"/>
                  <a:pt x="2030712" y="1897690"/>
                </a:cubicBezTo>
                <a:cubicBezTo>
                  <a:pt x="1994539" y="1893055"/>
                  <a:pt x="1958569" y="1883188"/>
                  <a:pt x="1908838" y="1892222"/>
                </a:cubicBezTo>
                <a:cubicBezTo>
                  <a:pt x="1897236" y="1896147"/>
                  <a:pt x="1883338" y="1892415"/>
                  <a:pt x="1877796" y="1883887"/>
                </a:cubicBezTo>
                <a:cubicBezTo>
                  <a:pt x="1876842" y="1882419"/>
                  <a:pt x="1876177" y="1880863"/>
                  <a:pt x="1875824" y="1879265"/>
                </a:cubicBezTo>
                <a:cubicBezTo>
                  <a:pt x="1843474" y="1887199"/>
                  <a:pt x="1841511" y="1873818"/>
                  <a:pt x="1823048" y="1881064"/>
                </a:cubicBezTo>
                <a:cubicBezTo>
                  <a:pt x="1792640" y="1872164"/>
                  <a:pt x="1782358" y="1850450"/>
                  <a:pt x="1765736" y="1856578"/>
                </a:cubicBezTo>
                <a:cubicBezTo>
                  <a:pt x="1753024" y="1849107"/>
                  <a:pt x="1745932" y="1828316"/>
                  <a:pt x="1725669" y="1833744"/>
                </a:cubicBezTo>
                <a:cubicBezTo>
                  <a:pt x="1727428" y="1831405"/>
                  <a:pt x="1726953" y="1830157"/>
                  <a:pt x="1725216" y="1829447"/>
                </a:cubicBezTo>
                <a:lnTo>
                  <a:pt x="1721485" y="1828960"/>
                </a:lnTo>
                <a:lnTo>
                  <a:pt x="1717786" y="1832224"/>
                </a:lnTo>
                <a:cubicBezTo>
                  <a:pt x="1703445" y="1843277"/>
                  <a:pt x="1706547" y="1827935"/>
                  <a:pt x="1689907" y="1825425"/>
                </a:cubicBezTo>
                <a:cubicBezTo>
                  <a:pt x="1682338" y="1823445"/>
                  <a:pt x="1685181" y="1820226"/>
                  <a:pt x="1688093" y="1817391"/>
                </a:cubicBezTo>
                <a:lnTo>
                  <a:pt x="1496789" y="1805297"/>
                </a:lnTo>
                <a:cubicBezTo>
                  <a:pt x="1463551" y="1793913"/>
                  <a:pt x="1426345" y="1786892"/>
                  <a:pt x="1392839" y="1758649"/>
                </a:cubicBezTo>
                <a:cubicBezTo>
                  <a:pt x="1386461" y="1750573"/>
                  <a:pt x="1374031" y="1756918"/>
                  <a:pt x="1360872" y="1752441"/>
                </a:cubicBezTo>
                <a:cubicBezTo>
                  <a:pt x="1347711" y="1747963"/>
                  <a:pt x="1332751" y="1735898"/>
                  <a:pt x="1313885" y="1731785"/>
                </a:cubicBezTo>
                <a:cubicBezTo>
                  <a:pt x="1281989" y="1726305"/>
                  <a:pt x="1256405" y="1739744"/>
                  <a:pt x="1247665" y="1727765"/>
                </a:cubicBezTo>
                <a:cubicBezTo>
                  <a:pt x="1231363" y="1728538"/>
                  <a:pt x="1209120" y="1742556"/>
                  <a:pt x="1196850" y="1729622"/>
                </a:cubicBezTo>
                <a:cubicBezTo>
                  <a:pt x="1195195" y="1740224"/>
                  <a:pt x="1178147" y="1721561"/>
                  <a:pt x="1168728" y="1728550"/>
                </a:cubicBezTo>
                <a:cubicBezTo>
                  <a:pt x="1152073" y="1727193"/>
                  <a:pt x="1122804" y="1725926"/>
                  <a:pt x="1096918" y="1721485"/>
                </a:cubicBezTo>
                <a:lnTo>
                  <a:pt x="1094082" y="1720113"/>
                </a:lnTo>
                <a:lnTo>
                  <a:pt x="1040782" y="1721762"/>
                </a:lnTo>
                <a:cubicBezTo>
                  <a:pt x="987172" y="1722352"/>
                  <a:pt x="1023272" y="1708707"/>
                  <a:pt x="955980" y="1719289"/>
                </a:cubicBezTo>
                <a:cubicBezTo>
                  <a:pt x="948995" y="1714208"/>
                  <a:pt x="940521" y="1713816"/>
                  <a:pt x="926108" y="1715917"/>
                </a:cubicBezTo>
                <a:cubicBezTo>
                  <a:pt x="900077" y="1715834"/>
                  <a:pt x="902688" y="1703436"/>
                  <a:pt x="876049" y="1710422"/>
                </a:cubicBezTo>
                <a:cubicBezTo>
                  <a:pt x="881084" y="1703830"/>
                  <a:pt x="826830" y="1706893"/>
                  <a:pt x="839194" y="1700176"/>
                </a:cubicBezTo>
                <a:cubicBezTo>
                  <a:pt x="822548" y="1693764"/>
                  <a:pt x="813674" y="1703628"/>
                  <a:pt x="797112" y="1698014"/>
                </a:cubicBezTo>
                <a:cubicBezTo>
                  <a:pt x="778195" y="1696418"/>
                  <a:pt x="807647" y="1705364"/>
                  <a:pt x="786610" y="1705455"/>
                </a:cubicBezTo>
                <a:cubicBezTo>
                  <a:pt x="761170" y="1704357"/>
                  <a:pt x="760599" y="1716610"/>
                  <a:pt x="741833" y="1700566"/>
                </a:cubicBezTo>
                <a:lnTo>
                  <a:pt x="673985" y="1692278"/>
                </a:lnTo>
                <a:cubicBezTo>
                  <a:pt x="658515" y="1695829"/>
                  <a:pt x="646395" y="1693620"/>
                  <a:pt x="634665" y="1689550"/>
                </a:cubicBezTo>
                <a:cubicBezTo>
                  <a:pt x="599149" y="1689690"/>
                  <a:pt x="567176" y="1683160"/>
                  <a:pt x="527471" y="1679869"/>
                </a:cubicBezTo>
                <a:cubicBezTo>
                  <a:pt x="484099" y="1683240"/>
                  <a:pt x="462693" y="1671949"/>
                  <a:pt x="420260" y="1668475"/>
                </a:cubicBezTo>
                <a:cubicBezTo>
                  <a:pt x="377482" y="1677390"/>
                  <a:pt x="393500" y="1652730"/>
                  <a:pt x="357630" y="1652142"/>
                </a:cubicBezTo>
                <a:cubicBezTo>
                  <a:pt x="298692" y="1659518"/>
                  <a:pt x="359631" y="1643849"/>
                  <a:pt x="269407" y="1643812"/>
                </a:cubicBezTo>
                <a:cubicBezTo>
                  <a:pt x="264204" y="1645215"/>
                  <a:pt x="253436" y="1643159"/>
                  <a:pt x="254769" y="1641013"/>
                </a:cubicBezTo>
                <a:cubicBezTo>
                  <a:pt x="234996" y="1641090"/>
                  <a:pt x="179093" y="1626583"/>
                  <a:pt x="150763" y="1628143"/>
                </a:cubicBezTo>
                <a:cubicBezTo>
                  <a:pt x="96232" y="1619954"/>
                  <a:pt x="68845" y="1629422"/>
                  <a:pt x="29133" y="1626172"/>
                </a:cubicBezTo>
                <a:lnTo>
                  <a:pt x="0" y="16195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D03B37-7294-BA87-6DDA-9316C7FD8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675" y="494414"/>
            <a:ext cx="10534650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Legacy-S3-Sync</a:t>
            </a:r>
          </a:p>
        </p:txBody>
      </p:sp>
      <p:pic>
        <p:nvPicPr>
          <p:cNvPr id="4" name="Content Placeholder 3" descr="A diagram of a computer system&#10;&#10;AI-generated content may be incorrect.">
            <a:extLst>
              <a:ext uri="{FF2B5EF4-FFF2-40B4-BE49-F238E27FC236}">
                <a16:creationId xmlns:a16="http://schemas.microsoft.com/office/drawing/2014/main" id="{1773EEDC-8259-D9A7-B058-1DB532241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1151" y="2354239"/>
            <a:ext cx="10389698" cy="3948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00E0F77-E936-4985-B7B1-B9823486A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5DC7DD1-B136-6B2C-5E84-EDEF29E86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89" y="4883544"/>
            <a:ext cx="3876086" cy="1556907"/>
          </a:xfrm>
        </p:spPr>
        <p:txBody>
          <a:bodyPr anchor="ctr">
            <a:normAutofit/>
          </a:bodyPr>
          <a:lstStyle/>
          <a:p>
            <a:r>
              <a:rPr lang="en-US" sz="3200"/>
              <a:t>Trade Flow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C8260E-968F-44E8-A823-ABB431311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86584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89" y="0"/>
            <a:ext cx="11231745" cy="458818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company&#10;&#10;AI-generated content may be incorrect.">
            <a:extLst>
              <a:ext uri="{FF2B5EF4-FFF2-40B4-BE49-F238E27FC236}">
                <a16:creationId xmlns:a16="http://schemas.microsoft.com/office/drawing/2014/main" id="{9977BAF0-119D-80F1-30DA-4D5D5C43E4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0859" y="364142"/>
            <a:ext cx="10246337" cy="386799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E43805F-24A6-46A4-B19B-54F283473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001107" y="5661132"/>
            <a:ext cx="1463040" cy="457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16AD41D-4A9C-A3CC-C121-C2E873D683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2719" y="4883544"/>
            <a:ext cx="6586915" cy="1556907"/>
          </a:xfrm>
        </p:spPr>
        <p:txBody>
          <a:bodyPr anchor="ctr">
            <a:normAutofit/>
          </a:bodyPr>
          <a:lstStyle/>
          <a:p>
            <a:r>
              <a:rPr lang="en-US" sz="1800"/>
              <a:t>Microservices</a:t>
            </a:r>
          </a:p>
          <a:p>
            <a:r>
              <a:rPr lang="en-US" sz="1800"/>
              <a:t>Operational Challenges</a:t>
            </a:r>
          </a:p>
        </p:txBody>
      </p:sp>
    </p:spTree>
    <p:extLst>
      <p:ext uri="{BB962C8B-B14F-4D97-AF65-F5344CB8AC3E}">
        <p14:creationId xmlns:p14="http://schemas.microsoft.com/office/powerpoint/2010/main" val="2812884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08A23A-4ABD-362B-105D-29000F760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365125"/>
            <a:ext cx="11090274" cy="1325563"/>
          </a:xfrm>
        </p:spPr>
        <p:txBody>
          <a:bodyPr>
            <a:normAutofit/>
          </a:bodyPr>
          <a:lstStyle/>
          <a:p>
            <a:r>
              <a:rPr lang="en-US" sz="4000"/>
              <a:t>Conclusion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3A97893D-6061-B866-CAEE-0F57DD52F2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9098198"/>
              </p:ext>
            </p:extLst>
          </p:nvPr>
        </p:nvGraphicFramePr>
        <p:xfrm>
          <a:off x="547688" y="2133600"/>
          <a:ext cx="11093450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5816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FAEC90-D4C1-89A5-2CD7-6DE3D60C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B6BD0-7534-5220-A6D5-31CFC04EF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1874" y="4797188"/>
            <a:ext cx="6051236" cy="1241828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Contact: Karthikvx@gmail.com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913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Trade Flow Guardian</vt:lpstr>
      <vt:lpstr>Trade Flow Guardian</vt:lpstr>
      <vt:lpstr>Trade Flow</vt:lpstr>
      <vt:lpstr>PowerPoint Presentation</vt:lpstr>
      <vt:lpstr>Trading API Outage Detected </vt:lpstr>
      <vt:lpstr>Legacy-S3-Sync</vt:lpstr>
      <vt:lpstr>Trade Flow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135</cp:revision>
  <dcterms:created xsi:type="dcterms:W3CDTF">2013-07-15T20:26:40Z</dcterms:created>
  <dcterms:modified xsi:type="dcterms:W3CDTF">2025-08-21T19:55:08Z</dcterms:modified>
</cp:coreProperties>
</file>