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520C3-2F2C-13D0-EDD5-961E90F6B1C1}" v="14" dt="2025-08-25T18:23:18.140"/>
    <p1510:client id="{7F3DF531-2E0B-400B-9504-02CF3E6B7017}" v="161" dt="2025-08-26T20:40:38.318"/>
    <p1510:client id="{E953DA4D-D53F-4FA2-A9AE-EA797C6003F6}" v="160" dt="2025-08-25T22:14:1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3E422-2176-4022-96D4-90C280A169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FC062A9-B353-4636-818C-54326F828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OUR VISION</a:t>
          </a:r>
          <a:endParaRPr lang="en-US"/>
        </a:p>
      </dgm:t>
    </dgm:pt>
    <dgm:pt modelId="{59AF7982-756B-4BF5-B10A-063584C29EC0}" type="parTrans" cxnId="{BFA08819-C839-4214-868D-2A34BAADD041}">
      <dgm:prSet/>
      <dgm:spPr/>
      <dgm:t>
        <a:bodyPr/>
        <a:lstStyle/>
        <a:p>
          <a:endParaRPr lang="en-US"/>
        </a:p>
      </dgm:t>
    </dgm:pt>
    <dgm:pt modelId="{F9BBECDB-22FC-4BAF-9E45-CAA406884D4F}" type="sibTrans" cxnId="{BFA08819-C839-4214-868D-2A34BAADD041}">
      <dgm:prSet/>
      <dgm:spPr/>
      <dgm:t>
        <a:bodyPr/>
        <a:lstStyle/>
        <a:p>
          <a:endParaRPr lang="en-US"/>
        </a:p>
      </dgm:t>
    </dgm:pt>
    <dgm:pt modelId="{193E60D2-85FD-478E-81D8-10FD925B5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 transform mortgage risk management through automation, real-time analytics, and a cloud-native architecture.</a:t>
          </a:r>
          <a:endParaRPr lang="en-US"/>
        </a:p>
      </dgm:t>
    </dgm:pt>
    <dgm:pt modelId="{3A4B294D-66F6-421D-B8B3-6E55ADAF8CA7}" type="parTrans" cxnId="{F8ACF29B-3EFB-4B6E-8DB9-B04D66BE833A}">
      <dgm:prSet/>
      <dgm:spPr/>
      <dgm:t>
        <a:bodyPr/>
        <a:lstStyle/>
        <a:p>
          <a:endParaRPr lang="en-US"/>
        </a:p>
      </dgm:t>
    </dgm:pt>
    <dgm:pt modelId="{45CAF0F2-D8BF-49A7-8510-BF35A135FB0C}" type="sibTrans" cxnId="{F8ACF29B-3EFB-4B6E-8DB9-B04D66BE833A}">
      <dgm:prSet/>
      <dgm:spPr/>
      <dgm:t>
        <a:bodyPr/>
        <a:lstStyle/>
        <a:p>
          <a:endParaRPr lang="en-US"/>
        </a:p>
      </dgm:t>
    </dgm:pt>
    <dgm:pt modelId="{525B4AF4-8196-4F8B-99A2-A32CD51AD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OBJECTIVES</a:t>
          </a:r>
          <a:endParaRPr lang="en-US"/>
        </a:p>
      </dgm:t>
    </dgm:pt>
    <dgm:pt modelId="{2540CE1F-FEB4-4CCE-85E6-28FA38AA87D4}" type="parTrans" cxnId="{18C7CF64-5B2A-4EE7-9671-577843E3E525}">
      <dgm:prSet/>
      <dgm:spPr/>
      <dgm:t>
        <a:bodyPr/>
        <a:lstStyle/>
        <a:p>
          <a:endParaRPr lang="en-US"/>
        </a:p>
      </dgm:t>
    </dgm:pt>
    <dgm:pt modelId="{509D0926-74D0-4468-B299-742EFF67AA6E}" type="sibTrans" cxnId="{18C7CF64-5B2A-4EE7-9671-577843E3E525}">
      <dgm:prSet/>
      <dgm:spPr/>
      <dgm:t>
        <a:bodyPr/>
        <a:lstStyle/>
        <a:p>
          <a:endParaRPr lang="en-US"/>
        </a:p>
      </dgm:t>
    </dgm:pt>
    <dgm:pt modelId="{39AE21A7-CFC7-4761-8096-65D2C0D3E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EXPECTED IMPACT</a:t>
          </a:r>
          <a:endParaRPr lang="en-US"/>
        </a:p>
      </dgm:t>
    </dgm:pt>
    <dgm:pt modelId="{E766CCDB-A42A-4589-B433-497CE5E4E351}" type="parTrans" cxnId="{42D595B6-1E21-459A-9D10-34C34DB28656}">
      <dgm:prSet/>
      <dgm:spPr/>
      <dgm:t>
        <a:bodyPr/>
        <a:lstStyle/>
        <a:p>
          <a:endParaRPr lang="en-US"/>
        </a:p>
      </dgm:t>
    </dgm:pt>
    <dgm:pt modelId="{CFB2D4B0-F7DD-4E11-965C-A1D74B036881}" type="sibTrans" cxnId="{42D595B6-1E21-459A-9D10-34C34DB28656}">
      <dgm:prSet/>
      <dgm:spPr/>
      <dgm:t>
        <a:bodyPr/>
        <a:lstStyle/>
        <a:p>
          <a:endParaRPr lang="en-US"/>
        </a:p>
      </dgm:t>
    </dgm:pt>
    <dgm:pt modelId="{DAF3BAED-E8CE-45F3-92C4-A7E3FE74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🎯 Automate</a:t>
          </a:r>
          <a:r>
            <a:rPr lang="en-US"/>
            <a:t> loan underwriting with &gt;95% accuracy.</a:t>
          </a:r>
        </a:p>
      </dgm:t>
    </dgm:pt>
    <dgm:pt modelId="{21D77920-8D58-4449-B9A5-DB583542D668}" type="parTrans" cxnId="{3EE1C5E5-DBC0-4AA1-AD25-4B9CD4872A11}">
      <dgm:prSet/>
      <dgm:spPr/>
      <dgm:t>
        <a:bodyPr/>
        <a:lstStyle/>
        <a:p>
          <a:endParaRPr lang="en-US"/>
        </a:p>
      </dgm:t>
    </dgm:pt>
    <dgm:pt modelId="{D5626092-09AC-4966-BBED-B02EF5F1124B}" type="sibTrans" cxnId="{3EE1C5E5-DBC0-4AA1-AD25-4B9CD4872A11}">
      <dgm:prSet/>
      <dgm:spPr/>
      <dgm:t>
        <a:bodyPr/>
        <a:lstStyle/>
        <a:p>
          <a:endParaRPr lang="en-US"/>
        </a:p>
      </dgm:t>
    </dgm:pt>
    <dgm:pt modelId="{A39B614E-04F8-454D-B4FD-CEBA4A3B9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↓ 40%</a:t>
          </a:r>
          <a:r>
            <a:rPr lang="en-US"/>
            <a:t> &lt;br&gt; Reduction in Loan Processing Time</a:t>
          </a:r>
        </a:p>
      </dgm:t>
    </dgm:pt>
    <dgm:pt modelId="{3F1BA9B5-901C-48C3-A3D5-8890B28662B0}" type="parTrans" cxnId="{886FE727-9944-41C8-A726-1BE6E104E074}">
      <dgm:prSet/>
      <dgm:spPr/>
      <dgm:t>
        <a:bodyPr/>
        <a:lstStyle/>
        <a:p>
          <a:endParaRPr lang="en-US"/>
        </a:p>
      </dgm:t>
    </dgm:pt>
    <dgm:pt modelId="{E832997E-123B-4A31-8801-6E8381137BFE}" type="sibTrans" cxnId="{886FE727-9944-41C8-A726-1BE6E104E074}">
      <dgm:prSet/>
      <dgm:spPr/>
      <dgm:t>
        <a:bodyPr/>
        <a:lstStyle/>
        <a:p>
          <a:endParaRPr lang="en-US"/>
        </a:p>
      </dgm:t>
    </dgm:pt>
    <dgm:pt modelId="{2D3011A2-89E3-4BFB-A6A3-A11CB4F4E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⚙️ Enable</a:t>
          </a:r>
          <a:r>
            <a:rPr lang="en-US"/>
            <a:t> real-time distressed loan decision-making.</a:t>
          </a:r>
        </a:p>
      </dgm:t>
    </dgm:pt>
    <dgm:pt modelId="{1402D068-3079-406F-ABB5-735A113C4D2F}" type="parTrans" cxnId="{818342CB-A6CB-4537-98B2-8F3EE8484BB4}">
      <dgm:prSet/>
      <dgm:spPr/>
      <dgm:t>
        <a:bodyPr/>
        <a:lstStyle/>
        <a:p>
          <a:endParaRPr lang="en-US"/>
        </a:p>
      </dgm:t>
    </dgm:pt>
    <dgm:pt modelId="{C6577B72-1AC0-4629-8276-EDEE60BCB1F1}" type="sibTrans" cxnId="{818342CB-A6CB-4537-98B2-8F3EE8484BB4}">
      <dgm:prSet/>
      <dgm:spPr/>
      <dgm:t>
        <a:bodyPr/>
        <a:lstStyle/>
        <a:p>
          <a:endParaRPr lang="en-US"/>
        </a:p>
      </dgm:t>
    </dgm:pt>
    <dgm:pt modelId="{538B4F9E-D1DA-4183-A20B-A1054568BB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↑ 25%</a:t>
          </a:r>
          <a:r>
            <a:rPr lang="en-US"/>
            <a:t> &lt;br&gt; Improvement in Risk Prediction Accuracy</a:t>
          </a:r>
        </a:p>
      </dgm:t>
    </dgm:pt>
    <dgm:pt modelId="{DCDABCA6-DE1D-441C-8DA1-78493C1DD6C1}" type="parTrans" cxnId="{FB812DBD-1811-4F1D-B478-476889EF6007}">
      <dgm:prSet/>
      <dgm:spPr/>
      <dgm:t>
        <a:bodyPr/>
        <a:lstStyle/>
        <a:p>
          <a:endParaRPr lang="en-US"/>
        </a:p>
      </dgm:t>
    </dgm:pt>
    <dgm:pt modelId="{B081A9C0-8EE6-489C-A247-1001E9A51B50}" type="sibTrans" cxnId="{FB812DBD-1811-4F1D-B478-476889EF6007}">
      <dgm:prSet/>
      <dgm:spPr/>
      <dgm:t>
        <a:bodyPr/>
        <a:lstStyle/>
        <a:p>
          <a:endParaRPr lang="en-US"/>
        </a:p>
      </dgm:t>
    </dgm:pt>
    <dgm:pt modelId="{5D14D3C9-B0D9-4C29-8B38-D92EAF114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📈 Streamline</a:t>
          </a:r>
          <a:r>
            <a:rPr lang="en-US"/>
            <a:t> regulatory capital calculations.</a:t>
          </a:r>
        </a:p>
      </dgm:t>
    </dgm:pt>
    <dgm:pt modelId="{99C69849-4F4A-4550-BF46-8B4256AC098C}" type="parTrans" cxnId="{59579438-464A-4A5F-8B63-8DA898B68916}">
      <dgm:prSet/>
      <dgm:spPr/>
      <dgm:t>
        <a:bodyPr/>
        <a:lstStyle/>
        <a:p>
          <a:endParaRPr lang="en-US"/>
        </a:p>
      </dgm:t>
    </dgm:pt>
    <dgm:pt modelId="{2CDBE5B6-1B22-466A-8B6C-9733A13E1F0C}" type="sibTrans" cxnId="{59579438-464A-4A5F-8B63-8DA898B68916}">
      <dgm:prSet/>
      <dgm:spPr/>
      <dgm:t>
        <a:bodyPr/>
        <a:lstStyle/>
        <a:p>
          <a:endParaRPr lang="en-US"/>
        </a:p>
      </dgm:t>
    </dgm:pt>
    <dgm:pt modelId="{7D9C14CE-2915-4028-89E3-A9D7D0B05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📊 Provide</a:t>
          </a:r>
          <a:r>
            <a:rPr lang="en-US"/>
            <a:t> comprehensive financial reporting &amp; forecasting.</a:t>
          </a:r>
        </a:p>
      </dgm:t>
    </dgm:pt>
    <dgm:pt modelId="{3B24984D-177C-4C49-8E10-5E51DD913520}" type="parTrans" cxnId="{BE95904B-8DC8-4A69-A961-1DFF77DB5547}">
      <dgm:prSet/>
      <dgm:spPr/>
      <dgm:t>
        <a:bodyPr/>
        <a:lstStyle/>
        <a:p>
          <a:endParaRPr lang="en-US"/>
        </a:p>
      </dgm:t>
    </dgm:pt>
    <dgm:pt modelId="{580A2F4E-3226-4C0A-8E9E-D9E325090CD6}" type="sibTrans" cxnId="{BE95904B-8DC8-4A69-A961-1DFF77DB5547}">
      <dgm:prSet/>
      <dgm:spPr/>
      <dgm:t>
        <a:bodyPr/>
        <a:lstStyle/>
        <a:p>
          <a:endParaRPr lang="en-US"/>
        </a:p>
      </dgm:t>
    </dgm:pt>
    <dgm:pt modelId="{47658533-A3AF-4C75-96DF-7B6003F79F39}" type="pres">
      <dgm:prSet presAssocID="{CB73E422-2176-4022-96D4-90C280A16936}" presName="root" presStyleCnt="0">
        <dgm:presLayoutVars>
          <dgm:dir/>
          <dgm:resizeHandles val="exact"/>
        </dgm:presLayoutVars>
      </dgm:prSet>
      <dgm:spPr/>
    </dgm:pt>
    <dgm:pt modelId="{2AD26D3B-5768-4382-9F0B-BA62C827A308}" type="pres">
      <dgm:prSet presAssocID="{3FC062A9-B353-4636-818C-54326F828DEB}" presName="compNode" presStyleCnt="0"/>
      <dgm:spPr/>
    </dgm:pt>
    <dgm:pt modelId="{511AAED1-B4EC-4551-8572-71DFBAAA7096}" type="pres">
      <dgm:prSet presAssocID="{3FC062A9-B353-4636-818C-54326F828DEB}" presName="bgRect" presStyleLbl="bgShp" presStyleIdx="0" presStyleCnt="2"/>
      <dgm:spPr/>
    </dgm:pt>
    <dgm:pt modelId="{896BF10B-8585-44AE-BEF9-49C004B93921}" type="pres">
      <dgm:prSet presAssocID="{3FC062A9-B353-4636-818C-54326F828D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2395A71-7EA8-4ACA-92B7-A7BF465AC798}" type="pres">
      <dgm:prSet presAssocID="{3FC062A9-B353-4636-818C-54326F828DEB}" presName="spaceRect" presStyleCnt="0"/>
      <dgm:spPr/>
    </dgm:pt>
    <dgm:pt modelId="{20855487-8BBD-4D55-B180-1FF0DB1A7E09}" type="pres">
      <dgm:prSet presAssocID="{3FC062A9-B353-4636-818C-54326F828DEB}" presName="parTx" presStyleLbl="revTx" presStyleIdx="0" presStyleCnt="4">
        <dgm:presLayoutVars>
          <dgm:chMax val="0"/>
          <dgm:chPref val="0"/>
        </dgm:presLayoutVars>
      </dgm:prSet>
      <dgm:spPr/>
    </dgm:pt>
    <dgm:pt modelId="{CB11906B-748C-435B-ABE8-023983432A4D}" type="pres">
      <dgm:prSet presAssocID="{3FC062A9-B353-4636-818C-54326F828DEB}" presName="desTx" presStyleLbl="revTx" presStyleIdx="1" presStyleCnt="4">
        <dgm:presLayoutVars/>
      </dgm:prSet>
      <dgm:spPr/>
    </dgm:pt>
    <dgm:pt modelId="{9808682E-5B53-4904-837B-D847CD25544C}" type="pres">
      <dgm:prSet presAssocID="{F9BBECDB-22FC-4BAF-9E45-CAA406884D4F}" presName="sibTrans" presStyleCnt="0"/>
      <dgm:spPr/>
    </dgm:pt>
    <dgm:pt modelId="{0701124F-020C-4262-8C57-ABA49CDC8D87}" type="pres">
      <dgm:prSet presAssocID="{525B4AF4-8196-4F8B-99A2-A32CD51AD5AA}" presName="compNode" presStyleCnt="0"/>
      <dgm:spPr/>
    </dgm:pt>
    <dgm:pt modelId="{2A41CAB2-743F-4DB7-A525-09F07901F3E6}" type="pres">
      <dgm:prSet presAssocID="{525B4AF4-8196-4F8B-99A2-A32CD51AD5AA}" presName="bgRect" presStyleLbl="bgShp" presStyleIdx="1" presStyleCnt="2"/>
      <dgm:spPr/>
    </dgm:pt>
    <dgm:pt modelId="{3EE06AAC-4A04-4803-96DD-1062E18C9B65}" type="pres">
      <dgm:prSet presAssocID="{525B4AF4-8196-4F8B-99A2-A32CD51AD5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F6605A1-FE34-4839-9C3E-925638BB8378}" type="pres">
      <dgm:prSet presAssocID="{525B4AF4-8196-4F8B-99A2-A32CD51AD5AA}" presName="spaceRect" presStyleCnt="0"/>
      <dgm:spPr/>
    </dgm:pt>
    <dgm:pt modelId="{63CD5E5B-4217-46F8-9F8E-1C602E5EB80B}" type="pres">
      <dgm:prSet presAssocID="{525B4AF4-8196-4F8B-99A2-A32CD51AD5AA}" presName="parTx" presStyleLbl="revTx" presStyleIdx="2" presStyleCnt="4">
        <dgm:presLayoutVars>
          <dgm:chMax val="0"/>
          <dgm:chPref val="0"/>
        </dgm:presLayoutVars>
      </dgm:prSet>
      <dgm:spPr/>
    </dgm:pt>
    <dgm:pt modelId="{5F636F8A-4E55-49CF-9FEB-63C2F8C1BD68}" type="pres">
      <dgm:prSet presAssocID="{525B4AF4-8196-4F8B-99A2-A32CD51AD5AA}" presName="desTx" presStyleLbl="revTx" presStyleIdx="3" presStyleCnt="4">
        <dgm:presLayoutVars/>
      </dgm:prSet>
      <dgm:spPr/>
    </dgm:pt>
  </dgm:ptLst>
  <dgm:cxnLst>
    <dgm:cxn modelId="{FFE2F80A-1AC0-44C4-8DF0-C8F4C1445D45}" type="presOf" srcId="{525B4AF4-8196-4F8B-99A2-A32CD51AD5AA}" destId="{63CD5E5B-4217-46F8-9F8E-1C602E5EB80B}" srcOrd="0" destOrd="0" presId="urn:microsoft.com/office/officeart/2018/2/layout/IconVerticalSolidList"/>
    <dgm:cxn modelId="{5514B80E-BF5F-4EE1-BF78-D5919D1740C2}" type="presOf" srcId="{538B4F9E-D1DA-4183-A20B-A1054568BB7D}" destId="{5F636F8A-4E55-49CF-9FEB-63C2F8C1BD68}" srcOrd="0" destOrd="4" presId="urn:microsoft.com/office/officeart/2018/2/layout/IconVerticalSolidList"/>
    <dgm:cxn modelId="{BFA08819-C839-4214-868D-2A34BAADD041}" srcId="{CB73E422-2176-4022-96D4-90C280A16936}" destId="{3FC062A9-B353-4636-818C-54326F828DEB}" srcOrd="0" destOrd="0" parTransId="{59AF7982-756B-4BF5-B10A-063584C29EC0}" sibTransId="{F9BBECDB-22FC-4BAF-9E45-CAA406884D4F}"/>
    <dgm:cxn modelId="{886FE727-9944-41C8-A726-1BE6E104E074}" srcId="{525B4AF4-8196-4F8B-99A2-A32CD51AD5AA}" destId="{A39B614E-04F8-454D-B4FD-CEBA4A3B9874}" srcOrd="2" destOrd="0" parTransId="{3F1BA9B5-901C-48C3-A3D5-8890B28662B0}" sibTransId="{E832997E-123B-4A31-8801-6E8381137BFE}"/>
    <dgm:cxn modelId="{59579438-464A-4A5F-8B63-8DA898B68916}" srcId="{525B4AF4-8196-4F8B-99A2-A32CD51AD5AA}" destId="{5D14D3C9-B0D9-4C29-8B38-D92EAF1140A2}" srcOrd="5" destOrd="0" parTransId="{99C69849-4F4A-4550-BF46-8B4256AC098C}" sibTransId="{2CDBE5B6-1B22-466A-8B6C-9733A13E1F0C}"/>
    <dgm:cxn modelId="{A7D6A75B-C66E-426F-9698-F196576F5443}" type="presOf" srcId="{5D14D3C9-B0D9-4C29-8B38-D92EAF1140A2}" destId="{5F636F8A-4E55-49CF-9FEB-63C2F8C1BD68}" srcOrd="0" destOrd="5" presId="urn:microsoft.com/office/officeart/2018/2/layout/IconVerticalSolidList"/>
    <dgm:cxn modelId="{18C7CF64-5B2A-4EE7-9671-577843E3E525}" srcId="{CB73E422-2176-4022-96D4-90C280A16936}" destId="{525B4AF4-8196-4F8B-99A2-A32CD51AD5AA}" srcOrd="1" destOrd="0" parTransId="{2540CE1F-FEB4-4CCE-85E6-28FA38AA87D4}" sibTransId="{509D0926-74D0-4468-B299-742EFF67AA6E}"/>
    <dgm:cxn modelId="{BE95904B-8DC8-4A69-A961-1DFF77DB5547}" srcId="{525B4AF4-8196-4F8B-99A2-A32CD51AD5AA}" destId="{7D9C14CE-2915-4028-89E3-A9D7D0B05A2E}" srcOrd="6" destOrd="0" parTransId="{3B24984D-177C-4C49-8E10-5E51DD913520}" sibTransId="{580A2F4E-3226-4C0A-8E9E-D9E325090CD6}"/>
    <dgm:cxn modelId="{19F3F24C-93EB-40FB-9EAF-2FE4BF8ED9EE}" type="presOf" srcId="{CB73E422-2176-4022-96D4-90C280A16936}" destId="{47658533-A3AF-4C75-96DF-7B6003F79F39}" srcOrd="0" destOrd="0" presId="urn:microsoft.com/office/officeart/2018/2/layout/IconVerticalSolidList"/>
    <dgm:cxn modelId="{5F3B828C-7D0C-4A0E-8871-4581CD68370E}" type="presOf" srcId="{A39B614E-04F8-454D-B4FD-CEBA4A3B9874}" destId="{5F636F8A-4E55-49CF-9FEB-63C2F8C1BD68}" srcOrd="0" destOrd="2" presId="urn:microsoft.com/office/officeart/2018/2/layout/IconVerticalSolidList"/>
    <dgm:cxn modelId="{F8ACF29B-3EFB-4B6E-8DB9-B04D66BE833A}" srcId="{3FC062A9-B353-4636-818C-54326F828DEB}" destId="{193E60D2-85FD-478E-81D8-10FD925B564B}" srcOrd="0" destOrd="0" parTransId="{3A4B294D-66F6-421D-B8B3-6E55ADAF8CA7}" sibTransId="{45CAF0F2-D8BF-49A7-8510-BF35A135FB0C}"/>
    <dgm:cxn modelId="{0D3543A8-4B7D-4498-A8BB-7A5BE2EF6A31}" type="presOf" srcId="{DAF3BAED-E8CE-45F3-92C4-A7E3FE74F99E}" destId="{5F636F8A-4E55-49CF-9FEB-63C2F8C1BD68}" srcOrd="0" destOrd="1" presId="urn:microsoft.com/office/officeart/2018/2/layout/IconVerticalSolidList"/>
    <dgm:cxn modelId="{692A91B5-9C17-4757-B4F5-B676D6FF19D4}" type="presOf" srcId="{193E60D2-85FD-478E-81D8-10FD925B564B}" destId="{CB11906B-748C-435B-ABE8-023983432A4D}" srcOrd="0" destOrd="0" presId="urn:microsoft.com/office/officeart/2018/2/layout/IconVerticalSolidList"/>
    <dgm:cxn modelId="{42D595B6-1E21-459A-9D10-34C34DB28656}" srcId="{525B4AF4-8196-4F8B-99A2-A32CD51AD5AA}" destId="{39AE21A7-CFC7-4761-8096-65D2C0D3E265}" srcOrd="0" destOrd="0" parTransId="{E766CCDB-A42A-4589-B433-497CE5E4E351}" sibTransId="{CFB2D4B0-F7DD-4E11-965C-A1D74B036881}"/>
    <dgm:cxn modelId="{FB812DBD-1811-4F1D-B478-476889EF6007}" srcId="{525B4AF4-8196-4F8B-99A2-A32CD51AD5AA}" destId="{538B4F9E-D1DA-4183-A20B-A1054568BB7D}" srcOrd="4" destOrd="0" parTransId="{DCDABCA6-DE1D-441C-8DA1-78493C1DD6C1}" sibTransId="{B081A9C0-8EE6-489C-A247-1001E9A51B50}"/>
    <dgm:cxn modelId="{9CF5FEC6-512D-4E22-B3DB-CA9B6AFB9368}" type="presOf" srcId="{3FC062A9-B353-4636-818C-54326F828DEB}" destId="{20855487-8BBD-4D55-B180-1FF0DB1A7E09}" srcOrd="0" destOrd="0" presId="urn:microsoft.com/office/officeart/2018/2/layout/IconVerticalSolidList"/>
    <dgm:cxn modelId="{22167EC7-54ED-4CE6-B477-D90BE61B0422}" type="presOf" srcId="{2D3011A2-89E3-4BFB-A6A3-A11CB4F4E9FE}" destId="{5F636F8A-4E55-49CF-9FEB-63C2F8C1BD68}" srcOrd="0" destOrd="3" presId="urn:microsoft.com/office/officeart/2018/2/layout/IconVerticalSolidList"/>
    <dgm:cxn modelId="{818342CB-A6CB-4537-98B2-8F3EE8484BB4}" srcId="{525B4AF4-8196-4F8B-99A2-A32CD51AD5AA}" destId="{2D3011A2-89E3-4BFB-A6A3-A11CB4F4E9FE}" srcOrd="3" destOrd="0" parTransId="{1402D068-3079-406F-ABB5-735A113C4D2F}" sibTransId="{C6577B72-1AC0-4629-8276-EDEE60BCB1F1}"/>
    <dgm:cxn modelId="{F4F62FD0-63B7-4E76-92C5-6A53D5D46200}" type="presOf" srcId="{7D9C14CE-2915-4028-89E3-A9D7D0B05A2E}" destId="{5F636F8A-4E55-49CF-9FEB-63C2F8C1BD68}" srcOrd="0" destOrd="6" presId="urn:microsoft.com/office/officeart/2018/2/layout/IconVerticalSolidList"/>
    <dgm:cxn modelId="{BE9B60E2-D025-4F80-8DDD-D56B7B84F42C}" type="presOf" srcId="{39AE21A7-CFC7-4761-8096-65D2C0D3E265}" destId="{5F636F8A-4E55-49CF-9FEB-63C2F8C1BD68}" srcOrd="0" destOrd="0" presId="urn:microsoft.com/office/officeart/2018/2/layout/IconVerticalSolidList"/>
    <dgm:cxn modelId="{3EE1C5E5-DBC0-4AA1-AD25-4B9CD4872A11}" srcId="{525B4AF4-8196-4F8B-99A2-A32CD51AD5AA}" destId="{DAF3BAED-E8CE-45F3-92C4-A7E3FE74F99E}" srcOrd="1" destOrd="0" parTransId="{21D77920-8D58-4449-B9A5-DB583542D668}" sibTransId="{D5626092-09AC-4966-BBED-B02EF5F1124B}"/>
    <dgm:cxn modelId="{1513C679-5B37-4218-B7DA-5EE6555B4687}" type="presParOf" srcId="{47658533-A3AF-4C75-96DF-7B6003F79F39}" destId="{2AD26D3B-5768-4382-9F0B-BA62C827A308}" srcOrd="0" destOrd="0" presId="urn:microsoft.com/office/officeart/2018/2/layout/IconVerticalSolidList"/>
    <dgm:cxn modelId="{7F076D40-D149-4BC5-A867-B665FB457261}" type="presParOf" srcId="{2AD26D3B-5768-4382-9F0B-BA62C827A308}" destId="{511AAED1-B4EC-4551-8572-71DFBAAA7096}" srcOrd="0" destOrd="0" presId="urn:microsoft.com/office/officeart/2018/2/layout/IconVerticalSolidList"/>
    <dgm:cxn modelId="{18A4285B-DD09-49DD-8B46-F30D3CA12CEA}" type="presParOf" srcId="{2AD26D3B-5768-4382-9F0B-BA62C827A308}" destId="{896BF10B-8585-44AE-BEF9-49C004B93921}" srcOrd="1" destOrd="0" presId="urn:microsoft.com/office/officeart/2018/2/layout/IconVerticalSolidList"/>
    <dgm:cxn modelId="{C7251E9F-8CE3-4DAC-84BC-2BEC23AA1E80}" type="presParOf" srcId="{2AD26D3B-5768-4382-9F0B-BA62C827A308}" destId="{C2395A71-7EA8-4ACA-92B7-A7BF465AC798}" srcOrd="2" destOrd="0" presId="urn:microsoft.com/office/officeart/2018/2/layout/IconVerticalSolidList"/>
    <dgm:cxn modelId="{5423DFC3-500D-4269-81BE-2DF30E52D267}" type="presParOf" srcId="{2AD26D3B-5768-4382-9F0B-BA62C827A308}" destId="{20855487-8BBD-4D55-B180-1FF0DB1A7E09}" srcOrd="3" destOrd="0" presId="urn:microsoft.com/office/officeart/2018/2/layout/IconVerticalSolidList"/>
    <dgm:cxn modelId="{149D0385-9044-4F87-B8CD-3BBC1E3BE1D5}" type="presParOf" srcId="{2AD26D3B-5768-4382-9F0B-BA62C827A308}" destId="{CB11906B-748C-435B-ABE8-023983432A4D}" srcOrd="4" destOrd="0" presId="urn:microsoft.com/office/officeart/2018/2/layout/IconVerticalSolidList"/>
    <dgm:cxn modelId="{C9D13ACE-3E75-4B63-BC46-78AC7804660B}" type="presParOf" srcId="{47658533-A3AF-4C75-96DF-7B6003F79F39}" destId="{9808682E-5B53-4904-837B-D847CD25544C}" srcOrd="1" destOrd="0" presId="urn:microsoft.com/office/officeart/2018/2/layout/IconVerticalSolidList"/>
    <dgm:cxn modelId="{4D1A6B48-F50A-44B3-8BA7-A64C961F1C7C}" type="presParOf" srcId="{47658533-A3AF-4C75-96DF-7B6003F79F39}" destId="{0701124F-020C-4262-8C57-ABA49CDC8D87}" srcOrd="2" destOrd="0" presId="urn:microsoft.com/office/officeart/2018/2/layout/IconVerticalSolidList"/>
    <dgm:cxn modelId="{72784A54-9249-4539-A3AC-2757C7450FC3}" type="presParOf" srcId="{0701124F-020C-4262-8C57-ABA49CDC8D87}" destId="{2A41CAB2-743F-4DB7-A525-09F07901F3E6}" srcOrd="0" destOrd="0" presId="urn:microsoft.com/office/officeart/2018/2/layout/IconVerticalSolidList"/>
    <dgm:cxn modelId="{6ECC70FD-D88B-4471-9035-081E7FF70AF8}" type="presParOf" srcId="{0701124F-020C-4262-8C57-ABA49CDC8D87}" destId="{3EE06AAC-4A04-4803-96DD-1062E18C9B65}" srcOrd="1" destOrd="0" presId="urn:microsoft.com/office/officeart/2018/2/layout/IconVerticalSolidList"/>
    <dgm:cxn modelId="{79657745-C5C6-4442-B45B-27D5E1A4D0AE}" type="presParOf" srcId="{0701124F-020C-4262-8C57-ABA49CDC8D87}" destId="{4F6605A1-FE34-4839-9C3E-925638BB8378}" srcOrd="2" destOrd="0" presId="urn:microsoft.com/office/officeart/2018/2/layout/IconVerticalSolidList"/>
    <dgm:cxn modelId="{590F3151-6B4A-49B0-BBF3-0156D08C76FB}" type="presParOf" srcId="{0701124F-020C-4262-8C57-ABA49CDC8D87}" destId="{63CD5E5B-4217-46F8-9F8E-1C602E5EB80B}" srcOrd="3" destOrd="0" presId="urn:microsoft.com/office/officeart/2018/2/layout/IconVerticalSolidList"/>
    <dgm:cxn modelId="{A0054056-1145-4EC6-BD1B-0F9DF7C6D49E}" type="presParOf" srcId="{0701124F-020C-4262-8C57-ABA49CDC8D87}" destId="{5F636F8A-4E55-49CF-9FEB-63C2F8C1BD6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BFBC6-8843-4E36-B8A3-5BB97AE049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C6C36B-E557-483D-B911-C416E4234853}">
      <dgm:prSet/>
      <dgm:spPr/>
      <dgm:t>
        <a:bodyPr/>
        <a:lstStyle/>
        <a:p>
          <a:r>
            <a:rPr lang="en-US"/>
            <a:t>Objectives: Early identification of at-risk loans</a:t>
          </a:r>
        </a:p>
      </dgm:t>
    </dgm:pt>
    <dgm:pt modelId="{9C9E8C47-F62E-4A58-9CF6-9BD130819C69}" type="parTrans" cxnId="{728471E6-46E1-47AD-9ACB-B5C8E6D1F047}">
      <dgm:prSet/>
      <dgm:spPr/>
      <dgm:t>
        <a:bodyPr/>
        <a:lstStyle/>
        <a:p>
          <a:endParaRPr lang="en-US"/>
        </a:p>
      </dgm:t>
    </dgm:pt>
    <dgm:pt modelId="{5ED31BA4-C556-4F9D-A4A4-4FE48B1F5437}" type="sibTrans" cxnId="{728471E6-46E1-47AD-9ACB-B5C8E6D1F047}">
      <dgm:prSet/>
      <dgm:spPr/>
      <dgm:t>
        <a:bodyPr/>
        <a:lstStyle/>
        <a:p>
          <a:endParaRPr lang="en-US"/>
        </a:p>
      </dgm:t>
    </dgm:pt>
    <dgm:pt modelId="{B80A9A9F-B6C3-4407-90DD-15B75AD62AA8}">
      <dgm:prSet/>
      <dgm:spPr/>
      <dgm:t>
        <a:bodyPr/>
        <a:lstStyle/>
        <a:p>
          <a:r>
            <a:rPr lang="en-US"/>
            <a:t>Predictive analytics pipeline: payment patterns, survival analysis</a:t>
          </a:r>
        </a:p>
      </dgm:t>
    </dgm:pt>
    <dgm:pt modelId="{18165219-C837-4557-8A1A-0669DD178D78}" type="parTrans" cxnId="{C4531D6F-7C87-4D55-B672-BB003346FD87}">
      <dgm:prSet/>
      <dgm:spPr/>
      <dgm:t>
        <a:bodyPr/>
        <a:lstStyle/>
        <a:p>
          <a:endParaRPr lang="en-US"/>
        </a:p>
      </dgm:t>
    </dgm:pt>
    <dgm:pt modelId="{61BAB110-FF25-4757-84BB-EE529C5DC3E4}" type="sibTrans" cxnId="{C4531D6F-7C87-4D55-B672-BB003346FD87}">
      <dgm:prSet/>
      <dgm:spPr/>
      <dgm:t>
        <a:bodyPr/>
        <a:lstStyle/>
        <a:p>
          <a:endParaRPr lang="en-US"/>
        </a:p>
      </dgm:t>
    </dgm:pt>
    <dgm:pt modelId="{493FCA47-0479-4297-A76E-08995FF1FE0C}">
      <dgm:prSet/>
      <dgm:spPr/>
      <dgm:t>
        <a:bodyPr/>
        <a:lstStyle/>
        <a:p>
          <a:r>
            <a:rPr lang="en-US"/>
            <a:t>Automated workout strategy recommendations</a:t>
          </a:r>
        </a:p>
      </dgm:t>
    </dgm:pt>
    <dgm:pt modelId="{BC01EDFC-415C-4FBD-BCA8-9B00537D39B8}" type="parTrans" cxnId="{88029A48-3ACB-44FC-BC62-A7A1758EA867}">
      <dgm:prSet/>
      <dgm:spPr/>
      <dgm:t>
        <a:bodyPr/>
        <a:lstStyle/>
        <a:p>
          <a:endParaRPr lang="en-US"/>
        </a:p>
      </dgm:t>
    </dgm:pt>
    <dgm:pt modelId="{55B92E9B-782E-41BE-B393-87D40AFEA7A5}" type="sibTrans" cxnId="{88029A48-3ACB-44FC-BC62-A7A1758EA867}">
      <dgm:prSet/>
      <dgm:spPr/>
      <dgm:t>
        <a:bodyPr/>
        <a:lstStyle/>
        <a:p>
          <a:endParaRPr lang="en-US"/>
        </a:p>
      </dgm:t>
    </dgm:pt>
    <dgm:pt modelId="{E6E31719-8CF8-4D7A-9622-3D2DEE744AA6}">
      <dgm:prSet/>
      <dgm:spPr/>
      <dgm:t>
        <a:bodyPr/>
        <a:lstStyle/>
        <a:p>
          <a:r>
            <a:rPr lang="en-US"/>
            <a:t>Loss mitigation waterfall automation, foreclosure optimization</a:t>
          </a:r>
        </a:p>
      </dgm:t>
    </dgm:pt>
    <dgm:pt modelId="{D3CD44B0-5DC4-49AE-A76D-B4CB54AF24A7}" type="parTrans" cxnId="{B2AD6A92-2342-4686-B217-28DC3268633E}">
      <dgm:prSet/>
      <dgm:spPr/>
      <dgm:t>
        <a:bodyPr/>
        <a:lstStyle/>
        <a:p>
          <a:endParaRPr lang="en-US"/>
        </a:p>
      </dgm:t>
    </dgm:pt>
    <dgm:pt modelId="{0C0E3740-B3A8-44B1-88A0-21690E568FC8}" type="sibTrans" cxnId="{B2AD6A92-2342-4686-B217-28DC3268633E}">
      <dgm:prSet/>
      <dgm:spPr/>
      <dgm:t>
        <a:bodyPr/>
        <a:lstStyle/>
        <a:p>
          <a:endParaRPr lang="en-US"/>
        </a:p>
      </dgm:t>
    </dgm:pt>
    <dgm:pt modelId="{D6D8D2D6-0EFA-4E43-98A0-39CBB170D30D}" type="pres">
      <dgm:prSet presAssocID="{8B4BFBC6-8843-4E36-B8A3-5BB97AE049E9}" presName="root" presStyleCnt="0">
        <dgm:presLayoutVars>
          <dgm:dir/>
          <dgm:resizeHandles val="exact"/>
        </dgm:presLayoutVars>
      </dgm:prSet>
      <dgm:spPr/>
    </dgm:pt>
    <dgm:pt modelId="{47735681-FE18-4DA5-AB22-1E591F423E5B}" type="pres">
      <dgm:prSet presAssocID="{DFC6C36B-E557-483D-B911-C416E4234853}" presName="compNode" presStyleCnt="0"/>
      <dgm:spPr/>
    </dgm:pt>
    <dgm:pt modelId="{18409644-F8FA-4413-BA95-83D2A7631E10}" type="pres">
      <dgm:prSet presAssocID="{DFC6C36B-E557-483D-B911-C416E4234853}" presName="bgRect" presStyleLbl="bgShp" presStyleIdx="0" presStyleCnt="4"/>
      <dgm:spPr/>
    </dgm:pt>
    <dgm:pt modelId="{F26CDD90-BC2E-4744-8D4E-8CD86CDC69C7}" type="pres">
      <dgm:prSet presAssocID="{DFC6C36B-E557-483D-B911-C416E42348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5F8621-ECEA-40AA-9793-A269710777E7}" type="pres">
      <dgm:prSet presAssocID="{DFC6C36B-E557-483D-B911-C416E4234853}" presName="spaceRect" presStyleCnt="0"/>
      <dgm:spPr/>
    </dgm:pt>
    <dgm:pt modelId="{80FD89D3-ECAB-4D92-9A21-430D2AC0F093}" type="pres">
      <dgm:prSet presAssocID="{DFC6C36B-E557-483D-B911-C416E4234853}" presName="parTx" presStyleLbl="revTx" presStyleIdx="0" presStyleCnt="4">
        <dgm:presLayoutVars>
          <dgm:chMax val="0"/>
          <dgm:chPref val="0"/>
        </dgm:presLayoutVars>
      </dgm:prSet>
      <dgm:spPr/>
    </dgm:pt>
    <dgm:pt modelId="{4C552D50-AA67-4847-A563-3D309B9A747C}" type="pres">
      <dgm:prSet presAssocID="{5ED31BA4-C556-4F9D-A4A4-4FE48B1F5437}" presName="sibTrans" presStyleCnt="0"/>
      <dgm:spPr/>
    </dgm:pt>
    <dgm:pt modelId="{51DDFF54-49F1-4EA6-A536-B8CF6CC9D375}" type="pres">
      <dgm:prSet presAssocID="{B80A9A9F-B6C3-4407-90DD-15B75AD62AA8}" presName="compNode" presStyleCnt="0"/>
      <dgm:spPr/>
    </dgm:pt>
    <dgm:pt modelId="{2D4FAA16-806C-4095-A4C4-7278F3A4DB4F}" type="pres">
      <dgm:prSet presAssocID="{B80A9A9F-B6C3-4407-90DD-15B75AD62AA8}" presName="bgRect" presStyleLbl="bgShp" presStyleIdx="1" presStyleCnt="4"/>
      <dgm:spPr/>
    </dgm:pt>
    <dgm:pt modelId="{99B00BA9-5863-4817-A240-8E5431CFF14B}" type="pres">
      <dgm:prSet presAssocID="{B80A9A9F-B6C3-4407-90DD-15B75AD62A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71C8BD7-5B2D-4AF6-9D18-DB7A5993682D}" type="pres">
      <dgm:prSet presAssocID="{B80A9A9F-B6C3-4407-90DD-15B75AD62AA8}" presName="spaceRect" presStyleCnt="0"/>
      <dgm:spPr/>
    </dgm:pt>
    <dgm:pt modelId="{D684167A-D4D3-425D-8CC2-E447F400C196}" type="pres">
      <dgm:prSet presAssocID="{B80A9A9F-B6C3-4407-90DD-15B75AD62AA8}" presName="parTx" presStyleLbl="revTx" presStyleIdx="1" presStyleCnt="4">
        <dgm:presLayoutVars>
          <dgm:chMax val="0"/>
          <dgm:chPref val="0"/>
        </dgm:presLayoutVars>
      </dgm:prSet>
      <dgm:spPr/>
    </dgm:pt>
    <dgm:pt modelId="{6F032F4E-F47E-45F1-A009-B5D5D44BDF04}" type="pres">
      <dgm:prSet presAssocID="{61BAB110-FF25-4757-84BB-EE529C5DC3E4}" presName="sibTrans" presStyleCnt="0"/>
      <dgm:spPr/>
    </dgm:pt>
    <dgm:pt modelId="{7DFB9465-BE1B-4FB2-B0AD-C4938FA16279}" type="pres">
      <dgm:prSet presAssocID="{493FCA47-0479-4297-A76E-08995FF1FE0C}" presName="compNode" presStyleCnt="0"/>
      <dgm:spPr/>
    </dgm:pt>
    <dgm:pt modelId="{3F05A6DA-6DB2-4C00-928E-E0058B163957}" type="pres">
      <dgm:prSet presAssocID="{493FCA47-0479-4297-A76E-08995FF1FE0C}" presName="bgRect" presStyleLbl="bgShp" presStyleIdx="2" presStyleCnt="4"/>
      <dgm:spPr/>
    </dgm:pt>
    <dgm:pt modelId="{480F923C-E45D-486D-93B7-C7BF51A6CB31}" type="pres">
      <dgm:prSet presAssocID="{493FCA47-0479-4297-A76E-08995FF1FE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C088DE6-14FC-4054-ABAE-22BBE385354A}" type="pres">
      <dgm:prSet presAssocID="{493FCA47-0479-4297-A76E-08995FF1FE0C}" presName="spaceRect" presStyleCnt="0"/>
      <dgm:spPr/>
    </dgm:pt>
    <dgm:pt modelId="{217E428F-A1F0-4652-8C3B-8D2AA3EB7AA9}" type="pres">
      <dgm:prSet presAssocID="{493FCA47-0479-4297-A76E-08995FF1FE0C}" presName="parTx" presStyleLbl="revTx" presStyleIdx="2" presStyleCnt="4">
        <dgm:presLayoutVars>
          <dgm:chMax val="0"/>
          <dgm:chPref val="0"/>
        </dgm:presLayoutVars>
      </dgm:prSet>
      <dgm:spPr/>
    </dgm:pt>
    <dgm:pt modelId="{8E6C8329-2689-473F-8FB2-B807CA429070}" type="pres">
      <dgm:prSet presAssocID="{55B92E9B-782E-41BE-B393-87D40AFEA7A5}" presName="sibTrans" presStyleCnt="0"/>
      <dgm:spPr/>
    </dgm:pt>
    <dgm:pt modelId="{CB5C5EEA-FD83-49A3-9A20-3650EF8B65DD}" type="pres">
      <dgm:prSet presAssocID="{E6E31719-8CF8-4D7A-9622-3D2DEE744AA6}" presName="compNode" presStyleCnt="0"/>
      <dgm:spPr/>
    </dgm:pt>
    <dgm:pt modelId="{2C9C474C-61A4-4704-B6A3-04FE28748B91}" type="pres">
      <dgm:prSet presAssocID="{E6E31719-8CF8-4D7A-9622-3D2DEE744AA6}" presName="bgRect" presStyleLbl="bgShp" presStyleIdx="3" presStyleCnt="4"/>
      <dgm:spPr/>
    </dgm:pt>
    <dgm:pt modelId="{E5E4D607-8384-4E0D-A4B9-F725C4FCAA49}" type="pres">
      <dgm:prSet presAssocID="{E6E31719-8CF8-4D7A-9622-3D2DEE744A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1528EA-4A3B-42C1-8B88-C51FEB6BD08C}" type="pres">
      <dgm:prSet presAssocID="{E6E31719-8CF8-4D7A-9622-3D2DEE744AA6}" presName="spaceRect" presStyleCnt="0"/>
      <dgm:spPr/>
    </dgm:pt>
    <dgm:pt modelId="{4A1083D4-51CE-43FD-A6CA-844AE5ECEE22}" type="pres">
      <dgm:prSet presAssocID="{E6E31719-8CF8-4D7A-9622-3D2DEE744A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65BB1C-A4BC-45E3-A3AB-90B07D694BF2}" type="presOf" srcId="{B80A9A9F-B6C3-4407-90DD-15B75AD62AA8}" destId="{D684167A-D4D3-425D-8CC2-E447F400C196}" srcOrd="0" destOrd="0" presId="urn:microsoft.com/office/officeart/2018/2/layout/IconVerticalSolidList"/>
    <dgm:cxn modelId="{CDFA9867-E560-4F07-AE6A-59619ABCEF5A}" type="presOf" srcId="{E6E31719-8CF8-4D7A-9622-3D2DEE744AA6}" destId="{4A1083D4-51CE-43FD-A6CA-844AE5ECEE22}" srcOrd="0" destOrd="0" presId="urn:microsoft.com/office/officeart/2018/2/layout/IconVerticalSolidList"/>
    <dgm:cxn modelId="{88029A48-3ACB-44FC-BC62-A7A1758EA867}" srcId="{8B4BFBC6-8843-4E36-B8A3-5BB97AE049E9}" destId="{493FCA47-0479-4297-A76E-08995FF1FE0C}" srcOrd="2" destOrd="0" parTransId="{BC01EDFC-415C-4FBD-BCA8-9B00537D39B8}" sibTransId="{55B92E9B-782E-41BE-B393-87D40AFEA7A5}"/>
    <dgm:cxn modelId="{C4531D6F-7C87-4D55-B672-BB003346FD87}" srcId="{8B4BFBC6-8843-4E36-B8A3-5BB97AE049E9}" destId="{B80A9A9F-B6C3-4407-90DD-15B75AD62AA8}" srcOrd="1" destOrd="0" parTransId="{18165219-C837-4557-8A1A-0669DD178D78}" sibTransId="{61BAB110-FF25-4757-84BB-EE529C5DC3E4}"/>
    <dgm:cxn modelId="{77C5E957-BFE8-4273-889C-86C46508DDD5}" type="presOf" srcId="{8B4BFBC6-8843-4E36-B8A3-5BB97AE049E9}" destId="{D6D8D2D6-0EFA-4E43-98A0-39CBB170D30D}" srcOrd="0" destOrd="0" presId="urn:microsoft.com/office/officeart/2018/2/layout/IconVerticalSolidList"/>
    <dgm:cxn modelId="{B2AD6A92-2342-4686-B217-28DC3268633E}" srcId="{8B4BFBC6-8843-4E36-B8A3-5BB97AE049E9}" destId="{E6E31719-8CF8-4D7A-9622-3D2DEE744AA6}" srcOrd="3" destOrd="0" parTransId="{D3CD44B0-5DC4-49AE-A76D-B4CB54AF24A7}" sibTransId="{0C0E3740-B3A8-44B1-88A0-21690E568FC8}"/>
    <dgm:cxn modelId="{C5A5A39F-3A10-4AA3-8ECD-8C84405D36AD}" type="presOf" srcId="{493FCA47-0479-4297-A76E-08995FF1FE0C}" destId="{217E428F-A1F0-4652-8C3B-8D2AA3EB7AA9}" srcOrd="0" destOrd="0" presId="urn:microsoft.com/office/officeart/2018/2/layout/IconVerticalSolidList"/>
    <dgm:cxn modelId="{736384B1-A1A5-4B56-B3DE-FA36C8DF4DD1}" type="presOf" srcId="{DFC6C36B-E557-483D-B911-C416E4234853}" destId="{80FD89D3-ECAB-4D92-9A21-430D2AC0F093}" srcOrd="0" destOrd="0" presId="urn:microsoft.com/office/officeart/2018/2/layout/IconVerticalSolidList"/>
    <dgm:cxn modelId="{728471E6-46E1-47AD-9ACB-B5C8E6D1F047}" srcId="{8B4BFBC6-8843-4E36-B8A3-5BB97AE049E9}" destId="{DFC6C36B-E557-483D-B911-C416E4234853}" srcOrd="0" destOrd="0" parTransId="{9C9E8C47-F62E-4A58-9CF6-9BD130819C69}" sibTransId="{5ED31BA4-C556-4F9D-A4A4-4FE48B1F5437}"/>
    <dgm:cxn modelId="{FF930604-75E0-4525-9CC7-50F292AD7F4C}" type="presParOf" srcId="{D6D8D2D6-0EFA-4E43-98A0-39CBB170D30D}" destId="{47735681-FE18-4DA5-AB22-1E591F423E5B}" srcOrd="0" destOrd="0" presId="urn:microsoft.com/office/officeart/2018/2/layout/IconVerticalSolidList"/>
    <dgm:cxn modelId="{3C0E75F5-2E9C-4BED-BC07-F5A0B406228E}" type="presParOf" srcId="{47735681-FE18-4DA5-AB22-1E591F423E5B}" destId="{18409644-F8FA-4413-BA95-83D2A7631E10}" srcOrd="0" destOrd="0" presId="urn:microsoft.com/office/officeart/2018/2/layout/IconVerticalSolidList"/>
    <dgm:cxn modelId="{074BB684-0D62-4937-9B6B-2EBC896F637C}" type="presParOf" srcId="{47735681-FE18-4DA5-AB22-1E591F423E5B}" destId="{F26CDD90-BC2E-4744-8D4E-8CD86CDC69C7}" srcOrd="1" destOrd="0" presId="urn:microsoft.com/office/officeart/2018/2/layout/IconVerticalSolidList"/>
    <dgm:cxn modelId="{53961C70-0CDF-4F42-8398-C0B279200F67}" type="presParOf" srcId="{47735681-FE18-4DA5-AB22-1E591F423E5B}" destId="{615F8621-ECEA-40AA-9793-A269710777E7}" srcOrd="2" destOrd="0" presId="urn:microsoft.com/office/officeart/2018/2/layout/IconVerticalSolidList"/>
    <dgm:cxn modelId="{B2034CBF-C0FF-41FF-A3D9-7DE204B105A7}" type="presParOf" srcId="{47735681-FE18-4DA5-AB22-1E591F423E5B}" destId="{80FD89D3-ECAB-4D92-9A21-430D2AC0F093}" srcOrd="3" destOrd="0" presId="urn:microsoft.com/office/officeart/2018/2/layout/IconVerticalSolidList"/>
    <dgm:cxn modelId="{10973639-68DA-4DAE-A635-242E1EC673A7}" type="presParOf" srcId="{D6D8D2D6-0EFA-4E43-98A0-39CBB170D30D}" destId="{4C552D50-AA67-4847-A563-3D309B9A747C}" srcOrd="1" destOrd="0" presId="urn:microsoft.com/office/officeart/2018/2/layout/IconVerticalSolidList"/>
    <dgm:cxn modelId="{CA304925-2D62-4223-8BBF-8612416C9F81}" type="presParOf" srcId="{D6D8D2D6-0EFA-4E43-98A0-39CBB170D30D}" destId="{51DDFF54-49F1-4EA6-A536-B8CF6CC9D375}" srcOrd="2" destOrd="0" presId="urn:microsoft.com/office/officeart/2018/2/layout/IconVerticalSolidList"/>
    <dgm:cxn modelId="{A7DAFB0B-E293-4F4B-B83B-CBF0548F75CC}" type="presParOf" srcId="{51DDFF54-49F1-4EA6-A536-B8CF6CC9D375}" destId="{2D4FAA16-806C-4095-A4C4-7278F3A4DB4F}" srcOrd="0" destOrd="0" presId="urn:microsoft.com/office/officeart/2018/2/layout/IconVerticalSolidList"/>
    <dgm:cxn modelId="{AF1CAE80-BBBC-4097-BFE1-02C81C240884}" type="presParOf" srcId="{51DDFF54-49F1-4EA6-A536-B8CF6CC9D375}" destId="{99B00BA9-5863-4817-A240-8E5431CFF14B}" srcOrd="1" destOrd="0" presId="urn:microsoft.com/office/officeart/2018/2/layout/IconVerticalSolidList"/>
    <dgm:cxn modelId="{2B701C88-D8B3-4B5F-98E8-71A53D80D75A}" type="presParOf" srcId="{51DDFF54-49F1-4EA6-A536-B8CF6CC9D375}" destId="{971C8BD7-5B2D-4AF6-9D18-DB7A5993682D}" srcOrd="2" destOrd="0" presId="urn:microsoft.com/office/officeart/2018/2/layout/IconVerticalSolidList"/>
    <dgm:cxn modelId="{A1381B13-2007-4646-9E5A-65485896D3DE}" type="presParOf" srcId="{51DDFF54-49F1-4EA6-A536-B8CF6CC9D375}" destId="{D684167A-D4D3-425D-8CC2-E447F400C196}" srcOrd="3" destOrd="0" presId="urn:microsoft.com/office/officeart/2018/2/layout/IconVerticalSolidList"/>
    <dgm:cxn modelId="{87D91E5B-AC24-4519-BD2F-7BE7454FD07A}" type="presParOf" srcId="{D6D8D2D6-0EFA-4E43-98A0-39CBB170D30D}" destId="{6F032F4E-F47E-45F1-A009-B5D5D44BDF04}" srcOrd="3" destOrd="0" presId="urn:microsoft.com/office/officeart/2018/2/layout/IconVerticalSolidList"/>
    <dgm:cxn modelId="{33B3147E-26D3-4D1E-98AD-B174AFF0467A}" type="presParOf" srcId="{D6D8D2D6-0EFA-4E43-98A0-39CBB170D30D}" destId="{7DFB9465-BE1B-4FB2-B0AD-C4938FA16279}" srcOrd="4" destOrd="0" presId="urn:microsoft.com/office/officeart/2018/2/layout/IconVerticalSolidList"/>
    <dgm:cxn modelId="{F2D38EE1-8EB9-4448-B8E1-0CEA06E8A08E}" type="presParOf" srcId="{7DFB9465-BE1B-4FB2-B0AD-C4938FA16279}" destId="{3F05A6DA-6DB2-4C00-928E-E0058B163957}" srcOrd="0" destOrd="0" presId="urn:microsoft.com/office/officeart/2018/2/layout/IconVerticalSolidList"/>
    <dgm:cxn modelId="{0C5918E9-255B-4E85-ABBD-A52B97ED41B1}" type="presParOf" srcId="{7DFB9465-BE1B-4FB2-B0AD-C4938FA16279}" destId="{480F923C-E45D-486D-93B7-C7BF51A6CB31}" srcOrd="1" destOrd="0" presId="urn:microsoft.com/office/officeart/2018/2/layout/IconVerticalSolidList"/>
    <dgm:cxn modelId="{FA700526-477F-4E4B-8C59-BBEEAF2C0F8A}" type="presParOf" srcId="{7DFB9465-BE1B-4FB2-B0AD-C4938FA16279}" destId="{6C088DE6-14FC-4054-ABAE-22BBE385354A}" srcOrd="2" destOrd="0" presId="urn:microsoft.com/office/officeart/2018/2/layout/IconVerticalSolidList"/>
    <dgm:cxn modelId="{AE316D13-947C-43E0-9CA8-AD721B1A98FC}" type="presParOf" srcId="{7DFB9465-BE1B-4FB2-B0AD-C4938FA16279}" destId="{217E428F-A1F0-4652-8C3B-8D2AA3EB7AA9}" srcOrd="3" destOrd="0" presId="urn:microsoft.com/office/officeart/2018/2/layout/IconVerticalSolidList"/>
    <dgm:cxn modelId="{14B26FEC-B50E-4112-9371-80183841457C}" type="presParOf" srcId="{D6D8D2D6-0EFA-4E43-98A0-39CBB170D30D}" destId="{8E6C8329-2689-473F-8FB2-B807CA429070}" srcOrd="5" destOrd="0" presId="urn:microsoft.com/office/officeart/2018/2/layout/IconVerticalSolidList"/>
    <dgm:cxn modelId="{EB442433-41F2-47B6-A0DD-3FA8FD179522}" type="presParOf" srcId="{D6D8D2D6-0EFA-4E43-98A0-39CBB170D30D}" destId="{CB5C5EEA-FD83-49A3-9A20-3650EF8B65DD}" srcOrd="6" destOrd="0" presId="urn:microsoft.com/office/officeart/2018/2/layout/IconVerticalSolidList"/>
    <dgm:cxn modelId="{60B09BFC-2880-4ABE-A1FE-53D36013265E}" type="presParOf" srcId="{CB5C5EEA-FD83-49A3-9A20-3650EF8B65DD}" destId="{2C9C474C-61A4-4704-B6A3-04FE28748B91}" srcOrd="0" destOrd="0" presId="urn:microsoft.com/office/officeart/2018/2/layout/IconVerticalSolidList"/>
    <dgm:cxn modelId="{C867FD77-7D54-489F-A568-CEE6ECCAB95B}" type="presParOf" srcId="{CB5C5EEA-FD83-49A3-9A20-3650EF8B65DD}" destId="{E5E4D607-8384-4E0D-A4B9-F725C4FCAA49}" srcOrd="1" destOrd="0" presId="urn:microsoft.com/office/officeart/2018/2/layout/IconVerticalSolidList"/>
    <dgm:cxn modelId="{C80E645B-31B7-4C37-847F-E0EA9B088760}" type="presParOf" srcId="{CB5C5EEA-FD83-49A3-9A20-3650EF8B65DD}" destId="{741528EA-4A3B-42C1-8B88-C51FEB6BD08C}" srcOrd="2" destOrd="0" presId="urn:microsoft.com/office/officeart/2018/2/layout/IconVerticalSolidList"/>
    <dgm:cxn modelId="{F8887C34-5782-4166-80F7-9CB17F6A43F1}" type="presParOf" srcId="{CB5C5EEA-FD83-49A3-9A20-3650EF8B65DD}" destId="{4A1083D4-51CE-43FD-A6CA-844AE5ECEE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6C65C-4459-463B-8757-E0BD12D02A2E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4F78F10-8159-48A6-B619-0C16A56D4B54}">
      <dgm:prSet/>
      <dgm:spPr/>
      <dgm:t>
        <a:bodyPr/>
        <a:lstStyle/>
        <a:p>
          <a:r>
            <a:rPr lang="en-US"/>
            <a:t>Objectives: Real-time monitoring, stress testing, reporting automation</a:t>
          </a:r>
        </a:p>
      </dgm:t>
    </dgm:pt>
    <dgm:pt modelId="{C2336969-4B38-4264-B5D5-8C22EECCC453}" type="parTrans" cxnId="{7CA5A653-B16B-4671-9357-7581F3D28EC5}">
      <dgm:prSet/>
      <dgm:spPr/>
      <dgm:t>
        <a:bodyPr/>
        <a:lstStyle/>
        <a:p>
          <a:endParaRPr lang="en-US"/>
        </a:p>
      </dgm:t>
    </dgm:pt>
    <dgm:pt modelId="{3228FCE2-37E8-4393-A063-17A7647B2621}" type="sibTrans" cxnId="{7CA5A653-B16B-4671-9357-7581F3D28EC5}">
      <dgm:prSet/>
      <dgm:spPr/>
      <dgm:t>
        <a:bodyPr/>
        <a:lstStyle/>
        <a:p>
          <a:endParaRPr lang="en-US"/>
        </a:p>
      </dgm:t>
    </dgm:pt>
    <dgm:pt modelId="{CE079411-4CCC-43BD-9F66-DD28AA1FD16E}">
      <dgm:prSet/>
      <dgm:spPr/>
      <dgm:t>
        <a:bodyPr/>
        <a:lstStyle/>
        <a:p>
          <a:r>
            <a:rPr lang="en-US"/>
            <a:t>Basel III compliant risk-weighted assets, Monte Carlo simulations</a:t>
          </a:r>
        </a:p>
      </dgm:t>
    </dgm:pt>
    <dgm:pt modelId="{D95D131D-6845-4A85-A55D-FA39F96ADCE9}" type="parTrans" cxnId="{BAC2C968-A830-4A18-8287-2FC197225D4B}">
      <dgm:prSet/>
      <dgm:spPr/>
      <dgm:t>
        <a:bodyPr/>
        <a:lstStyle/>
        <a:p>
          <a:endParaRPr lang="en-US"/>
        </a:p>
      </dgm:t>
    </dgm:pt>
    <dgm:pt modelId="{73E22C5E-E6A1-4AE5-860B-DB2F429F215F}" type="sibTrans" cxnId="{BAC2C968-A830-4A18-8287-2FC197225D4B}">
      <dgm:prSet/>
      <dgm:spPr/>
      <dgm:t>
        <a:bodyPr/>
        <a:lstStyle/>
        <a:p>
          <a:endParaRPr lang="en-US"/>
        </a:p>
      </dgm:t>
    </dgm:pt>
    <dgm:pt modelId="{8DABCF66-856E-4FEB-ABEE-51D1EB41A176}">
      <dgm:prSet/>
      <dgm:spPr/>
      <dgm:t>
        <a:bodyPr/>
        <a:lstStyle/>
        <a:p>
          <a:r>
            <a:rPr lang="en-US"/>
            <a:t>CECL allowance, market risk VaR, regulatory submission automation</a:t>
          </a:r>
        </a:p>
      </dgm:t>
    </dgm:pt>
    <dgm:pt modelId="{A64E07AC-8717-4E86-B4CA-2684AEDDEB7D}" type="parTrans" cxnId="{E591EBE8-046E-43C2-852E-519DC37B767D}">
      <dgm:prSet/>
      <dgm:spPr/>
      <dgm:t>
        <a:bodyPr/>
        <a:lstStyle/>
        <a:p>
          <a:endParaRPr lang="en-US"/>
        </a:p>
      </dgm:t>
    </dgm:pt>
    <dgm:pt modelId="{39F588CA-7742-4E13-A272-7F0030316366}" type="sibTrans" cxnId="{E591EBE8-046E-43C2-852E-519DC37B767D}">
      <dgm:prSet/>
      <dgm:spPr/>
      <dgm:t>
        <a:bodyPr/>
        <a:lstStyle/>
        <a:p>
          <a:endParaRPr lang="en-US"/>
        </a:p>
      </dgm:t>
    </dgm:pt>
    <dgm:pt modelId="{742F1C08-9C67-4654-965D-FABF3EE41D8E}" type="pres">
      <dgm:prSet presAssocID="{A246C65C-4459-463B-8757-E0BD12D02A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26388A-F694-4718-90BA-599EA15CD781}" type="pres">
      <dgm:prSet presAssocID="{A4F78F10-8159-48A6-B619-0C16A56D4B54}" presName="hierRoot1" presStyleCnt="0"/>
      <dgm:spPr/>
    </dgm:pt>
    <dgm:pt modelId="{4F81FA30-9944-4608-9305-DD256E5F0515}" type="pres">
      <dgm:prSet presAssocID="{A4F78F10-8159-48A6-B619-0C16A56D4B54}" presName="composite" presStyleCnt="0"/>
      <dgm:spPr/>
    </dgm:pt>
    <dgm:pt modelId="{85B39FC8-C5C0-4F19-8432-2768A6D87F3C}" type="pres">
      <dgm:prSet presAssocID="{A4F78F10-8159-48A6-B619-0C16A56D4B54}" presName="background" presStyleLbl="node0" presStyleIdx="0" presStyleCnt="3"/>
      <dgm:spPr/>
    </dgm:pt>
    <dgm:pt modelId="{D5F2D4DF-4D71-421F-A753-5B0D42406BEC}" type="pres">
      <dgm:prSet presAssocID="{A4F78F10-8159-48A6-B619-0C16A56D4B54}" presName="text" presStyleLbl="fgAcc0" presStyleIdx="0" presStyleCnt="3">
        <dgm:presLayoutVars>
          <dgm:chPref val="3"/>
        </dgm:presLayoutVars>
      </dgm:prSet>
      <dgm:spPr/>
    </dgm:pt>
    <dgm:pt modelId="{012777CA-2EE7-433A-963A-F8D89ECCB569}" type="pres">
      <dgm:prSet presAssocID="{A4F78F10-8159-48A6-B619-0C16A56D4B54}" presName="hierChild2" presStyleCnt="0"/>
      <dgm:spPr/>
    </dgm:pt>
    <dgm:pt modelId="{008BE80F-E63A-47D7-A84E-93372C067AC7}" type="pres">
      <dgm:prSet presAssocID="{CE079411-4CCC-43BD-9F66-DD28AA1FD16E}" presName="hierRoot1" presStyleCnt="0"/>
      <dgm:spPr/>
    </dgm:pt>
    <dgm:pt modelId="{A813927F-CE52-4074-8AFB-F7E76EF80DB8}" type="pres">
      <dgm:prSet presAssocID="{CE079411-4CCC-43BD-9F66-DD28AA1FD16E}" presName="composite" presStyleCnt="0"/>
      <dgm:spPr/>
    </dgm:pt>
    <dgm:pt modelId="{C7B059E9-7E0C-4F3B-9F47-09704DC437C2}" type="pres">
      <dgm:prSet presAssocID="{CE079411-4CCC-43BD-9F66-DD28AA1FD16E}" presName="background" presStyleLbl="node0" presStyleIdx="1" presStyleCnt="3"/>
      <dgm:spPr/>
    </dgm:pt>
    <dgm:pt modelId="{1BE05516-47EA-4416-B148-AF393538B8F6}" type="pres">
      <dgm:prSet presAssocID="{CE079411-4CCC-43BD-9F66-DD28AA1FD16E}" presName="text" presStyleLbl="fgAcc0" presStyleIdx="1" presStyleCnt="3">
        <dgm:presLayoutVars>
          <dgm:chPref val="3"/>
        </dgm:presLayoutVars>
      </dgm:prSet>
      <dgm:spPr/>
    </dgm:pt>
    <dgm:pt modelId="{7803C427-708C-4120-9357-114D2D228445}" type="pres">
      <dgm:prSet presAssocID="{CE079411-4CCC-43BD-9F66-DD28AA1FD16E}" presName="hierChild2" presStyleCnt="0"/>
      <dgm:spPr/>
    </dgm:pt>
    <dgm:pt modelId="{64E4B585-A0EF-4FBD-B850-831070D835E2}" type="pres">
      <dgm:prSet presAssocID="{8DABCF66-856E-4FEB-ABEE-51D1EB41A176}" presName="hierRoot1" presStyleCnt="0"/>
      <dgm:spPr/>
    </dgm:pt>
    <dgm:pt modelId="{4E3D1A78-857C-49A5-AF1D-F140EAE07D7F}" type="pres">
      <dgm:prSet presAssocID="{8DABCF66-856E-4FEB-ABEE-51D1EB41A176}" presName="composite" presStyleCnt="0"/>
      <dgm:spPr/>
    </dgm:pt>
    <dgm:pt modelId="{5219B687-5AE2-43EA-B8AE-2D72690440A4}" type="pres">
      <dgm:prSet presAssocID="{8DABCF66-856E-4FEB-ABEE-51D1EB41A176}" presName="background" presStyleLbl="node0" presStyleIdx="2" presStyleCnt="3"/>
      <dgm:spPr/>
    </dgm:pt>
    <dgm:pt modelId="{D1F471A5-DD38-4E27-8501-AF0726B2B467}" type="pres">
      <dgm:prSet presAssocID="{8DABCF66-856E-4FEB-ABEE-51D1EB41A176}" presName="text" presStyleLbl="fgAcc0" presStyleIdx="2" presStyleCnt="3">
        <dgm:presLayoutVars>
          <dgm:chPref val="3"/>
        </dgm:presLayoutVars>
      </dgm:prSet>
      <dgm:spPr/>
    </dgm:pt>
    <dgm:pt modelId="{81431EB6-066C-405B-B11A-20EC22699EC9}" type="pres">
      <dgm:prSet presAssocID="{8DABCF66-856E-4FEB-ABEE-51D1EB41A176}" presName="hierChild2" presStyleCnt="0"/>
      <dgm:spPr/>
    </dgm:pt>
  </dgm:ptLst>
  <dgm:cxnLst>
    <dgm:cxn modelId="{AB120204-47EF-416A-BCE8-96302A1EFED6}" type="presOf" srcId="{A4F78F10-8159-48A6-B619-0C16A56D4B54}" destId="{D5F2D4DF-4D71-421F-A753-5B0D42406BEC}" srcOrd="0" destOrd="0" presId="urn:microsoft.com/office/officeart/2005/8/layout/hierarchy1"/>
    <dgm:cxn modelId="{BAC2C968-A830-4A18-8287-2FC197225D4B}" srcId="{A246C65C-4459-463B-8757-E0BD12D02A2E}" destId="{CE079411-4CCC-43BD-9F66-DD28AA1FD16E}" srcOrd="1" destOrd="0" parTransId="{D95D131D-6845-4A85-A55D-FA39F96ADCE9}" sibTransId="{73E22C5E-E6A1-4AE5-860B-DB2F429F215F}"/>
    <dgm:cxn modelId="{7CA5A653-B16B-4671-9357-7581F3D28EC5}" srcId="{A246C65C-4459-463B-8757-E0BD12D02A2E}" destId="{A4F78F10-8159-48A6-B619-0C16A56D4B54}" srcOrd="0" destOrd="0" parTransId="{C2336969-4B38-4264-B5D5-8C22EECCC453}" sibTransId="{3228FCE2-37E8-4393-A063-17A7647B2621}"/>
    <dgm:cxn modelId="{C45B8779-CADC-4C34-B26D-718A0DC7070A}" type="presOf" srcId="{CE079411-4CCC-43BD-9F66-DD28AA1FD16E}" destId="{1BE05516-47EA-4416-B148-AF393538B8F6}" srcOrd="0" destOrd="0" presId="urn:microsoft.com/office/officeart/2005/8/layout/hierarchy1"/>
    <dgm:cxn modelId="{355D177C-877F-49D2-8E29-B30E33F2CD7E}" type="presOf" srcId="{8DABCF66-856E-4FEB-ABEE-51D1EB41A176}" destId="{D1F471A5-DD38-4E27-8501-AF0726B2B467}" srcOrd="0" destOrd="0" presId="urn:microsoft.com/office/officeart/2005/8/layout/hierarchy1"/>
    <dgm:cxn modelId="{92DC91BC-285C-4A14-AC6C-7455D3DA618C}" type="presOf" srcId="{A246C65C-4459-463B-8757-E0BD12D02A2E}" destId="{742F1C08-9C67-4654-965D-FABF3EE41D8E}" srcOrd="0" destOrd="0" presId="urn:microsoft.com/office/officeart/2005/8/layout/hierarchy1"/>
    <dgm:cxn modelId="{E591EBE8-046E-43C2-852E-519DC37B767D}" srcId="{A246C65C-4459-463B-8757-E0BD12D02A2E}" destId="{8DABCF66-856E-4FEB-ABEE-51D1EB41A176}" srcOrd="2" destOrd="0" parTransId="{A64E07AC-8717-4E86-B4CA-2684AEDDEB7D}" sibTransId="{39F588CA-7742-4E13-A272-7F0030316366}"/>
    <dgm:cxn modelId="{30E0D9F1-767F-4C3D-A21C-9C1E95CFA77E}" type="presParOf" srcId="{742F1C08-9C67-4654-965D-FABF3EE41D8E}" destId="{A226388A-F694-4718-90BA-599EA15CD781}" srcOrd="0" destOrd="0" presId="urn:microsoft.com/office/officeart/2005/8/layout/hierarchy1"/>
    <dgm:cxn modelId="{8E557D9A-1590-481A-B92A-1BF05C673409}" type="presParOf" srcId="{A226388A-F694-4718-90BA-599EA15CD781}" destId="{4F81FA30-9944-4608-9305-DD256E5F0515}" srcOrd="0" destOrd="0" presId="urn:microsoft.com/office/officeart/2005/8/layout/hierarchy1"/>
    <dgm:cxn modelId="{5990C033-E76D-4948-8A1D-083B19223FDA}" type="presParOf" srcId="{4F81FA30-9944-4608-9305-DD256E5F0515}" destId="{85B39FC8-C5C0-4F19-8432-2768A6D87F3C}" srcOrd="0" destOrd="0" presId="urn:microsoft.com/office/officeart/2005/8/layout/hierarchy1"/>
    <dgm:cxn modelId="{9D718F83-D469-4C76-B5B6-252EBB0B1EB6}" type="presParOf" srcId="{4F81FA30-9944-4608-9305-DD256E5F0515}" destId="{D5F2D4DF-4D71-421F-A753-5B0D42406BEC}" srcOrd="1" destOrd="0" presId="urn:microsoft.com/office/officeart/2005/8/layout/hierarchy1"/>
    <dgm:cxn modelId="{2A1D060F-FD60-4F09-AB68-E56134887B5F}" type="presParOf" srcId="{A226388A-F694-4718-90BA-599EA15CD781}" destId="{012777CA-2EE7-433A-963A-F8D89ECCB569}" srcOrd="1" destOrd="0" presId="urn:microsoft.com/office/officeart/2005/8/layout/hierarchy1"/>
    <dgm:cxn modelId="{10677D7C-B71F-4350-9450-F1AB1580606F}" type="presParOf" srcId="{742F1C08-9C67-4654-965D-FABF3EE41D8E}" destId="{008BE80F-E63A-47D7-A84E-93372C067AC7}" srcOrd="1" destOrd="0" presId="urn:microsoft.com/office/officeart/2005/8/layout/hierarchy1"/>
    <dgm:cxn modelId="{670CE5FE-7009-4F3A-B0B7-956CEFEE83FE}" type="presParOf" srcId="{008BE80F-E63A-47D7-A84E-93372C067AC7}" destId="{A813927F-CE52-4074-8AFB-F7E76EF80DB8}" srcOrd="0" destOrd="0" presId="urn:microsoft.com/office/officeart/2005/8/layout/hierarchy1"/>
    <dgm:cxn modelId="{11DDE553-2F65-4A46-B49D-14DC5809F949}" type="presParOf" srcId="{A813927F-CE52-4074-8AFB-F7E76EF80DB8}" destId="{C7B059E9-7E0C-4F3B-9F47-09704DC437C2}" srcOrd="0" destOrd="0" presId="urn:microsoft.com/office/officeart/2005/8/layout/hierarchy1"/>
    <dgm:cxn modelId="{56C7A047-D3C1-4EF5-B11A-D26F70590F82}" type="presParOf" srcId="{A813927F-CE52-4074-8AFB-F7E76EF80DB8}" destId="{1BE05516-47EA-4416-B148-AF393538B8F6}" srcOrd="1" destOrd="0" presId="urn:microsoft.com/office/officeart/2005/8/layout/hierarchy1"/>
    <dgm:cxn modelId="{3B1A0B0E-7195-4359-9CBB-0F688669252F}" type="presParOf" srcId="{008BE80F-E63A-47D7-A84E-93372C067AC7}" destId="{7803C427-708C-4120-9357-114D2D228445}" srcOrd="1" destOrd="0" presId="urn:microsoft.com/office/officeart/2005/8/layout/hierarchy1"/>
    <dgm:cxn modelId="{296F5456-092C-4581-BECF-F73C893954A3}" type="presParOf" srcId="{742F1C08-9C67-4654-965D-FABF3EE41D8E}" destId="{64E4B585-A0EF-4FBD-B850-831070D835E2}" srcOrd="2" destOrd="0" presId="urn:microsoft.com/office/officeart/2005/8/layout/hierarchy1"/>
    <dgm:cxn modelId="{2C09463D-1049-40FB-94F7-340F4013D4B5}" type="presParOf" srcId="{64E4B585-A0EF-4FBD-B850-831070D835E2}" destId="{4E3D1A78-857C-49A5-AF1D-F140EAE07D7F}" srcOrd="0" destOrd="0" presId="urn:microsoft.com/office/officeart/2005/8/layout/hierarchy1"/>
    <dgm:cxn modelId="{EEFC9556-3757-4E71-A7E9-E8B62013281F}" type="presParOf" srcId="{4E3D1A78-857C-49A5-AF1D-F140EAE07D7F}" destId="{5219B687-5AE2-43EA-B8AE-2D72690440A4}" srcOrd="0" destOrd="0" presId="urn:microsoft.com/office/officeart/2005/8/layout/hierarchy1"/>
    <dgm:cxn modelId="{62541411-EF5D-41E6-A31F-B5AC6C477F36}" type="presParOf" srcId="{4E3D1A78-857C-49A5-AF1D-F140EAE07D7F}" destId="{D1F471A5-DD38-4E27-8501-AF0726B2B467}" srcOrd="1" destOrd="0" presId="urn:microsoft.com/office/officeart/2005/8/layout/hierarchy1"/>
    <dgm:cxn modelId="{121FF472-AC1D-427E-B66F-AF753877625D}" type="presParOf" srcId="{64E4B585-A0EF-4FBD-B850-831070D835E2}" destId="{81431EB6-066C-405B-B11A-20EC22699E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ED7A7F-7E03-41A3-AAB5-09A156F43D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8E6132-BDFD-4EF6-87A7-0A53FEB60A5B}">
      <dgm:prSet/>
      <dgm:spPr/>
      <dgm:t>
        <a:bodyPr/>
        <a:lstStyle/>
        <a:p>
          <a:pPr>
            <a:defRPr cap="all"/>
          </a:pPr>
          <a:r>
            <a:rPr lang="en-US"/>
            <a:t>Phase 1 : Cloud infra, data pipeline, security framework</a:t>
          </a:r>
        </a:p>
      </dgm:t>
    </dgm:pt>
    <dgm:pt modelId="{4EEFA602-658F-4E79-A452-5F3D34BB380C}" type="parTrans" cxnId="{63AD35B5-2C54-4651-AC66-FA215EE7E7C6}">
      <dgm:prSet/>
      <dgm:spPr/>
      <dgm:t>
        <a:bodyPr/>
        <a:lstStyle/>
        <a:p>
          <a:endParaRPr lang="en-US"/>
        </a:p>
      </dgm:t>
    </dgm:pt>
    <dgm:pt modelId="{AFC19833-4419-43A5-A51D-AFCA55E38A9E}" type="sibTrans" cxnId="{63AD35B5-2C54-4651-AC66-FA215EE7E7C6}">
      <dgm:prSet/>
      <dgm:spPr/>
      <dgm:t>
        <a:bodyPr/>
        <a:lstStyle/>
        <a:p>
          <a:endParaRPr lang="en-US"/>
        </a:p>
      </dgm:t>
    </dgm:pt>
    <dgm:pt modelId="{33D5D38A-29B1-4E0B-8711-CF08F17C4A2A}">
      <dgm:prSet/>
      <dgm:spPr/>
      <dgm:t>
        <a:bodyPr/>
        <a:lstStyle/>
        <a:p>
          <a:pPr>
            <a:defRPr cap="all"/>
          </a:pPr>
          <a:r>
            <a:rPr lang="en-US"/>
            <a:t>Phase 2 : Underwriting, risk engines, reporting</a:t>
          </a:r>
        </a:p>
      </dgm:t>
    </dgm:pt>
    <dgm:pt modelId="{FE7A4939-5F83-4CAE-9B95-0668F17948AF}" type="parTrans" cxnId="{1F49F51B-9B24-4A8B-8F4A-208B0E69DFE1}">
      <dgm:prSet/>
      <dgm:spPr/>
      <dgm:t>
        <a:bodyPr/>
        <a:lstStyle/>
        <a:p>
          <a:endParaRPr lang="en-US"/>
        </a:p>
      </dgm:t>
    </dgm:pt>
    <dgm:pt modelId="{FC3C56EA-36E8-41D1-86DA-A137B7850A43}" type="sibTrans" cxnId="{1F49F51B-9B24-4A8B-8F4A-208B0E69DFE1}">
      <dgm:prSet/>
      <dgm:spPr/>
      <dgm:t>
        <a:bodyPr/>
        <a:lstStyle/>
        <a:p>
          <a:endParaRPr lang="en-US"/>
        </a:p>
      </dgm:t>
    </dgm:pt>
    <dgm:pt modelId="{5D34DDBC-8860-4CAA-85B1-63243BAF2921}">
      <dgm:prSet/>
      <dgm:spPr/>
      <dgm:t>
        <a:bodyPr/>
        <a:lstStyle/>
        <a:p>
          <a:pPr>
            <a:defRPr cap="all"/>
          </a:pPr>
          <a:r>
            <a:rPr lang="en-US"/>
            <a:t>Phase 3 : Distressed loans, advanced capital calcs, dashboards</a:t>
          </a:r>
        </a:p>
      </dgm:t>
    </dgm:pt>
    <dgm:pt modelId="{C9A6B2EE-95EB-4BEE-B2BB-673FB396B4FD}" type="parTrans" cxnId="{65B58C25-144D-4898-9E2F-D2AB5156C8D2}">
      <dgm:prSet/>
      <dgm:spPr/>
      <dgm:t>
        <a:bodyPr/>
        <a:lstStyle/>
        <a:p>
          <a:endParaRPr lang="en-US"/>
        </a:p>
      </dgm:t>
    </dgm:pt>
    <dgm:pt modelId="{7D130366-ECD8-4898-8D1B-07E7C7CA4C17}" type="sibTrans" cxnId="{65B58C25-144D-4898-9E2F-D2AB5156C8D2}">
      <dgm:prSet/>
      <dgm:spPr/>
      <dgm:t>
        <a:bodyPr/>
        <a:lstStyle/>
        <a:p>
          <a:endParaRPr lang="en-US"/>
        </a:p>
      </dgm:t>
    </dgm:pt>
    <dgm:pt modelId="{BFEE7D65-1E24-4949-8BCC-FD405EE1B236}">
      <dgm:prSet/>
      <dgm:spPr/>
      <dgm:t>
        <a:bodyPr/>
        <a:lstStyle/>
        <a:p>
          <a:pPr>
            <a:defRPr cap="all"/>
          </a:pPr>
          <a:r>
            <a:rPr lang="en-US"/>
            <a:t>Phase 4 : Optimization, advanced ML, automation deployment</a:t>
          </a:r>
        </a:p>
      </dgm:t>
    </dgm:pt>
    <dgm:pt modelId="{CCA10EE5-B449-4E56-B56F-E85068B41B20}" type="parTrans" cxnId="{80FECD0D-B9B0-4CEB-B0AF-0F06DF99A980}">
      <dgm:prSet/>
      <dgm:spPr/>
      <dgm:t>
        <a:bodyPr/>
        <a:lstStyle/>
        <a:p>
          <a:endParaRPr lang="en-US"/>
        </a:p>
      </dgm:t>
    </dgm:pt>
    <dgm:pt modelId="{7628B360-9F2B-4DF9-8027-C3108C2A4131}" type="sibTrans" cxnId="{80FECD0D-B9B0-4CEB-B0AF-0F06DF99A980}">
      <dgm:prSet/>
      <dgm:spPr/>
      <dgm:t>
        <a:bodyPr/>
        <a:lstStyle/>
        <a:p>
          <a:endParaRPr lang="en-US"/>
        </a:p>
      </dgm:t>
    </dgm:pt>
    <dgm:pt modelId="{EE882D60-8EE8-4D49-AEC3-903FCE5B3E09}" type="pres">
      <dgm:prSet presAssocID="{07ED7A7F-7E03-41A3-AAB5-09A156F43D03}" presName="root" presStyleCnt="0">
        <dgm:presLayoutVars>
          <dgm:dir/>
          <dgm:resizeHandles val="exact"/>
        </dgm:presLayoutVars>
      </dgm:prSet>
      <dgm:spPr/>
    </dgm:pt>
    <dgm:pt modelId="{9B4DA9E7-AFAF-4676-8865-34A258B7F702}" type="pres">
      <dgm:prSet presAssocID="{F78E6132-BDFD-4EF6-87A7-0A53FEB60A5B}" presName="compNode" presStyleCnt="0"/>
      <dgm:spPr/>
    </dgm:pt>
    <dgm:pt modelId="{31ED8BF6-50BF-472C-8E98-368561F7F51F}" type="pres">
      <dgm:prSet presAssocID="{F78E6132-BDFD-4EF6-87A7-0A53FEB60A5B}" presName="iconBgRect" presStyleLbl="bgShp" presStyleIdx="0" presStyleCnt="4"/>
      <dgm:spPr/>
    </dgm:pt>
    <dgm:pt modelId="{11AC5625-0DD1-40AE-B446-202796E5BF27}" type="pres">
      <dgm:prSet presAssocID="{F78E6132-BDFD-4EF6-87A7-0A53FEB60A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826C142-9A4E-4181-9A00-72C43AFCED83}" type="pres">
      <dgm:prSet presAssocID="{F78E6132-BDFD-4EF6-87A7-0A53FEB60A5B}" presName="spaceRect" presStyleCnt="0"/>
      <dgm:spPr/>
    </dgm:pt>
    <dgm:pt modelId="{901F2174-8FC2-48FF-92D1-DF2414BCE766}" type="pres">
      <dgm:prSet presAssocID="{F78E6132-BDFD-4EF6-87A7-0A53FEB60A5B}" presName="textRect" presStyleLbl="revTx" presStyleIdx="0" presStyleCnt="4">
        <dgm:presLayoutVars>
          <dgm:chMax val="1"/>
          <dgm:chPref val="1"/>
        </dgm:presLayoutVars>
      </dgm:prSet>
      <dgm:spPr/>
    </dgm:pt>
    <dgm:pt modelId="{9A952C71-98B5-48D6-AE5D-ACB65A1D0DE8}" type="pres">
      <dgm:prSet presAssocID="{AFC19833-4419-43A5-A51D-AFCA55E38A9E}" presName="sibTrans" presStyleCnt="0"/>
      <dgm:spPr/>
    </dgm:pt>
    <dgm:pt modelId="{D1954DD2-AE31-41FA-96EC-06F05E02B358}" type="pres">
      <dgm:prSet presAssocID="{33D5D38A-29B1-4E0B-8711-CF08F17C4A2A}" presName="compNode" presStyleCnt="0"/>
      <dgm:spPr/>
    </dgm:pt>
    <dgm:pt modelId="{DFC62A84-60BD-4C00-BA75-86F712C6DE6F}" type="pres">
      <dgm:prSet presAssocID="{33D5D38A-29B1-4E0B-8711-CF08F17C4A2A}" presName="iconBgRect" presStyleLbl="bgShp" presStyleIdx="1" presStyleCnt="4"/>
      <dgm:spPr/>
    </dgm:pt>
    <dgm:pt modelId="{18CFF426-5BD1-4965-972E-2A24C411D7A0}" type="pres">
      <dgm:prSet presAssocID="{33D5D38A-29B1-4E0B-8711-CF08F17C4A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7209C5D-910F-432C-A4A4-1342DD64F7E8}" type="pres">
      <dgm:prSet presAssocID="{33D5D38A-29B1-4E0B-8711-CF08F17C4A2A}" presName="spaceRect" presStyleCnt="0"/>
      <dgm:spPr/>
    </dgm:pt>
    <dgm:pt modelId="{9A980D55-5549-4294-BE86-B5770F51BA72}" type="pres">
      <dgm:prSet presAssocID="{33D5D38A-29B1-4E0B-8711-CF08F17C4A2A}" presName="textRect" presStyleLbl="revTx" presStyleIdx="1" presStyleCnt="4">
        <dgm:presLayoutVars>
          <dgm:chMax val="1"/>
          <dgm:chPref val="1"/>
        </dgm:presLayoutVars>
      </dgm:prSet>
      <dgm:spPr/>
    </dgm:pt>
    <dgm:pt modelId="{10A799A3-36C4-4E9A-BFD1-0832497C055D}" type="pres">
      <dgm:prSet presAssocID="{FC3C56EA-36E8-41D1-86DA-A137B7850A43}" presName="sibTrans" presStyleCnt="0"/>
      <dgm:spPr/>
    </dgm:pt>
    <dgm:pt modelId="{F2752276-7735-4657-AFD9-D6FF45AD7157}" type="pres">
      <dgm:prSet presAssocID="{5D34DDBC-8860-4CAA-85B1-63243BAF2921}" presName="compNode" presStyleCnt="0"/>
      <dgm:spPr/>
    </dgm:pt>
    <dgm:pt modelId="{0DA53EC6-C98D-4AB3-8331-60903CD52DA4}" type="pres">
      <dgm:prSet presAssocID="{5D34DDBC-8860-4CAA-85B1-63243BAF2921}" presName="iconBgRect" presStyleLbl="bgShp" presStyleIdx="2" presStyleCnt="4"/>
      <dgm:spPr/>
    </dgm:pt>
    <dgm:pt modelId="{AA70DBEC-6420-4DBD-BF48-B24D985B6A98}" type="pres">
      <dgm:prSet presAssocID="{5D34DDBC-8860-4CAA-85B1-63243BAF29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5F7FF22-9D5F-4B8C-8A6A-3BB93F6F2373}" type="pres">
      <dgm:prSet presAssocID="{5D34DDBC-8860-4CAA-85B1-63243BAF2921}" presName="spaceRect" presStyleCnt="0"/>
      <dgm:spPr/>
    </dgm:pt>
    <dgm:pt modelId="{2C3AEE18-6586-4C62-9E44-94D67EBA44AF}" type="pres">
      <dgm:prSet presAssocID="{5D34DDBC-8860-4CAA-85B1-63243BAF2921}" presName="textRect" presStyleLbl="revTx" presStyleIdx="2" presStyleCnt="4">
        <dgm:presLayoutVars>
          <dgm:chMax val="1"/>
          <dgm:chPref val="1"/>
        </dgm:presLayoutVars>
      </dgm:prSet>
      <dgm:spPr/>
    </dgm:pt>
    <dgm:pt modelId="{45CDD66A-02F9-4ECA-8E0D-5AF74289B75C}" type="pres">
      <dgm:prSet presAssocID="{7D130366-ECD8-4898-8D1B-07E7C7CA4C17}" presName="sibTrans" presStyleCnt="0"/>
      <dgm:spPr/>
    </dgm:pt>
    <dgm:pt modelId="{51349A0F-1A81-4E42-9329-383CD41D0C95}" type="pres">
      <dgm:prSet presAssocID="{BFEE7D65-1E24-4949-8BCC-FD405EE1B236}" presName="compNode" presStyleCnt="0"/>
      <dgm:spPr/>
    </dgm:pt>
    <dgm:pt modelId="{B3485830-A5AB-4456-B913-DF9E1DC03723}" type="pres">
      <dgm:prSet presAssocID="{BFEE7D65-1E24-4949-8BCC-FD405EE1B236}" presName="iconBgRect" presStyleLbl="bgShp" presStyleIdx="3" presStyleCnt="4"/>
      <dgm:spPr/>
    </dgm:pt>
    <dgm:pt modelId="{B4375A08-E4C6-4581-9D2E-4E7703AD2F43}" type="pres">
      <dgm:prSet presAssocID="{BFEE7D65-1E24-4949-8BCC-FD405EE1B2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AC2626-680A-46A0-9E75-30DE9901C1FF}" type="pres">
      <dgm:prSet presAssocID="{BFEE7D65-1E24-4949-8BCC-FD405EE1B236}" presName="spaceRect" presStyleCnt="0"/>
      <dgm:spPr/>
    </dgm:pt>
    <dgm:pt modelId="{4A54A547-4215-4DEA-8E10-AB495B3D2925}" type="pres">
      <dgm:prSet presAssocID="{BFEE7D65-1E24-4949-8BCC-FD405EE1B2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FECD0D-B9B0-4CEB-B0AF-0F06DF99A980}" srcId="{07ED7A7F-7E03-41A3-AAB5-09A156F43D03}" destId="{BFEE7D65-1E24-4949-8BCC-FD405EE1B236}" srcOrd="3" destOrd="0" parTransId="{CCA10EE5-B449-4E56-B56F-E85068B41B20}" sibTransId="{7628B360-9F2B-4DF9-8027-C3108C2A4131}"/>
    <dgm:cxn modelId="{D8A6D714-EA60-43C6-8F7E-5EC1881D44A8}" type="presOf" srcId="{5D34DDBC-8860-4CAA-85B1-63243BAF2921}" destId="{2C3AEE18-6586-4C62-9E44-94D67EBA44AF}" srcOrd="0" destOrd="0" presId="urn:microsoft.com/office/officeart/2018/5/layout/IconCircleLabelList"/>
    <dgm:cxn modelId="{1F49F51B-9B24-4A8B-8F4A-208B0E69DFE1}" srcId="{07ED7A7F-7E03-41A3-AAB5-09A156F43D03}" destId="{33D5D38A-29B1-4E0B-8711-CF08F17C4A2A}" srcOrd="1" destOrd="0" parTransId="{FE7A4939-5F83-4CAE-9B95-0668F17948AF}" sibTransId="{FC3C56EA-36E8-41D1-86DA-A137B7850A43}"/>
    <dgm:cxn modelId="{65B58C25-144D-4898-9E2F-D2AB5156C8D2}" srcId="{07ED7A7F-7E03-41A3-AAB5-09A156F43D03}" destId="{5D34DDBC-8860-4CAA-85B1-63243BAF2921}" srcOrd="2" destOrd="0" parTransId="{C9A6B2EE-95EB-4BEE-B2BB-673FB396B4FD}" sibTransId="{7D130366-ECD8-4898-8D1B-07E7C7CA4C17}"/>
    <dgm:cxn modelId="{DC026337-73D6-43BA-8834-7FE58AF66EB3}" type="presOf" srcId="{07ED7A7F-7E03-41A3-AAB5-09A156F43D03}" destId="{EE882D60-8EE8-4D49-AEC3-903FCE5B3E09}" srcOrd="0" destOrd="0" presId="urn:microsoft.com/office/officeart/2018/5/layout/IconCircleLabelList"/>
    <dgm:cxn modelId="{CCD4A45E-1242-4B8A-88F7-4BC535D27865}" type="presOf" srcId="{F78E6132-BDFD-4EF6-87A7-0A53FEB60A5B}" destId="{901F2174-8FC2-48FF-92D1-DF2414BCE766}" srcOrd="0" destOrd="0" presId="urn:microsoft.com/office/officeart/2018/5/layout/IconCircleLabelList"/>
    <dgm:cxn modelId="{306C5E57-2729-4762-907F-21DFCC5345E0}" type="presOf" srcId="{BFEE7D65-1E24-4949-8BCC-FD405EE1B236}" destId="{4A54A547-4215-4DEA-8E10-AB495B3D2925}" srcOrd="0" destOrd="0" presId="urn:microsoft.com/office/officeart/2018/5/layout/IconCircleLabelList"/>
    <dgm:cxn modelId="{63AD35B5-2C54-4651-AC66-FA215EE7E7C6}" srcId="{07ED7A7F-7E03-41A3-AAB5-09A156F43D03}" destId="{F78E6132-BDFD-4EF6-87A7-0A53FEB60A5B}" srcOrd="0" destOrd="0" parTransId="{4EEFA602-658F-4E79-A452-5F3D34BB380C}" sibTransId="{AFC19833-4419-43A5-A51D-AFCA55E38A9E}"/>
    <dgm:cxn modelId="{96659CDD-21AA-4EAF-814B-61F02897AD4C}" type="presOf" srcId="{33D5D38A-29B1-4E0B-8711-CF08F17C4A2A}" destId="{9A980D55-5549-4294-BE86-B5770F51BA72}" srcOrd="0" destOrd="0" presId="urn:microsoft.com/office/officeart/2018/5/layout/IconCircleLabelList"/>
    <dgm:cxn modelId="{FAFB37DF-CA67-4070-B134-4F1134FC840E}" type="presParOf" srcId="{EE882D60-8EE8-4D49-AEC3-903FCE5B3E09}" destId="{9B4DA9E7-AFAF-4676-8865-34A258B7F702}" srcOrd="0" destOrd="0" presId="urn:microsoft.com/office/officeart/2018/5/layout/IconCircleLabelList"/>
    <dgm:cxn modelId="{0CDDF984-F33F-469F-AD6E-CC6949A05002}" type="presParOf" srcId="{9B4DA9E7-AFAF-4676-8865-34A258B7F702}" destId="{31ED8BF6-50BF-472C-8E98-368561F7F51F}" srcOrd="0" destOrd="0" presId="urn:microsoft.com/office/officeart/2018/5/layout/IconCircleLabelList"/>
    <dgm:cxn modelId="{957FCEBB-9DF7-4429-8F7C-0E43B6C75214}" type="presParOf" srcId="{9B4DA9E7-AFAF-4676-8865-34A258B7F702}" destId="{11AC5625-0DD1-40AE-B446-202796E5BF27}" srcOrd="1" destOrd="0" presId="urn:microsoft.com/office/officeart/2018/5/layout/IconCircleLabelList"/>
    <dgm:cxn modelId="{8FCBF09B-52EE-478A-9C72-CB7E70814DB6}" type="presParOf" srcId="{9B4DA9E7-AFAF-4676-8865-34A258B7F702}" destId="{1826C142-9A4E-4181-9A00-72C43AFCED83}" srcOrd="2" destOrd="0" presId="urn:microsoft.com/office/officeart/2018/5/layout/IconCircleLabelList"/>
    <dgm:cxn modelId="{D71C0FF9-BCBE-410E-ADDB-FEA324A45D62}" type="presParOf" srcId="{9B4DA9E7-AFAF-4676-8865-34A258B7F702}" destId="{901F2174-8FC2-48FF-92D1-DF2414BCE766}" srcOrd="3" destOrd="0" presId="urn:microsoft.com/office/officeart/2018/5/layout/IconCircleLabelList"/>
    <dgm:cxn modelId="{9BAEFB83-C5F7-407C-8AD0-C6A04A64569B}" type="presParOf" srcId="{EE882D60-8EE8-4D49-AEC3-903FCE5B3E09}" destId="{9A952C71-98B5-48D6-AE5D-ACB65A1D0DE8}" srcOrd="1" destOrd="0" presId="urn:microsoft.com/office/officeart/2018/5/layout/IconCircleLabelList"/>
    <dgm:cxn modelId="{8BD4CC2C-53D8-40D9-B36F-DA2A13C6A42B}" type="presParOf" srcId="{EE882D60-8EE8-4D49-AEC3-903FCE5B3E09}" destId="{D1954DD2-AE31-41FA-96EC-06F05E02B358}" srcOrd="2" destOrd="0" presId="urn:microsoft.com/office/officeart/2018/5/layout/IconCircleLabelList"/>
    <dgm:cxn modelId="{C675FEEB-BA5C-4A88-BF93-C9AF23ED1447}" type="presParOf" srcId="{D1954DD2-AE31-41FA-96EC-06F05E02B358}" destId="{DFC62A84-60BD-4C00-BA75-86F712C6DE6F}" srcOrd="0" destOrd="0" presId="urn:microsoft.com/office/officeart/2018/5/layout/IconCircleLabelList"/>
    <dgm:cxn modelId="{C47BAF61-3312-4EEB-9008-907D1894396F}" type="presParOf" srcId="{D1954DD2-AE31-41FA-96EC-06F05E02B358}" destId="{18CFF426-5BD1-4965-972E-2A24C411D7A0}" srcOrd="1" destOrd="0" presId="urn:microsoft.com/office/officeart/2018/5/layout/IconCircleLabelList"/>
    <dgm:cxn modelId="{2992F27C-3015-45F2-BC14-EB21FACF7377}" type="presParOf" srcId="{D1954DD2-AE31-41FA-96EC-06F05E02B358}" destId="{E7209C5D-910F-432C-A4A4-1342DD64F7E8}" srcOrd="2" destOrd="0" presId="urn:microsoft.com/office/officeart/2018/5/layout/IconCircleLabelList"/>
    <dgm:cxn modelId="{9BB3A783-A964-4AF8-AC65-ACC1E15B6536}" type="presParOf" srcId="{D1954DD2-AE31-41FA-96EC-06F05E02B358}" destId="{9A980D55-5549-4294-BE86-B5770F51BA72}" srcOrd="3" destOrd="0" presId="urn:microsoft.com/office/officeart/2018/5/layout/IconCircleLabelList"/>
    <dgm:cxn modelId="{43B66828-A6B6-4313-8ED7-CA490257D5C6}" type="presParOf" srcId="{EE882D60-8EE8-4D49-AEC3-903FCE5B3E09}" destId="{10A799A3-36C4-4E9A-BFD1-0832497C055D}" srcOrd="3" destOrd="0" presId="urn:microsoft.com/office/officeart/2018/5/layout/IconCircleLabelList"/>
    <dgm:cxn modelId="{97631961-CF44-48E3-849A-8594D55F294A}" type="presParOf" srcId="{EE882D60-8EE8-4D49-AEC3-903FCE5B3E09}" destId="{F2752276-7735-4657-AFD9-D6FF45AD7157}" srcOrd="4" destOrd="0" presId="urn:microsoft.com/office/officeart/2018/5/layout/IconCircleLabelList"/>
    <dgm:cxn modelId="{41738862-CFAB-4BCC-B0E3-5559D5F0B61E}" type="presParOf" srcId="{F2752276-7735-4657-AFD9-D6FF45AD7157}" destId="{0DA53EC6-C98D-4AB3-8331-60903CD52DA4}" srcOrd="0" destOrd="0" presId="urn:microsoft.com/office/officeart/2018/5/layout/IconCircleLabelList"/>
    <dgm:cxn modelId="{3DAB690F-8387-490C-B3E1-E8BD3B78F6B8}" type="presParOf" srcId="{F2752276-7735-4657-AFD9-D6FF45AD7157}" destId="{AA70DBEC-6420-4DBD-BF48-B24D985B6A98}" srcOrd="1" destOrd="0" presId="urn:microsoft.com/office/officeart/2018/5/layout/IconCircleLabelList"/>
    <dgm:cxn modelId="{DE467470-9A5B-4DAC-96F7-FD946D16B537}" type="presParOf" srcId="{F2752276-7735-4657-AFD9-D6FF45AD7157}" destId="{F5F7FF22-9D5F-4B8C-8A6A-3BB93F6F2373}" srcOrd="2" destOrd="0" presId="urn:microsoft.com/office/officeart/2018/5/layout/IconCircleLabelList"/>
    <dgm:cxn modelId="{B416D32C-2E0D-4B6D-9A87-54132D6CAA20}" type="presParOf" srcId="{F2752276-7735-4657-AFD9-D6FF45AD7157}" destId="{2C3AEE18-6586-4C62-9E44-94D67EBA44AF}" srcOrd="3" destOrd="0" presId="urn:microsoft.com/office/officeart/2018/5/layout/IconCircleLabelList"/>
    <dgm:cxn modelId="{08C93525-53FD-4BC7-ABA5-BB2D2F993987}" type="presParOf" srcId="{EE882D60-8EE8-4D49-AEC3-903FCE5B3E09}" destId="{45CDD66A-02F9-4ECA-8E0D-5AF74289B75C}" srcOrd="5" destOrd="0" presId="urn:microsoft.com/office/officeart/2018/5/layout/IconCircleLabelList"/>
    <dgm:cxn modelId="{AA070851-7D28-4D1F-B650-372994B92A5D}" type="presParOf" srcId="{EE882D60-8EE8-4D49-AEC3-903FCE5B3E09}" destId="{51349A0F-1A81-4E42-9329-383CD41D0C95}" srcOrd="6" destOrd="0" presId="urn:microsoft.com/office/officeart/2018/5/layout/IconCircleLabelList"/>
    <dgm:cxn modelId="{C60D38D2-04AF-4FF7-9D8F-5EC092DA42F5}" type="presParOf" srcId="{51349A0F-1A81-4E42-9329-383CD41D0C95}" destId="{B3485830-A5AB-4456-B913-DF9E1DC03723}" srcOrd="0" destOrd="0" presId="urn:microsoft.com/office/officeart/2018/5/layout/IconCircleLabelList"/>
    <dgm:cxn modelId="{CED5B651-F3C3-4003-8F63-FD7B5F385050}" type="presParOf" srcId="{51349A0F-1A81-4E42-9329-383CD41D0C95}" destId="{B4375A08-E4C6-4581-9D2E-4E7703AD2F43}" srcOrd="1" destOrd="0" presId="urn:microsoft.com/office/officeart/2018/5/layout/IconCircleLabelList"/>
    <dgm:cxn modelId="{75050412-0FC9-4B74-91C3-19E474837780}" type="presParOf" srcId="{51349A0F-1A81-4E42-9329-383CD41D0C95}" destId="{52AC2626-680A-46A0-9E75-30DE9901C1FF}" srcOrd="2" destOrd="0" presId="urn:microsoft.com/office/officeart/2018/5/layout/IconCircleLabelList"/>
    <dgm:cxn modelId="{9A291DEF-CB35-4DBF-A097-E6705D0EC530}" type="presParOf" srcId="{51349A0F-1A81-4E42-9329-383CD41D0C95}" destId="{4A54A547-4215-4DEA-8E10-AB495B3D29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0AC579-1031-4AD8-BE4E-591D774D96D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AAE592-7AAF-4569-AEAC-95D5A67C955D}">
      <dgm:prSet/>
      <dgm:spPr/>
      <dgm:t>
        <a:bodyPr/>
        <a:lstStyle/>
        <a:p>
          <a:r>
            <a:rPr lang="en-US"/>
            <a:t>Model Risk Management: validation, monitoring, documentation</a:t>
          </a:r>
        </a:p>
      </dgm:t>
    </dgm:pt>
    <dgm:pt modelId="{76D006FE-54BE-47DF-93DB-0887A5FBD5C5}" type="parTrans" cxnId="{89DC7298-AD2D-4431-8463-B16DC2BA1AFE}">
      <dgm:prSet/>
      <dgm:spPr/>
      <dgm:t>
        <a:bodyPr/>
        <a:lstStyle/>
        <a:p>
          <a:endParaRPr lang="en-US"/>
        </a:p>
      </dgm:t>
    </dgm:pt>
    <dgm:pt modelId="{7D2892B2-DF42-4021-B3B4-A80A0E117B9D}" type="sibTrans" cxnId="{89DC7298-AD2D-4431-8463-B16DC2BA1AFE}">
      <dgm:prSet/>
      <dgm:spPr/>
      <dgm:t>
        <a:bodyPr/>
        <a:lstStyle/>
        <a:p>
          <a:endParaRPr lang="en-US"/>
        </a:p>
      </dgm:t>
    </dgm:pt>
    <dgm:pt modelId="{6D143265-5B42-45DD-9C62-FFFD8347F1AC}">
      <dgm:prSet/>
      <dgm:spPr/>
      <dgm:t>
        <a:bodyPr/>
        <a:lstStyle/>
        <a:p>
          <a:r>
            <a:rPr lang="en-US"/>
            <a:t>Data Governance: quality, lineage, privacy, audit trails</a:t>
          </a:r>
        </a:p>
      </dgm:t>
    </dgm:pt>
    <dgm:pt modelId="{C3E8E524-28A6-4B18-BD96-74C82720B29F}" type="parTrans" cxnId="{AD12DE6C-438C-4584-89FB-6CE02A230A0C}">
      <dgm:prSet/>
      <dgm:spPr/>
      <dgm:t>
        <a:bodyPr/>
        <a:lstStyle/>
        <a:p>
          <a:endParaRPr lang="en-US"/>
        </a:p>
      </dgm:t>
    </dgm:pt>
    <dgm:pt modelId="{B545A74C-03E5-4AD5-98A8-B96E19B4F8B8}" type="sibTrans" cxnId="{AD12DE6C-438C-4584-89FB-6CE02A230A0C}">
      <dgm:prSet/>
      <dgm:spPr/>
      <dgm:t>
        <a:bodyPr/>
        <a:lstStyle/>
        <a:p>
          <a:endParaRPr lang="en-US"/>
        </a:p>
      </dgm:t>
    </dgm:pt>
    <dgm:pt modelId="{7C8034AA-3210-49E2-B117-49AF0F456DA4}">
      <dgm:prSet/>
      <dgm:spPr/>
      <dgm:t>
        <a:bodyPr/>
        <a:lstStyle/>
        <a:p>
          <a:r>
            <a:rPr lang="en-US"/>
            <a:t>Regulatory Compliance: SOX automation, fair lending, consumer checks</a:t>
          </a:r>
        </a:p>
      </dgm:t>
    </dgm:pt>
    <dgm:pt modelId="{D818FA9C-4CDF-47B5-BE6D-D6D746EED53F}" type="parTrans" cxnId="{F69FA023-D4E1-4CDB-853D-FB78A585FCDD}">
      <dgm:prSet/>
      <dgm:spPr/>
      <dgm:t>
        <a:bodyPr/>
        <a:lstStyle/>
        <a:p>
          <a:endParaRPr lang="en-US"/>
        </a:p>
      </dgm:t>
    </dgm:pt>
    <dgm:pt modelId="{8EF9FD4E-3525-4AC0-920A-3217F97F5633}" type="sibTrans" cxnId="{F69FA023-D4E1-4CDB-853D-FB78A585FCDD}">
      <dgm:prSet/>
      <dgm:spPr/>
      <dgm:t>
        <a:bodyPr/>
        <a:lstStyle/>
        <a:p>
          <a:endParaRPr lang="en-US"/>
        </a:p>
      </dgm:t>
    </dgm:pt>
    <dgm:pt modelId="{FFA7EE8E-3BD4-4A71-A648-801DC90885E4}" type="pres">
      <dgm:prSet presAssocID="{7E0AC579-1031-4AD8-BE4E-591D774D96D9}" presName="linear" presStyleCnt="0">
        <dgm:presLayoutVars>
          <dgm:animLvl val="lvl"/>
          <dgm:resizeHandles val="exact"/>
        </dgm:presLayoutVars>
      </dgm:prSet>
      <dgm:spPr/>
    </dgm:pt>
    <dgm:pt modelId="{8471A46E-1DAD-49BE-827B-0C0DA35C9356}" type="pres">
      <dgm:prSet presAssocID="{E5AAE592-7AAF-4569-AEAC-95D5A67C95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E6EEA-81E8-4A46-BCA6-87F0D5101090}" type="pres">
      <dgm:prSet presAssocID="{7D2892B2-DF42-4021-B3B4-A80A0E117B9D}" presName="spacer" presStyleCnt="0"/>
      <dgm:spPr/>
    </dgm:pt>
    <dgm:pt modelId="{A0D629AC-26E2-4DCD-9772-24B54F2BA1B0}" type="pres">
      <dgm:prSet presAssocID="{6D143265-5B42-45DD-9C62-FFFD8347F1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A50E04-3F0D-4F84-B641-4C74736B200D}" type="pres">
      <dgm:prSet presAssocID="{B545A74C-03E5-4AD5-98A8-B96E19B4F8B8}" presName="spacer" presStyleCnt="0"/>
      <dgm:spPr/>
    </dgm:pt>
    <dgm:pt modelId="{752F198C-60CB-4B8E-AB3F-B9C7AECE5203}" type="pres">
      <dgm:prSet presAssocID="{7C8034AA-3210-49E2-B117-49AF0F456D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9FA023-D4E1-4CDB-853D-FB78A585FCDD}" srcId="{7E0AC579-1031-4AD8-BE4E-591D774D96D9}" destId="{7C8034AA-3210-49E2-B117-49AF0F456DA4}" srcOrd="2" destOrd="0" parTransId="{D818FA9C-4CDF-47B5-BE6D-D6D746EED53F}" sibTransId="{8EF9FD4E-3525-4AC0-920A-3217F97F5633}"/>
    <dgm:cxn modelId="{E2CF423F-4593-4BB7-A280-D88A12DD1EB8}" type="presOf" srcId="{7C8034AA-3210-49E2-B117-49AF0F456DA4}" destId="{752F198C-60CB-4B8E-AB3F-B9C7AECE5203}" srcOrd="0" destOrd="0" presId="urn:microsoft.com/office/officeart/2005/8/layout/vList2"/>
    <dgm:cxn modelId="{B80F7241-D601-4E0A-A7E2-AB761E5CB6F0}" type="presOf" srcId="{7E0AC579-1031-4AD8-BE4E-591D774D96D9}" destId="{FFA7EE8E-3BD4-4A71-A648-801DC90885E4}" srcOrd="0" destOrd="0" presId="urn:microsoft.com/office/officeart/2005/8/layout/vList2"/>
    <dgm:cxn modelId="{AD12DE6C-438C-4584-89FB-6CE02A230A0C}" srcId="{7E0AC579-1031-4AD8-BE4E-591D774D96D9}" destId="{6D143265-5B42-45DD-9C62-FFFD8347F1AC}" srcOrd="1" destOrd="0" parTransId="{C3E8E524-28A6-4B18-BD96-74C82720B29F}" sibTransId="{B545A74C-03E5-4AD5-98A8-B96E19B4F8B8}"/>
    <dgm:cxn modelId="{89DC7298-AD2D-4431-8463-B16DC2BA1AFE}" srcId="{7E0AC579-1031-4AD8-BE4E-591D774D96D9}" destId="{E5AAE592-7AAF-4569-AEAC-95D5A67C955D}" srcOrd="0" destOrd="0" parTransId="{76D006FE-54BE-47DF-93DB-0887A5FBD5C5}" sibTransId="{7D2892B2-DF42-4021-B3B4-A80A0E117B9D}"/>
    <dgm:cxn modelId="{A4E66FC8-2F14-4C78-9A58-F8A7C7CF75D5}" type="presOf" srcId="{E5AAE592-7AAF-4569-AEAC-95D5A67C955D}" destId="{8471A46E-1DAD-49BE-827B-0C0DA35C9356}" srcOrd="0" destOrd="0" presId="urn:microsoft.com/office/officeart/2005/8/layout/vList2"/>
    <dgm:cxn modelId="{51548DE8-69B6-48C4-BE43-045A1DBA6517}" type="presOf" srcId="{6D143265-5B42-45DD-9C62-FFFD8347F1AC}" destId="{A0D629AC-26E2-4DCD-9772-24B54F2BA1B0}" srcOrd="0" destOrd="0" presId="urn:microsoft.com/office/officeart/2005/8/layout/vList2"/>
    <dgm:cxn modelId="{D12E8A87-0F26-4A40-A4EC-FFF8A2C7B7D5}" type="presParOf" srcId="{FFA7EE8E-3BD4-4A71-A648-801DC90885E4}" destId="{8471A46E-1DAD-49BE-827B-0C0DA35C9356}" srcOrd="0" destOrd="0" presId="urn:microsoft.com/office/officeart/2005/8/layout/vList2"/>
    <dgm:cxn modelId="{CC9ED023-F32D-4EFC-855B-A4211C5808B9}" type="presParOf" srcId="{FFA7EE8E-3BD4-4A71-A648-801DC90885E4}" destId="{9ADE6EEA-81E8-4A46-BCA6-87F0D5101090}" srcOrd="1" destOrd="0" presId="urn:microsoft.com/office/officeart/2005/8/layout/vList2"/>
    <dgm:cxn modelId="{83F91B60-9284-4867-A9B2-1E79B5A935A3}" type="presParOf" srcId="{FFA7EE8E-3BD4-4A71-A648-801DC90885E4}" destId="{A0D629AC-26E2-4DCD-9772-24B54F2BA1B0}" srcOrd="2" destOrd="0" presId="urn:microsoft.com/office/officeart/2005/8/layout/vList2"/>
    <dgm:cxn modelId="{6773CBC9-1406-490F-B4BF-3D55F28D484B}" type="presParOf" srcId="{FFA7EE8E-3BD4-4A71-A648-801DC90885E4}" destId="{86A50E04-3F0D-4F84-B641-4C74736B200D}" srcOrd="3" destOrd="0" presId="urn:microsoft.com/office/officeart/2005/8/layout/vList2"/>
    <dgm:cxn modelId="{81364043-C3DC-4625-B125-C4BAF42D8E15}" type="presParOf" srcId="{FFA7EE8E-3BD4-4A71-A648-801DC90885E4}" destId="{752F198C-60CB-4B8E-AB3F-B9C7AECE52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36124F-37EE-447B-9C4F-9A4725182D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EB108F0-2CB6-4233-AE2E-08710D8BED9F}">
      <dgm:prSet/>
      <dgm:spPr/>
      <dgm:t>
        <a:bodyPr/>
        <a:lstStyle/>
        <a:p>
          <a:r>
            <a:rPr lang="en-US"/>
            <a:t>Operational Efficiency: underwriting time 72h→4h, 40% cost reduction</a:t>
          </a:r>
        </a:p>
      </dgm:t>
    </dgm:pt>
    <dgm:pt modelId="{EDBD7FF8-3F23-4D7F-A1AC-5F62B4595040}" type="parTrans" cxnId="{2373D968-9297-40DE-8E9E-94A22940FBA4}">
      <dgm:prSet/>
      <dgm:spPr/>
      <dgm:t>
        <a:bodyPr/>
        <a:lstStyle/>
        <a:p>
          <a:endParaRPr lang="en-US"/>
        </a:p>
      </dgm:t>
    </dgm:pt>
    <dgm:pt modelId="{E87B2A47-ED7D-4750-B641-1D0457C9C9B6}" type="sibTrans" cxnId="{2373D968-9297-40DE-8E9E-94A22940FBA4}">
      <dgm:prSet/>
      <dgm:spPr/>
      <dgm:t>
        <a:bodyPr/>
        <a:lstStyle/>
        <a:p>
          <a:endParaRPr lang="en-US"/>
        </a:p>
      </dgm:t>
    </dgm:pt>
    <dgm:pt modelId="{2BE0561D-AA06-49AA-84D8-3E1B1B4C7793}">
      <dgm:prSet/>
      <dgm:spPr/>
      <dgm:t>
        <a:bodyPr/>
        <a:lstStyle/>
        <a:p>
          <a:r>
            <a:rPr lang="en-US"/>
            <a:t>Risk Management: 92%+ default prediction accuracy, 25% recovery improvement</a:t>
          </a:r>
        </a:p>
      </dgm:t>
    </dgm:pt>
    <dgm:pt modelId="{43E9E128-4002-4128-9821-96BC678FCE55}" type="parTrans" cxnId="{3C9E94FF-8D16-4DEC-8CF2-52A557750CBC}">
      <dgm:prSet/>
      <dgm:spPr/>
      <dgm:t>
        <a:bodyPr/>
        <a:lstStyle/>
        <a:p>
          <a:endParaRPr lang="en-US"/>
        </a:p>
      </dgm:t>
    </dgm:pt>
    <dgm:pt modelId="{F346549E-7E4C-4D3D-92DC-B12E5A8A6E16}" type="sibTrans" cxnId="{3C9E94FF-8D16-4DEC-8CF2-52A557750CBC}">
      <dgm:prSet/>
      <dgm:spPr/>
      <dgm:t>
        <a:bodyPr/>
        <a:lstStyle/>
        <a:p>
          <a:endParaRPr lang="en-US"/>
        </a:p>
      </dgm:t>
    </dgm:pt>
    <dgm:pt modelId="{0DA170AE-15B3-4AF5-A3A8-218D229B0F3D}">
      <dgm:prSet/>
      <dgm:spPr/>
      <dgm:t>
        <a:bodyPr/>
        <a:lstStyle/>
        <a:p>
          <a:r>
            <a:rPr lang="en-US"/>
            <a:t>Business Impact: $50M+ revenue, 2% market share growth, 90% satisfaction</a:t>
          </a:r>
        </a:p>
      </dgm:t>
    </dgm:pt>
    <dgm:pt modelId="{B3CFCD38-2083-4B19-88DA-41ECBE3B2618}" type="parTrans" cxnId="{54BAED5C-7A53-47FA-8FDA-ADBBF42D8AE5}">
      <dgm:prSet/>
      <dgm:spPr/>
      <dgm:t>
        <a:bodyPr/>
        <a:lstStyle/>
        <a:p>
          <a:endParaRPr lang="en-US"/>
        </a:p>
      </dgm:t>
    </dgm:pt>
    <dgm:pt modelId="{CAD6C642-72BF-46CD-A451-9714DAF93316}" type="sibTrans" cxnId="{54BAED5C-7A53-47FA-8FDA-ADBBF42D8AE5}">
      <dgm:prSet/>
      <dgm:spPr/>
      <dgm:t>
        <a:bodyPr/>
        <a:lstStyle/>
        <a:p>
          <a:endParaRPr lang="en-US"/>
        </a:p>
      </dgm:t>
    </dgm:pt>
    <dgm:pt modelId="{F460B1E0-CC5D-46B6-95AE-559558E4FA5E}" type="pres">
      <dgm:prSet presAssocID="{6D36124F-37EE-447B-9C4F-9A4725182D3E}" presName="root" presStyleCnt="0">
        <dgm:presLayoutVars>
          <dgm:dir/>
          <dgm:resizeHandles val="exact"/>
        </dgm:presLayoutVars>
      </dgm:prSet>
      <dgm:spPr/>
    </dgm:pt>
    <dgm:pt modelId="{9A35E4BE-3B67-4A45-890B-FDEAC11C7707}" type="pres">
      <dgm:prSet presAssocID="{5EB108F0-2CB6-4233-AE2E-08710D8BED9F}" presName="compNode" presStyleCnt="0"/>
      <dgm:spPr/>
    </dgm:pt>
    <dgm:pt modelId="{58CA7746-A12C-4089-8046-AB0951261662}" type="pres">
      <dgm:prSet presAssocID="{5EB108F0-2CB6-4233-AE2E-08710D8BED9F}" presName="bgRect" presStyleLbl="bgShp" presStyleIdx="0" presStyleCnt="3"/>
      <dgm:spPr/>
    </dgm:pt>
    <dgm:pt modelId="{1A10710D-ECC2-4B5C-A313-EB265073A9FA}" type="pres">
      <dgm:prSet presAssocID="{5EB108F0-2CB6-4233-AE2E-08710D8BED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2E71510-2DFF-46F4-85DC-9A5AD2FD4057}" type="pres">
      <dgm:prSet presAssocID="{5EB108F0-2CB6-4233-AE2E-08710D8BED9F}" presName="spaceRect" presStyleCnt="0"/>
      <dgm:spPr/>
    </dgm:pt>
    <dgm:pt modelId="{0DD165A5-1DB3-47A7-BF97-591AADFEEE14}" type="pres">
      <dgm:prSet presAssocID="{5EB108F0-2CB6-4233-AE2E-08710D8BED9F}" presName="parTx" presStyleLbl="revTx" presStyleIdx="0" presStyleCnt="3">
        <dgm:presLayoutVars>
          <dgm:chMax val="0"/>
          <dgm:chPref val="0"/>
        </dgm:presLayoutVars>
      </dgm:prSet>
      <dgm:spPr/>
    </dgm:pt>
    <dgm:pt modelId="{DDAC28DE-5213-42DB-8405-CD3D15E686A8}" type="pres">
      <dgm:prSet presAssocID="{E87B2A47-ED7D-4750-B641-1D0457C9C9B6}" presName="sibTrans" presStyleCnt="0"/>
      <dgm:spPr/>
    </dgm:pt>
    <dgm:pt modelId="{F120CAD3-A8B7-414B-8E6C-CEC8505FC65B}" type="pres">
      <dgm:prSet presAssocID="{2BE0561D-AA06-49AA-84D8-3E1B1B4C7793}" presName="compNode" presStyleCnt="0"/>
      <dgm:spPr/>
    </dgm:pt>
    <dgm:pt modelId="{CC84C8E3-3BF8-4536-AE02-2690265BF3EE}" type="pres">
      <dgm:prSet presAssocID="{2BE0561D-AA06-49AA-84D8-3E1B1B4C7793}" presName="bgRect" presStyleLbl="bgShp" presStyleIdx="1" presStyleCnt="3"/>
      <dgm:spPr/>
    </dgm:pt>
    <dgm:pt modelId="{2EA76668-AD54-41BF-A8E8-F8294671C889}" type="pres">
      <dgm:prSet presAssocID="{2BE0561D-AA06-49AA-84D8-3E1B1B4C77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C2DF7646-2777-4C82-A582-5B89D4B09A84}" type="pres">
      <dgm:prSet presAssocID="{2BE0561D-AA06-49AA-84D8-3E1B1B4C7793}" presName="spaceRect" presStyleCnt="0"/>
      <dgm:spPr/>
    </dgm:pt>
    <dgm:pt modelId="{715285B4-760F-46AB-ABC4-73008900F3F6}" type="pres">
      <dgm:prSet presAssocID="{2BE0561D-AA06-49AA-84D8-3E1B1B4C7793}" presName="parTx" presStyleLbl="revTx" presStyleIdx="1" presStyleCnt="3">
        <dgm:presLayoutVars>
          <dgm:chMax val="0"/>
          <dgm:chPref val="0"/>
        </dgm:presLayoutVars>
      </dgm:prSet>
      <dgm:spPr/>
    </dgm:pt>
    <dgm:pt modelId="{C9EB609E-C0C6-42C4-BEFF-710FD83083B6}" type="pres">
      <dgm:prSet presAssocID="{F346549E-7E4C-4D3D-92DC-B12E5A8A6E16}" presName="sibTrans" presStyleCnt="0"/>
      <dgm:spPr/>
    </dgm:pt>
    <dgm:pt modelId="{10C440D9-05CC-4EB8-B315-110C84F14574}" type="pres">
      <dgm:prSet presAssocID="{0DA170AE-15B3-4AF5-A3A8-218D229B0F3D}" presName="compNode" presStyleCnt="0"/>
      <dgm:spPr/>
    </dgm:pt>
    <dgm:pt modelId="{23244685-7E6D-454E-9B00-6E6C6B49CB62}" type="pres">
      <dgm:prSet presAssocID="{0DA170AE-15B3-4AF5-A3A8-218D229B0F3D}" presName="bgRect" presStyleLbl="bgShp" presStyleIdx="2" presStyleCnt="3"/>
      <dgm:spPr/>
    </dgm:pt>
    <dgm:pt modelId="{4828F7E8-9BB8-4340-8284-5C390DC73621}" type="pres">
      <dgm:prSet presAssocID="{0DA170AE-15B3-4AF5-A3A8-218D229B0F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CCF30D1-362F-41EB-ACF0-C3284E55E736}" type="pres">
      <dgm:prSet presAssocID="{0DA170AE-15B3-4AF5-A3A8-218D229B0F3D}" presName="spaceRect" presStyleCnt="0"/>
      <dgm:spPr/>
    </dgm:pt>
    <dgm:pt modelId="{F61FFF9E-7F4C-4281-9B4C-331EF83F3012}" type="pres">
      <dgm:prSet presAssocID="{0DA170AE-15B3-4AF5-A3A8-218D229B0F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222E19-82BD-4E0E-A7A5-24E9EB13E6E9}" type="presOf" srcId="{2BE0561D-AA06-49AA-84D8-3E1B1B4C7793}" destId="{715285B4-760F-46AB-ABC4-73008900F3F6}" srcOrd="0" destOrd="0" presId="urn:microsoft.com/office/officeart/2018/2/layout/IconVerticalSolidList"/>
    <dgm:cxn modelId="{175E863E-476A-44D2-81C5-6148A9E10D7C}" type="presOf" srcId="{0DA170AE-15B3-4AF5-A3A8-218D229B0F3D}" destId="{F61FFF9E-7F4C-4281-9B4C-331EF83F3012}" srcOrd="0" destOrd="0" presId="urn:microsoft.com/office/officeart/2018/2/layout/IconVerticalSolidList"/>
    <dgm:cxn modelId="{54BAED5C-7A53-47FA-8FDA-ADBBF42D8AE5}" srcId="{6D36124F-37EE-447B-9C4F-9A4725182D3E}" destId="{0DA170AE-15B3-4AF5-A3A8-218D229B0F3D}" srcOrd="2" destOrd="0" parTransId="{B3CFCD38-2083-4B19-88DA-41ECBE3B2618}" sibTransId="{CAD6C642-72BF-46CD-A451-9714DAF93316}"/>
    <dgm:cxn modelId="{2373D968-9297-40DE-8E9E-94A22940FBA4}" srcId="{6D36124F-37EE-447B-9C4F-9A4725182D3E}" destId="{5EB108F0-2CB6-4233-AE2E-08710D8BED9F}" srcOrd="0" destOrd="0" parTransId="{EDBD7FF8-3F23-4D7F-A1AC-5F62B4595040}" sibTransId="{E87B2A47-ED7D-4750-B641-1D0457C9C9B6}"/>
    <dgm:cxn modelId="{F32B25BC-5B2F-4327-BE63-5309F03F6C54}" type="presOf" srcId="{6D36124F-37EE-447B-9C4F-9A4725182D3E}" destId="{F460B1E0-CC5D-46B6-95AE-559558E4FA5E}" srcOrd="0" destOrd="0" presId="urn:microsoft.com/office/officeart/2018/2/layout/IconVerticalSolidList"/>
    <dgm:cxn modelId="{FF544EFD-CC84-4103-8791-C317BFE9851E}" type="presOf" srcId="{5EB108F0-2CB6-4233-AE2E-08710D8BED9F}" destId="{0DD165A5-1DB3-47A7-BF97-591AADFEEE14}" srcOrd="0" destOrd="0" presId="urn:microsoft.com/office/officeart/2018/2/layout/IconVerticalSolidList"/>
    <dgm:cxn modelId="{3C9E94FF-8D16-4DEC-8CF2-52A557750CBC}" srcId="{6D36124F-37EE-447B-9C4F-9A4725182D3E}" destId="{2BE0561D-AA06-49AA-84D8-3E1B1B4C7793}" srcOrd="1" destOrd="0" parTransId="{43E9E128-4002-4128-9821-96BC678FCE55}" sibTransId="{F346549E-7E4C-4D3D-92DC-B12E5A8A6E16}"/>
    <dgm:cxn modelId="{074B0BC5-FE37-4A9F-A6B3-301EA34DDD2B}" type="presParOf" srcId="{F460B1E0-CC5D-46B6-95AE-559558E4FA5E}" destId="{9A35E4BE-3B67-4A45-890B-FDEAC11C7707}" srcOrd="0" destOrd="0" presId="urn:microsoft.com/office/officeart/2018/2/layout/IconVerticalSolidList"/>
    <dgm:cxn modelId="{829813E3-41EB-42A0-95D0-F175E6A66373}" type="presParOf" srcId="{9A35E4BE-3B67-4A45-890B-FDEAC11C7707}" destId="{58CA7746-A12C-4089-8046-AB0951261662}" srcOrd="0" destOrd="0" presId="urn:microsoft.com/office/officeart/2018/2/layout/IconVerticalSolidList"/>
    <dgm:cxn modelId="{3A11334E-328F-4D1D-B441-F6BAAC4D7418}" type="presParOf" srcId="{9A35E4BE-3B67-4A45-890B-FDEAC11C7707}" destId="{1A10710D-ECC2-4B5C-A313-EB265073A9FA}" srcOrd="1" destOrd="0" presId="urn:microsoft.com/office/officeart/2018/2/layout/IconVerticalSolidList"/>
    <dgm:cxn modelId="{9C813072-BBDF-42BD-B91E-19F224907166}" type="presParOf" srcId="{9A35E4BE-3B67-4A45-890B-FDEAC11C7707}" destId="{A2E71510-2DFF-46F4-85DC-9A5AD2FD4057}" srcOrd="2" destOrd="0" presId="urn:microsoft.com/office/officeart/2018/2/layout/IconVerticalSolidList"/>
    <dgm:cxn modelId="{91A85FF6-D8CA-47FC-9949-3D79A344EE00}" type="presParOf" srcId="{9A35E4BE-3B67-4A45-890B-FDEAC11C7707}" destId="{0DD165A5-1DB3-47A7-BF97-591AADFEEE14}" srcOrd="3" destOrd="0" presId="urn:microsoft.com/office/officeart/2018/2/layout/IconVerticalSolidList"/>
    <dgm:cxn modelId="{5C2E4C5B-DC20-4945-8BD3-D29AEB4B5E96}" type="presParOf" srcId="{F460B1E0-CC5D-46B6-95AE-559558E4FA5E}" destId="{DDAC28DE-5213-42DB-8405-CD3D15E686A8}" srcOrd="1" destOrd="0" presId="urn:microsoft.com/office/officeart/2018/2/layout/IconVerticalSolidList"/>
    <dgm:cxn modelId="{4B64F334-550D-41AD-BD5F-ECDB3E5B88AE}" type="presParOf" srcId="{F460B1E0-CC5D-46B6-95AE-559558E4FA5E}" destId="{F120CAD3-A8B7-414B-8E6C-CEC8505FC65B}" srcOrd="2" destOrd="0" presId="urn:microsoft.com/office/officeart/2018/2/layout/IconVerticalSolidList"/>
    <dgm:cxn modelId="{7070540E-6AA9-48DE-A860-FD96BFC3DC56}" type="presParOf" srcId="{F120CAD3-A8B7-414B-8E6C-CEC8505FC65B}" destId="{CC84C8E3-3BF8-4536-AE02-2690265BF3EE}" srcOrd="0" destOrd="0" presId="urn:microsoft.com/office/officeart/2018/2/layout/IconVerticalSolidList"/>
    <dgm:cxn modelId="{28CF7902-CC70-4022-99BE-C9536AB7FFF1}" type="presParOf" srcId="{F120CAD3-A8B7-414B-8E6C-CEC8505FC65B}" destId="{2EA76668-AD54-41BF-A8E8-F8294671C889}" srcOrd="1" destOrd="0" presId="urn:microsoft.com/office/officeart/2018/2/layout/IconVerticalSolidList"/>
    <dgm:cxn modelId="{9235FB2C-F8EA-481F-961B-B3E1676A3E06}" type="presParOf" srcId="{F120CAD3-A8B7-414B-8E6C-CEC8505FC65B}" destId="{C2DF7646-2777-4C82-A582-5B89D4B09A84}" srcOrd="2" destOrd="0" presId="urn:microsoft.com/office/officeart/2018/2/layout/IconVerticalSolidList"/>
    <dgm:cxn modelId="{A58C1D1A-1B55-432F-AC7E-E0A4E68B478E}" type="presParOf" srcId="{F120CAD3-A8B7-414B-8E6C-CEC8505FC65B}" destId="{715285B4-760F-46AB-ABC4-73008900F3F6}" srcOrd="3" destOrd="0" presId="urn:microsoft.com/office/officeart/2018/2/layout/IconVerticalSolidList"/>
    <dgm:cxn modelId="{D1854212-331E-4637-BD17-BFA74D18BF04}" type="presParOf" srcId="{F460B1E0-CC5D-46B6-95AE-559558E4FA5E}" destId="{C9EB609E-C0C6-42C4-BEFF-710FD83083B6}" srcOrd="3" destOrd="0" presId="urn:microsoft.com/office/officeart/2018/2/layout/IconVerticalSolidList"/>
    <dgm:cxn modelId="{9FA65F08-BED2-46E6-8704-3F01F4559931}" type="presParOf" srcId="{F460B1E0-CC5D-46B6-95AE-559558E4FA5E}" destId="{10C440D9-05CC-4EB8-B315-110C84F14574}" srcOrd="4" destOrd="0" presId="urn:microsoft.com/office/officeart/2018/2/layout/IconVerticalSolidList"/>
    <dgm:cxn modelId="{88942E67-C2F6-4CD4-8713-C153D5D0379E}" type="presParOf" srcId="{10C440D9-05CC-4EB8-B315-110C84F14574}" destId="{23244685-7E6D-454E-9B00-6E6C6B49CB62}" srcOrd="0" destOrd="0" presId="urn:microsoft.com/office/officeart/2018/2/layout/IconVerticalSolidList"/>
    <dgm:cxn modelId="{2A43AB5F-8D5A-48A9-A665-760E9885824C}" type="presParOf" srcId="{10C440D9-05CC-4EB8-B315-110C84F14574}" destId="{4828F7E8-9BB8-4340-8284-5C390DC73621}" srcOrd="1" destOrd="0" presId="urn:microsoft.com/office/officeart/2018/2/layout/IconVerticalSolidList"/>
    <dgm:cxn modelId="{4D65E20F-E0E8-4F6C-95F4-2818B6362345}" type="presParOf" srcId="{10C440D9-05CC-4EB8-B315-110C84F14574}" destId="{4CCF30D1-362F-41EB-ACF0-C3284E55E736}" srcOrd="2" destOrd="0" presId="urn:microsoft.com/office/officeart/2018/2/layout/IconVerticalSolidList"/>
    <dgm:cxn modelId="{9A77C892-F142-430D-A214-64F69C3EF311}" type="presParOf" srcId="{10C440D9-05CC-4EB8-B315-110C84F14574}" destId="{F61FFF9E-7F4C-4281-9B4C-331EF83F30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AED1-B4EC-4551-8572-71DFBAAA7096}">
      <dsp:nvSpPr>
        <dsp:cNvPr id="0" name=""/>
        <dsp:cNvSpPr/>
      </dsp:nvSpPr>
      <dsp:spPr>
        <a:xfrm>
          <a:off x="0" y="684093"/>
          <a:ext cx="8195871" cy="1255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BF10B-8585-44AE-BEF9-49C004B93921}">
      <dsp:nvSpPr>
        <dsp:cNvPr id="0" name=""/>
        <dsp:cNvSpPr/>
      </dsp:nvSpPr>
      <dsp:spPr>
        <a:xfrm>
          <a:off x="379754" y="966555"/>
          <a:ext cx="690462" cy="690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55487-8BBD-4D55-B180-1FF0DB1A7E09}">
      <dsp:nvSpPr>
        <dsp:cNvPr id="0" name=""/>
        <dsp:cNvSpPr/>
      </dsp:nvSpPr>
      <dsp:spPr>
        <a:xfrm>
          <a:off x="1449970" y="684093"/>
          <a:ext cx="3688141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OUR VISION</a:t>
          </a:r>
          <a:endParaRPr lang="en-US" sz="2500" kern="1200"/>
        </a:p>
      </dsp:txBody>
      <dsp:txXfrm>
        <a:off x="1449970" y="684093"/>
        <a:ext cx="3688141" cy="1255385"/>
      </dsp:txXfrm>
    </dsp:sp>
    <dsp:sp modelId="{CB11906B-748C-435B-ABE8-023983432A4D}">
      <dsp:nvSpPr>
        <dsp:cNvPr id="0" name=""/>
        <dsp:cNvSpPr/>
      </dsp:nvSpPr>
      <dsp:spPr>
        <a:xfrm>
          <a:off x="5138112" y="684093"/>
          <a:ext cx="3056340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 transform mortgage risk management through automation, real-time analytics, and a cloud-native architecture.</a:t>
          </a:r>
          <a:endParaRPr lang="en-US" sz="1100" kern="1200"/>
        </a:p>
      </dsp:txBody>
      <dsp:txXfrm>
        <a:off x="5138112" y="684093"/>
        <a:ext cx="3056340" cy="1255385"/>
      </dsp:txXfrm>
    </dsp:sp>
    <dsp:sp modelId="{2A41CAB2-743F-4DB7-A525-09F07901F3E6}">
      <dsp:nvSpPr>
        <dsp:cNvPr id="0" name=""/>
        <dsp:cNvSpPr/>
      </dsp:nvSpPr>
      <dsp:spPr>
        <a:xfrm>
          <a:off x="0" y="2253325"/>
          <a:ext cx="8195871" cy="1255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06AAC-4A04-4803-96DD-1062E18C9B65}">
      <dsp:nvSpPr>
        <dsp:cNvPr id="0" name=""/>
        <dsp:cNvSpPr/>
      </dsp:nvSpPr>
      <dsp:spPr>
        <a:xfrm>
          <a:off x="379754" y="2535787"/>
          <a:ext cx="690462" cy="690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5E5B-4217-46F8-9F8E-1C602E5EB80B}">
      <dsp:nvSpPr>
        <dsp:cNvPr id="0" name=""/>
        <dsp:cNvSpPr/>
      </dsp:nvSpPr>
      <dsp:spPr>
        <a:xfrm>
          <a:off x="1449970" y="2253325"/>
          <a:ext cx="3688141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OBJECTIVES</a:t>
          </a:r>
          <a:endParaRPr lang="en-US" sz="2500" kern="1200"/>
        </a:p>
      </dsp:txBody>
      <dsp:txXfrm>
        <a:off x="1449970" y="2253325"/>
        <a:ext cx="3688141" cy="1255385"/>
      </dsp:txXfrm>
    </dsp:sp>
    <dsp:sp modelId="{5F636F8A-4E55-49CF-9FEB-63C2F8C1BD68}">
      <dsp:nvSpPr>
        <dsp:cNvPr id="0" name=""/>
        <dsp:cNvSpPr/>
      </dsp:nvSpPr>
      <dsp:spPr>
        <a:xfrm>
          <a:off x="5138112" y="2253325"/>
          <a:ext cx="3056340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EXPECTED IMPACT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🎯 Automate</a:t>
          </a:r>
          <a:r>
            <a:rPr lang="en-US" sz="1100" kern="1200"/>
            <a:t> loan underwriting with &gt;95% accuracy.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↓ 40%</a:t>
          </a:r>
          <a:r>
            <a:rPr lang="en-US" sz="1100" kern="1200"/>
            <a:t> &lt;br&gt; Reduction in Loan Processing Time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⚙️ Enable</a:t>
          </a:r>
          <a:r>
            <a:rPr lang="en-US" sz="1100" kern="1200"/>
            <a:t> real-time distressed loan decision-making.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↑ 25%</a:t>
          </a:r>
          <a:r>
            <a:rPr lang="en-US" sz="1100" kern="1200"/>
            <a:t> &lt;br&gt; Improvement in Risk Prediction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📈 Streamline</a:t>
          </a:r>
          <a:r>
            <a:rPr lang="en-US" sz="1100" kern="1200"/>
            <a:t> regulatory capital calculations.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📊 Provide</a:t>
          </a:r>
          <a:r>
            <a:rPr lang="en-US" sz="1100" kern="1200"/>
            <a:t> comprehensive financial reporting &amp; forecasting.</a:t>
          </a:r>
        </a:p>
      </dsp:txBody>
      <dsp:txXfrm>
        <a:off x="5138112" y="2253325"/>
        <a:ext cx="3056340" cy="125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9644-F8FA-4413-BA95-83D2A7631E10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CDD90-BC2E-4744-8D4E-8CD86CDC69C7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D89D3-ECAB-4D92-9A21-430D2AC0F093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Objectives: Early identification of at-risk loans</a:t>
          </a:r>
        </a:p>
      </dsp:txBody>
      <dsp:txXfrm>
        <a:off x="1357965" y="2319"/>
        <a:ext cx="3325983" cy="1175727"/>
      </dsp:txXfrm>
    </dsp:sp>
    <dsp:sp modelId="{2D4FAA16-806C-4095-A4C4-7278F3A4DB4F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0BA9-5863-4817-A240-8E5431CFF14B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4167A-D4D3-425D-8CC2-E447F400C196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Predictive analytics pipeline: payment patterns, survival analysis</a:t>
          </a:r>
        </a:p>
      </dsp:txBody>
      <dsp:txXfrm>
        <a:off x="1357965" y="1471979"/>
        <a:ext cx="3325983" cy="1175727"/>
      </dsp:txXfrm>
    </dsp:sp>
    <dsp:sp modelId="{3F05A6DA-6DB2-4C00-928E-E0058B163957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923C-E45D-486D-93B7-C7BF51A6CB31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E428F-A1F0-4652-8C3B-8D2AA3EB7AA9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Automated workout strategy recommendations</a:t>
          </a:r>
        </a:p>
      </dsp:txBody>
      <dsp:txXfrm>
        <a:off x="1357965" y="2941639"/>
        <a:ext cx="3325983" cy="1175727"/>
      </dsp:txXfrm>
    </dsp:sp>
    <dsp:sp modelId="{2C9C474C-61A4-4704-B6A3-04FE28748B91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4D607-8384-4E0D-A4B9-F725C4FCAA4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083D4-51CE-43FD-A6CA-844AE5ECEE22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Loss mitigation waterfall automation, foreclosure optimization</a:t>
          </a:r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9FC8-C5C0-4F19-8432-2768A6D87F3C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2D4DF-4D71-421F-A753-5B0D42406BEC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Objectives: Real-time monitoring, stress testing, reporting automation</a:t>
          </a:r>
        </a:p>
      </dsp:txBody>
      <dsp:txXfrm>
        <a:off x="287713" y="1629733"/>
        <a:ext cx="2135626" cy="1326007"/>
      </dsp:txXfrm>
    </dsp:sp>
    <dsp:sp modelId="{C7B059E9-7E0C-4F3B-9F47-09704DC437C2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E05516-47EA-4416-B148-AF393538B8F6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Basel III compliant risk-weighted assets, Monte Carlo simulations</a:t>
          </a:r>
        </a:p>
      </dsp:txBody>
      <dsp:txXfrm>
        <a:off x="2998766" y="1629733"/>
        <a:ext cx="2135626" cy="1326007"/>
      </dsp:txXfrm>
    </dsp:sp>
    <dsp:sp modelId="{5219B687-5AE2-43EA-B8AE-2D72690440A4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F471A5-DD38-4E27-8501-AF0726B2B467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CECL allowance, market risk VaR, regulatory submission automation</a:t>
          </a:r>
        </a:p>
      </dsp:txBody>
      <dsp:txXfrm>
        <a:off x="5709819" y="1629733"/>
        <a:ext cx="2135626" cy="132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D8BF6-50BF-472C-8E98-368561F7F51F}">
      <dsp:nvSpPr>
        <dsp:cNvPr id="0" name=""/>
        <dsp:cNvSpPr/>
      </dsp:nvSpPr>
      <dsp:spPr>
        <a:xfrm>
          <a:off x="376435" y="7647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C5625-0DD1-40AE-B446-202796E5BF27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F2174-8FC2-48FF-92D1-DF2414BCE766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Phase 1 : Cloud infra, data pipeline, security framework</a:t>
          </a:r>
        </a:p>
      </dsp:txBody>
      <dsp:txXfrm>
        <a:off x="25435" y="2204702"/>
        <a:ext cx="1800000" cy="720000"/>
      </dsp:txXfrm>
    </dsp:sp>
    <dsp:sp modelId="{DFC62A84-60BD-4C00-BA75-86F712C6DE6F}">
      <dsp:nvSpPr>
        <dsp:cNvPr id="0" name=""/>
        <dsp:cNvSpPr/>
      </dsp:nvSpPr>
      <dsp:spPr>
        <a:xfrm>
          <a:off x="2491435" y="7647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F426-5BD1-4965-972E-2A24C411D7A0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0D55-5549-4294-BE86-B5770F51BA72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Phase 2 : Underwriting, risk engines, reporting</a:t>
          </a:r>
        </a:p>
      </dsp:txBody>
      <dsp:txXfrm>
        <a:off x="2140435" y="2204702"/>
        <a:ext cx="1800000" cy="720000"/>
      </dsp:txXfrm>
    </dsp:sp>
    <dsp:sp modelId="{0DA53EC6-C98D-4AB3-8331-60903CD52DA4}">
      <dsp:nvSpPr>
        <dsp:cNvPr id="0" name=""/>
        <dsp:cNvSpPr/>
      </dsp:nvSpPr>
      <dsp:spPr>
        <a:xfrm>
          <a:off x="4606435" y="7647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0DBEC-6420-4DBD-BF48-B24D985B6A98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AEE18-6586-4C62-9E44-94D67EBA44AF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Phase 3 : Distressed loans, advanced capital calcs, dashboards</a:t>
          </a:r>
        </a:p>
      </dsp:txBody>
      <dsp:txXfrm>
        <a:off x="4255435" y="2204702"/>
        <a:ext cx="1800000" cy="720000"/>
      </dsp:txXfrm>
    </dsp:sp>
    <dsp:sp modelId="{B3485830-A5AB-4456-B913-DF9E1DC03723}">
      <dsp:nvSpPr>
        <dsp:cNvPr id="0" name=""/>
        <dsp:cNvSpPr/>
      </dsp:nvSpPr>
      <dsp:spPr>
        <a:xfrm>
          <a:off x="6721435" y="7647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75A08-E4C6-4581-9D2E-4E7703AD2F43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4A547-4215-4DEA-8E10-AB495B3D2925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Phase 4 : Optimization, advanced ML, automation deployment</a:t>
          </a:r>
        </a:p>
      </dsp:txBody>
      <dsp:txXfrm>
        <a:off x="6370435" y="220470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A46E-1DAD-49BE-827B-0C0DA35C9356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Risk Management: validation, monitoring, documentation</a:t>
          </a:r>
        </a:p>
      </dsp:txBody>
      <dsp:txXfrm>
        <a:off x="83216" y="163860"/>
        <a:ext cx="4833692" cy="1538258"/>
      </dsp:txXfrm>
    </dsp:sp>
    <dsp:sp modelId="{A0D629AC-26E2-4DCD-9772-24B54F2BA1B0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Governance: quality, lineage, privacy, audit trails</a:t>
          </a:r>
        </a:p>
      </dsp:txBody>
      <dsp:txXfrm>
        <a:off x="83216" y="1957830"/>
        <a:ext cx="4833692" cy="1538258"/>
      </dsp:txXfrm>
    </dsp:sp>
    <dsp:sp modelId="{752F198C-60CB-4B8E-AB3F-B9C7AECE5203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Regulatory Compliance: SOX automation, fair lending, consumer checks</a:t>
          </a:r>
        </a:p>
      </dsp:txBody>
      <dsp:txXfrm>
        <a:off x="83216" y="3751801"/>
        <a:ext cx="4833692" cy="1538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746-A12C-4089-8046-AB0951261662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710D-ECC2-4B5C-A313-EB265073A9FA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165A5-1DB3-47A7-BF97-591AADFEEE14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Operational Efficiency: underwriting time 72h→4h, 40% cost reduction</a:t>
          </a:r>
        </a:p>
      </dsp:txBody>
      <dsp:txXfrm>
        <a:off x="1819120" y="673"/>
        <a:ext cx="2954047" cy="1574995"/>
      </dsp:txXfrm>
    </dsp:sp>
    <dsp:sp modelId="{CC84C8E3-3BF8-4536-AE02-2690265BF3EE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668-AD54-41BF-A8E8-F8294671C88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85B4-760F-46AB-ABC4-73008900F3F6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Risk Management: 92%+ default prediction accuracy, 25% recovery improvement</a:t>
          </a:r>
        </a:p>
      </dsp:txBody>
      <dsp:txXfrm>
        <a:off x="1819120" y="1969418"/>
        <a:ext cx="2954047" cy="1574995"/>
      </dsp:txXfrm>
    </dsp:sp>
    <dsp:sp modelId="{23244685-7E6D-454E-9B00-6E6C6B49CB62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8F7E8-9BB8-4340-8284-5C390DC73621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FF9E-7F4C-4281-9B4C-331EF83F3012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Business Impact: $50M+ revenue, 2% market share growth, 90% satisfaction</a:t>
          </a:r>
        </a:p>
      </dsp:txBody>
      <dsp:txXfrm>
        <a:off x="1819120" y="3938162"/>
        <a:ext cx="2954047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D6B4708-21B4-0FAF-2E2B-E21BA7F6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i="1">
                <a:solidFill>
                  <a:srgbClr val="FFFFFF"/>
                </a:solidFill>
                <a:ea typeface="+mj-lt"/>
                <a:cs typeface="+mj-lt"/>
              </a:rPr>
              <a:t>A Strategic Initiative to Automate and Optimize Model-Automation Framewor</a:t>
            </a:r>
            <a:r>
              <a:rPr lang="en-US" sz="2700" i="1">
                <a:solidFill>
                  <a:srgbClr val="FFFFFF"/>
                </a:solidFill>
                <a:ea typeface="Calibri"/>
                <a:cs typeface="Calibri"/>
              </a:rPr>
              <a:t>k</a:t>
            </a: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84" name="Content Placeholder 17">
            <a:extLst>
              <a:ext uri="{FF2B5EF4-FFF2-40B4-BE49-F238E27FC236}">
                <a16:creationId xmlns:a16="http://schemas.microsoft.com/office/drawing/2014/main" id="{B8DC659C-9239-7B5F-87CB-A5EEE20AB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9845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Risk Management &amp; Compliance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64D108-A317-0045-C6A1-5364C53F3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1664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Success Metrics &amp; KPIs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43248CF-F18F-2B57-287C-5964E17C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60862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44C27E-D1B4-19D4-7195-72B6BC8A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33D2-1388-4495-EAD8-16D23C8C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Karthikvx@gmail.com</a:t>
            </a:r>
          </a:p>
        </p:txBody>
      </p:sp>
    </p:spTree>
    <p:extLst>
      <p:ext uri="{BB962C8B-B14F-4D97-AF65-F5344CB8AC3E}">
        <p14:creationId xmlns:p14="http://schemas.microsoft.com/office/powerpoint/2010/main" val="42587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8" y="501651"/>
            <a:ext cx="3326040" cy="17162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Business Challenges &amp; Opportunities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256" y="252743"/>
            <a:ext cx="3554714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5BE375-99E4-355A-BBBD-1D6B11A0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32" y="866839"/>
            <a:ext cx="3211361" cy="181441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086" y="3548095"/>
            <a:ext cx="3554715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2645922"/>
            <a:ext cx="3326041" cy="37104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Pain Points:</a:t>
            </a:r>
          </a:p>
          <a:p>
            <a:pPr>
              <a:lnSpc>
                <a:spcPct val="90000"/>
              </a:lnSpc>
            </a:pPr>
            <a:r>
              <a:rPr lang="en-US" sz="1600"/>
              <a:t> - Manual underwriting: 72-hour average processing time</a:t>
            </a:r>
          </a:p>
          <a:p>
            <a:pPr>
              <a:lnSpc>
                <a:spcPct val="90000"/>
              </a:lnSpc>
            </a:pPr>
            <a:r>
              <a:rPr lang="en-US" sz="1600"/>
              <a:t> - Reactive risk management with limited visibility</a:t>
            </a:r>
          </a:p>
          <a:p>
            <a:pPr>
              <a:lnSpc>
                <a:spcPct val="90000"/>
              </a:lnSpc>
            </a:pPr>
            <a:r>
              <a:rPr lang="en-US" sz="1600"/>
              <a:t> - Complex regulatory compliance</a:t>
            </a:r>
          </a:p>
          <a:p>
            <a:pPr>
              <a:lnSpc>
                <a:spcPct val="90000"/>
              </a:lnSpc>
            </a:pPr>
            <a:r>
              <a:rPr lang="en-US" sz="1600"/>
              <a:t> - Data silos limiting holistic risk view</a:t>
            </a:r>
          </a:p>
          <a:p>
            <a:pPr>
              <a:lnSpc>
                <a:spcPct val="90000"/>
              </a:lnSpc>
            </a:pPr>
            <a:r>
              <a:rPr lang="en-US" sz="1600"/>
              <a:t>Opportunities:</a:t>
            </a:r>
          </a:p>
          <a:p>
            <a:pPr>
              <a:lnSpc>
                <a:spcPct val="90000"/>
              </a:lnSpc>
            </a:pPr>
            <a:r>
              <a:rPr lang="en-US" sz="1600"/>
              <a:t> - $7.2T mortgage market</a:t>
            </a:r>
          </a:p>
          <a:p>
            <a:pPr>
              <a:lnSpc>
                <a:spcPct val="90000"/>
              </a:lnSpc>
            </a:pPr>
            <a:r>
              <a:rPr lang="en-US" sz="1600"/>
              <a:t> - Demand for automated compliance</a:t>
            </a:r>
          </a:p>
          <a:p>
            <a:pPr>
              <a:lnSpc>
                <a:spcPct val="90000"/>
              </a:lnSpc>
            </a:pPr>
            <a:r>
              <a:rPr lang="en-US" sz="1600"/>
              <a:t> - Faster loan origination</a:t>
            </a:r>
          </a:p>
          <a:p>
            <a:pPr>
              <a:lnSpc>
                <a:spcPct val="90000"/>
              </a:lnSpc>
            </a:pPr>
            <a:r>
              <a:rPr lang="en-US" sz="1600"/>
              <a:t> - Dynamic risk pricing needs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9898326-B852-2B9D-7C7A-2A3269E0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3" y="4262546"/>
            <a:ext cx="3211361" cy="161370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Solution Architecture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A0521-3B5B-28A7-E572-15D3904A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109220">
              <a:lnSpc>
                <a:spcPct val="90000"/>
              </a:lnSpc>
              <a:spcBef>
                <a:spcPts val="95"/>
              </a:spcBef>
            </a:pP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Our </a:t>
            </a:r>
            <a:r>
              <a:rPr lang="en-US" sz="1200" b="1">
                <a:solidFill>
                  <a:schemeClr val="tx2"/>
                </a:solidFill>
                <a:latin typeface="Arial"/>
                <a:cs typeface="Arial"/>
              </a:rPr>
              <a:t>Event-Driven Architecture (EDA) </a:t>
            </a: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provides a scalablefoundation for real-time risk assessment and automateddecision-making across the mortgage lifecycle.</a:t>
            </a:r>
          </a:p>
          <a:p>
            <a:pPr>
              <a:lnSpc>
                <a:spcPct val="90000"/>
              </a:lnSpc>
              <a:spcBef>
                <a:spcPts val="125"/>
              </a:spcBef>
            </a:pPr>
            <a:endParaRPr lang="en-US" sz="1200">
              <a:solidFill>
                <a:schemeClr val="tx2"/>
              </a:solidFill>
              <a:latin typeface="Arial"/>
              <a:cs typeface="Arial"/>
            </a:endParaRPr>
          </a:p>
          <a:p>
            <a:pPr marR="206375">
              <a:lnSpc>
                <a:spcPct val="90000"/>
              </a:lnSpc>
              <a:spcBef>
                <a:spcPts val="5"/>
              </a:spcBef>
            </a:pPr>
            <a:r>
              <a:rPr lang="en-US" sz="1200" b="1">
                <a:solidFill>
                  <a:schemeClr val="tx2"/>
                </a:solidFill>
                <a:latin typeface="Arial"/>
                <a:cs typeface="Arial"/>
              </a:rPr>
              <a:t>Distributed Cloud Infrastructure </a:t>
            </a: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with microservices forscalability and resilience</a:t>
            </a:r>
          </a:p>
          <a:p>
            <a:pPr marR="37465">
              <a:lnSpc>
                <a:spcPct val="90000"/>
              </a:lnSpc>
              <a:spcBef>
                <a:spcPts val="1125"/>
              </a:spcBef>
            </a:pPr>
            <a:r>
              <a:rPr lang="en-US" sz="1200" b="1">
                <a:solidFill>
                  <a:schemeClr val="tx2"/>
                </a:solidFill>
                <a:latin typeface="Arial"/>
                <a:cs typeface="Arial"/>
              </a:rPr>
              <a:t>Real-time Data Pipeline </a:t>
            </a: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using Apache Kafka, AWS Lambda,and Kinesis</a:t>
            </a:r>
          </a:p>
          <a:p>
            <a:pPr marR="149860">
              <a:lnSpc>
                <a:spcPct val="90000"/>
              </a:lnSpc>
              <a:spcBef>
                <a:spcPts val="1125"/>
              </a:spcBef>
            </a:pPr>
            <a:r>
              <a:rPr lang="en-US" sz="1200" b="1">
                <a:solidFill>
                  <a:schemeClr val="tx2"/>
                </a:solidFill>
                <a:latin typeface="Arial"/>
                <a:cs typeface="Arial"/>
              </a:rPr>
              <a:t>Multi-tier Storage </a:t>
            </a: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leveraging S3, RDS, and DynamoDB forstructured and unstructured data</a:t>
            </a:r>
          </a:p>
          <a:p>
            <a:pPr marR="5080">
              <a:lnSpc>
                <a:spcPct val="90000"/>
              </a:lnSpc>
              <a:spcBef>
                <a:spcPts val="1125"/>
              </a:spcBef>
            </a:pPr>
            <a:r>
              <a:rPr lang="en-US" sz="1200" b="1">
                <a:solidFill>
                  <a:schemeClr val="tx2"/>
                </a:solidFill>
                <a:latin typeface="Arial"/>
                <a:cs typeface="Arial"/>
              </a:rPr>
              <a:t>Advanced Analytics </a:t>
            </a:r>
            <a:r>
              <a:rPr lang="en-US" sz="1200">
                <a:solidFill>
                  <a:schemeClr val="tx2"/>
                </a:solidFill>
                <a:latin typeface="Arial"/>
                <a:cs typeface="Arial"/>
              </a:rPr>
              <a:t>powered by Amazon EMR and Redshiftfor risk modeling</a:t>
            </a:r>
          </a:p>
          <a:p>
            <a:pPr>
              <a:lnSpc>
                <a:spcPct val="90000"/>
              </a:lnSpc>
            </a:pPr>
            <a:endParaRPr lang="en-US" sz="12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885A5C9-1772-3949-54CD-FF3A7B3B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94" y="2504419"/>
            <a:ext cx="3106674" cy="27727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85BF8E-F58E-D16D-ED2A-89F5BA29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63" b="-3"/>
          <a:stretch>
            <a:fillRect/>
          </a:stretch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99FD1DF4-3D53-75FD-BD12-569E50F0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772" b="-2"/>
          <a:stretch>
            <a:fillRect/>
          </a:stretch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Core Capability: Automated Loan Underwriting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700"/>
              <a:t>Objectives: Reduce processing time to under 4 hours, 95%+ accuracy</a:t>
            </a:r>
          </a:p>
          <a:p>
            <a:r>
              <a:rPr lang="en-US" sz="1700"/>
              <a:t>ML-powered decision engine: XGBoost, Random Forest, OCR+NLP, AVM</a:t>
            </a:r>
          </a:p>
          <a:p>
            <a:r>
              <a:rPr lang="en-US" sz="1700"/>
              <a:t>Real-time FICO, DTI calculations, property comparables</a:t>
            </a:r>
          </a:p>
          <a:p>
            <a:r>
              <a:rPr lang="en-US" sz="1700"/>
              <a:t>Regulatory compliance checks (QM, ATR)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/>
              <a:t>Core Capability: Distressed Loan Decisions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02873-7C65-574D-1444-4CA74B853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1582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DFEA9B-BA44-1B4D-1725-EA48E7D6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515" b="645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Core Capability: Capital Calculations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23A2FD-76D5-5DFC-503D-7B087B1DE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9167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Core Capability: Financial Reporting &amp; Forecasting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/>
              <a:t>Objectives: Automated close, real-time P&amp;L attribution, predictive modeling</a:t>
            </a:r>
          </a:p>
          <a:p>
            <a:r>
              <a:rPr lang="en-US" sz="1600"/>
              <a:t>Financial pipeline: data integration, P&amp;L, Balance Sheet, Cash Flow</a:t>
            </a:r>
          </a:p>
          <a:p>
            <a:r>
              <a:rPr lang="en-US" sz="1600"/>
              <a:t>Scenario modeling, liquidity risk reporting, fair value calculations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E60D4A57-9BB0-FC8B-3D1F-7F94366DA373}"/>
              </a:ext>
            </a:extLst>
          </p:cNvPr>
          <p:cNvGrpSpPr/>
          <p:nvPr/>
        </p:nvGrpSpPr>
        <p:grpSpPr>
          <a:xfrm>
            <a:off x="4490803" y="1624159"/>
            <a:ext cx="4221014" cy="3376811"/>
            <a:chOff x="6476998" y="1523999"/>
            <a:chExt cx="4762500" cy="38100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523DC2E-6FAE-60CE-62CF-CB5542B43D7C}"/>
                </a:ext>
              </a:extLst>
            </p:cNvPr>
            <p:cNvSpPr/>
            <p:nvPr/>
          </p:nvSpPr>
          <p:spPr>
            <a:xfrm>
              <a:off x="6476998" y="1523999"/>
              <a:ext cx="4762500" cy="3810000"/>
            </a:xfrm>
            <a:custGeom>
              <a:avLst/>
              <a:gdLst/>
              <a:ahLst/>
              <a:cxnLst/>
              <a:rect l="l" t="t" r="r" b="b"/>
              <a:pathLst>
                <a:path w="4762500" h="3810000">
                  <a:moveTo>
                    <a:pt x="4729452" y="3809999"/>
                  </a:moveTo>
                  <a:lnTo>
                    <a:pt x="33047" y="3809999"/>
                  </a:lnTo>
                  <a:lnTo>
                    <a:pt x="28187" y="3809032"/>
                  </a:lnTo>
                  <a:lnTo>
                    <a:pt x="966" y="3781811"/>
                  </a:lnTo>
                  <a:lnTo>
                    <a:pt x="0" y="3776951"/>
                  </a:lnTo>
                  <a:lnTo>
                    <a:pt x="0" y="3771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729452" y="0"/>
                  </a:lnTo>
                  <a:lnTo>
                    <a:pt x="4761531" y="28187"/>
                  </a:lnTo>
                  <a:lnTo>
                    <a:pt x="4762499" y="33047"/>
                  </a:lnTo>
                  <a:lnTo>
                    <a:pt x="4762499" y="3776951"/>
                  </a:lnTo>
                  <a:lnTo>
                    <a:pt x="4734311" y="3809032"/>
                  </a:lnTo>
                  <a:lnTo>
                    <a:pt x="4729452" y="38099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DBA1D58-93D9-F1E9-F624-06FC514FE8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499" y="1714499"/>
              <a:ext cx="4381499" cy="342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74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95">
            <a:extLst>
              <a:ext uri="{FF2B5EF4-FFF2-40B4-BE49-F238E27FC236}">
                <a16:creationId xmlns:a16="http://schemas.microsoft.com/office/drawing/2014/main" id="{C94DD318-3D8C-FA7B-209C-DFCDE35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6345"/>
            <a:ext cx="3823335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FFFFFF"/>
                </a:solidFill>
              </a:rPr>
              <a:t>Event-Driven Architecture</a:t>
            </a:r>
            <a:endParaRPr lang="en-US" sz="1000">
              <a:solidFill>
                <a:srgbClr val="FFFFFF"/>
              </a:solidFill>
            </a:endParaRPr>
          </a:p>
          <a:p>
            <a:pPr marR="95885" indent="-228600" defTabSz="914400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FF"/>
                </a:solidFill>
              </a:rPr>
              <a:t>Scalable event processing with Apache Kafka for high-throughputdata streaming, AWS Lambda for serverless compute, and AmazonKinesis for real-time data capture and processing across mortgageoperations.</a:t>
            </a:r>
          </a:p>
          <a:p>
            <a:pPr indent="-228600" defTabSz="914400">
              <a:lnSpc>
                <a:spcPct val="90000"/>
              </a:lnSpc>
              <a:spcBef>
                <a:spcPts val="844"/>
              </a:spcBef>
              <a:buFont typeface="Arial" panose="020B0604020202020204" pitchFamily="34" charset="0"/>
              <a:buChar char="•"/>
            </a:pPr>
            <a:endParaRPr lang="en-US" sz="10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FFFFFF"/>
                </a:solidFill>
              </a:rPr>
              <a:t>Storage Solutions</a:t>
            </a:r>
            <a:endParaRPr lang="en-US" sz="1000">
              <a:solidFill>
                <a:srgbClr val="FFFFFF"/>
              </a:solidFill>
            </a:endParaRPr>
          </a:p>
          <a:p>
            <a:pPr marR="5080" indent="-228600" defTabSz="914400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FF"/>
                </a:solidFill>
              </a:rPr>
              <a:t>Multi-tiered storage strategy with Amazon S3 for document storage,RDS for relational data, and DynamoDB for high-performance NoSQLcapabilities supporting loan data and regulatory documents.</a:t>
            </a:r>
          </a:p>
          <a:p>
            <a:pPr indent="-228600" defTabSz="9144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endParaRPr lang="en-US" sz="10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FFFFFF"/>
                </a:solidFill>
              </a:rPr>
              <a:t>Analytics Platform</a:t>
            </a:r>
            <a:endParaRPr lang="en-US" sz="1000">
              <a:solidFill>
                <a:srgbClr val="FFFFFF"/>
              </a:solidFill>
            </a:endParaRPr>
          </a:p>
          <a:p>
            <a:pPr marR="192405" indent="-228600" defTabSz="9144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FF"/>
                </a:solidFill>
              </a:rPr>
              <a:t>Comprehensive data analytics with Amazon EMR for large-scaleprocessing and Redshift for data warehousing, enabling real-timebusiness intelligence and mortgage portfolio analysis.</a:t>
            </a:r>
          </a:p>
          <a:p>
            <a:pPr marL="289560" indent="-228600" defTabSz="9144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endParaRPr lang="en-US" sz="1000" b="1">
              <a:solidFill>
                <a:srgbClr val="FFFFF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322168-8DC0-BF90-04D5-036FD8296537}"/>
              </a:ext>
            </a:extLst>
          </p:cNvPr>
          <p:cNvSpPr txBox="1"/>
          <p:nvPr/>
        </p:nvSpPr>
        <p:spPr>
          <a:xfrm>
            <a:off x="4692015" y="2266345"/>
            <a:ext cx="3823335" cy="3910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Machine Learning &amp; AI</a:t>
            </a:r>
            <a:endParaRPr lang="en-US" sz="1000" dirty="0">
              <a:solidFill>
                <a:srgbClr val="FFFFFF"/>
              </a:solidFill>
            </a:endParaRPr>
          </a:p>
          <a:p>
            <a:pPr marL="285750" marR="1360170" indent="-228600" defTabSz="914400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Advanced decision systems using </a:t>
            </a:r>
            <a:r>
              <a:rPr lang="en-US" sz="1000" dirty="0" err="1">
                <a:solidFill>
                  <a:srgbClr val="FFFFFF"/>
                </a:solidFill>
              </a:rPr>
              <a:t>XGBoost</a:t>
            </a:r>
            <a:r>
              <a:rPr lang="en-US" sz="1000" dirty="0">
                <a:solidFill>
                  <a:srgbClr val="FFFFFF"/>
                </a:solidFill>
              </a:rPr>
              <a:t> for predictive modeling, Optical Character Recognition (OCR) with Natural Language Processing (NLP) for document analysis, and Automated Valuation Models (AVM) for property assessments.</a:t>
            </a:r>
          </a:p>
          <a:p>
            <a:pPr marL="285750" indent="-228600" defTabSz="914400">
              <a:lnSpc>
                <a:spcPct val="90000"/>
              </a:lnSpc>
              <a:spcBef>
                <a:spcPts val="844"/>
              </a:spcBef>
              <a:buFont typeface="Arial" panose="020B0604020202020204" pitchFamily="34" charset="0"/>
              <a:buChar char="•"/>
            </a:pPr>
            <a:endParaRPr lang="en-US" sz="10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FFFFFF"/>
                </a:solidFill>
              </a:rPr>
              <a:t>Security Framework</a:t>
            </a:r>
            <a:endParaRPr lang="en-US" sz="1000">
              <a:solidFill>
                <a:srgbClr val="FFFFFF"/>
              </a:solidFill>
            </a:endParaRPr>
          </a:p>
          <a:p>
            <a:pPr marL="285750" marR="1280160" indent="-228600" defTabSz="914400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FF"/>
                </a:solidFill>
              </a:rPr>
              <a:t>Enterprise-grade security with end-to-end encryption, AWS Identity and Access Management (IAM), and comprehensive monitoring systems ensuring data protection and regulatory compliance.</a:t>
            </a:r>
          </a:p>
          <a:p>
            <a:pPr marL="285750" indent="-228600" defTabSz="9144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endParaRPr lang="en-US" sz="10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FFFFFF"/>
                </a:solidFill>
              </a:rPr>
              <a:t>Integration Architecture</a:t>
            </a:r>
            <a:endParaRPr lang="en-US" sz="1000">
              <a:solidFill>
                <a:srgbClr val="FFFFFF"/>
              </a:solidFill>
            </a:endParaRPr>
          </a:p>
          <a:p>
            <a:pPr marL="285750" marR="1158875" indent="-228600" defTabSz="914400">
              <a:lnSpc>
                <a:spcPct val="9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FF"/>
                </a:solidFill>
              </a:rPr>
              <a:t>Flexible API ecosystem with microservices architecture enabling seamless integration between internal systems and external partners for streamlined mortgage processing workflows.</a:t>
            </a:r>
          </a:p>
          <a:p>
            <a:pPr marR="43180" indent="-228600" defTabSz="914400">
              <a:lnSpc>
                <a:spcPct val="900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US" sz="1000" baseline="-25000">
                <a:solidFill>
                  <a:srgbClr val="FFFFFF"/>
                </a:solidFill>
              </a:rPr>
              <a:t>C</a:t>
            </a:r>
            <a:endParaRPr lang="en-US" sz="1000">
              <a:solidFill>
                <a:srgbClr val="FFFFFF"/>
              </a:solidFill>
            </a:endParaRPr>
          </a:p>
          <a:p>
            <a:pPr marL="327660" indent="-228600" defTabSz="9144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endParaRPr lang="en-US" sz="1000" b="1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Implementation Roadmap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9BDFC77-6625-061F-BFA9-AFD50FA4A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96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Strategic Initiative to Automate and Optimize Model-Automation Framework</vt:lpstr>
      <vt:lpstr>Business Challenges &amp; Opportunities</vt:lpstr>
      <vt:lpstr>Solution Architecture Overview</vt:lpstr>
      <vt:lpstr>Core Capability: Automated Loan Underwriting</vt:lpstr>
      <vt:lpstr>Core Capability: Distressed Loan Decisions</vt:lpstr>
      <vt:lpstr>Core Capability: Capital Calculations</vt:lpstr>
      <vt:lpstr>Core Capability: Financial Reporting &amp; Forecasting</vt:lpstr>
      <vt:lpstr>Technology Stack</vt:lpstr>
      <vt:lpstr>Implementation Roadmap</vt:lpstr>
      <vt:lpstr>Risk Management &amp; Compliance</vt:lpstr>
      <vt:lpstr>Success Metrics &amp; KPIs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187</cp:revision>
  <dcterms:created xsi:type="dcterms:W3CDTF">2013-01-27T09:14:16Z</dcterms:created>
  <dcterms:modified xsi:type="dcterms:W3CDTF">2025-08-26T20:41:44Z</dcterms:modified>
  <cp:category/>
</cp:coreProperties>
</file>