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9" r:id="rId4"/>
    <p:sldId id="263" r:id="rId5"/>
    <p:sldId id="300" r:id="rId6"/>
    <p:sldId id="301" r:id="rId7"/>
    <p:sldId id="302" r:id="rId8"/>
    <p:sldId id="303" r:id="rId9"/>
    <p:sldId id="304" r:id="rId10"/>
    <p:sldId id="305" r:id="rId11"/>
    <p:sldId id="295" r:id="rId12"/>
    <p:sldId id="279" r:id="rId13"/>
    <p:sldId id="264" r:id="rId14"/>
    <p:sldId id="278" r:id="rId15"/>
    <p:sldId id="283" r:id="rId16"/>
    <p:sldId id="286" r:id="rId17"/>
    <p:sldId id="287" r:id="rId18"/>
    <p:sldId id="288" r:id="rId19"/>
    <p:sldId id="289" r:id="rId20"/>
    <p:sldId id="290" r:id="rId21"/>
    <p:sldId id="293" r:id="rId22"/>
    <p:sldId id="296" r:id="rId23"/>
    <p:sldId id="292" r:id="rId24"/>
    <p:sldId id="297" r:id="rId25"/>
    <p:sldId id="298" r:id="rId26"/>
    <p:sldId id="299" r:id="rId27"/>
    <p:sldId id="310" r:id="rId28"/>
    <p:sldId id="311" r:id="rId29"/>
    <p:sldId id="309" r:id="rId30"/>
    <p:sldId id="312" r:id="rId31"/>
    <p:sldId id="313" r:id="rId32"/>
    <p:sldId id="306" r:id="rId33"/>
    <p:sldId id="307" r:id="rId34"/>
    <p:sldId id="26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1" d="100"/>
          <a:sy n="71" d="100"/>
        </p:scale>
        <p:origin x="4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736" y="553792"/>
            <a:ext cx="10238705" cy="2614412"/>
          </a:xfrm>
        </p:spPr>
        <p:txBody>
          <a:bodyPr>
            <a:noAutofit/>
          </a:bodyPr>
          <a:lstStyle/>
          <a:p>
            <a:pPr algn="ctr"/>
            <a:r>
              <a:rPr lang="en-IN" sz="4800" b="1" dirty="0" smtClean="0">
                <a:solidFill>
                  <a:srgbClr val="7030A0"/>
                </a:solidFill>
                <a:latin typeface="Times New Roman" panose="02020603050405020304" pitchFamily="18" charset="0"/>
                <a:cs typeface="Times New Roman" panose="02020603050405020304" pitchFamily="18" charset="0"/>
              </a:rPr>
              <a:t>MAINTAINING WEB SEARCH PRIVACY WITH RECEPTIVITY</a:t>
            </a:r>
            <a:endParaRPr lang="en-IN" sz="4800" b="1" dirty="0">
              <a:solidFill>
                <a:srgbClr val="7030A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022543" y="4561183"/>
            <a:ext cx="3386584" cy="1777967"/>
          </a:xfrm>
        </p:spPr>
        <p:txBody>
          <a:bodyPr>
            <a:normAutofit/>
          </a:bodyPr>
          <a:lstStyle/>
          <a:p>
            <a:r>
              <a:rPr lang="en-IN" sz="2400" b="1" dirty="0" smtClean="0">
                <a:solidFill>
                  <a:schemeClr val="tx1"/>
                </a:solidFill>
                <a:latin typeface="Times New Roman" panose="02020603050405020304" pitchFamily="18" charset="0"/>
                <a:cs typeface="Times New Roman" panose="02020603050405020304" pitchFamily="18" charset="0"/>
              </a:rPr>
              <a:t>Guide:</a:t>
            </a:r>
          </a:p>
          <a:p>
            <a:r>
              <a:rPr lang="en-IN" sz="2400" dirty="0" err="1" smtClean="0">
                <a:solidFill>
                  <a:schemeClr val="tx1"/>
                </a:solidFill>
                <a:latin typeface="Times New Roman" panose="02020603050405020304" pitchFamily="18" charset="0"/>
                <a:cs typeface="Times New Roman" panose="02020603050405020304" pitchFamily="18" charset="0"/>
              </a:rPr>
              <a:t>Dr.</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err="1" smtClean="0">
                <a:solidFill>
                  <a:schemeClr val="tx1"/>
                </a:solidFill>
                <a:latin typeface="Times New Roman" panose="02020603050405020304" pitchFamily="18" charset="0"/>
                <a:cs typeface="Times New Roman" panose="02020603050405020304" pitchFamily="18" charset="0"/>
              </a:rPr>
              <a:t>Vibha</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err="1" smtClean="0">
                <a:solidFill>
                  <a:schemeClr val="tx1"/>
                </a:solidFill>
                <a:latin typeface="Times New Roman" panose="02020603050405020304" pitchFamily="18" charset="0"/>
                <a:cs typeface="Times New Roman" panose="02020603050405020304" pitchFamily="18" charset="0"/>
              </a:rPr>
              <a:t>Lakshmikantha</a:t>
            </a:r>
            <a:endParaRPr lang="en-IN" sz="2400" dirty="0" smtClean="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044743" y="4352376"/>
            <a:ext cx="5160135" cy="2400657"/>
          </a:xfrm>
          <a:prstGeom prst="rect">
            <a:avLst/>
          </a:prstGeom>
          <a:noFill/>
        </p:spPr>
        <p:txBody>
          <a:bodyPr wrap="square" rtlCol="0">
            <a:spAutoFit/>
          </a:bodyPr>
          <a:lstStyle/>
          <a:p>
            <a:pPr>
              <a:lnSpc>
                <a:spcPct val="150000"/>
              </a:lnSpc>
            </a:pPr>
            <a:r>
              <a:rPr lang="en-IN" sz="2000" b="1" dirty="0" smtClean="0">
                <a:latin typeface="Times New Roman" panose="02020603050405020304" pitchFamily="18" charset="0"/>
                <a:cs typeface="Times New Roman" panose="02020603050405020304" pitchFamily="18" charset="0"/>
              </a:rPr>
              <a:t>By:</a:t>
            </a:r>
          </a:p>
          <a:p>
            <a:pPr>
              <a:lnSpc>
                <a:spcPct val="150000"/>
              </a:lnSpc>
            </a:pPr>
            <a:r>
              <a:rPr lang="en-IN" sz="2000" dirty="0" err="1" smtClean="0">
                <a:latin typeface="Times New Roman" panose="02020603050405020304" pitchFamily="18" charset="0"/>
                <a:cs typeface="Times New Roman" panose="02020603050405020304" pitchFamily="18" charset="0"/>
              </a:rPr>
              <a:t>Agrajit</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Bhowmik</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(1BG13CS004)</a:t>
            </a:r>
            <a:endParaRPr lang="en-IN" sz="2000" b="1" dirty="0" smtClean="0">
              <a:latin typeface="Times New Roman" panose="02020603050405020304" pitchFamily="18" charset="0"/>
              <a:cs typeface="Times New Roman" panose="02020603050405020304" pitchFamily="18" charset="0"/>
            </a:endParaRPr>
          </a:p>
          <a:p>
            <a:pPr>
              <a:lnSpc>
                <a:spcPct val="150000"/>
              </a:lnSpc>
            </a:pPr>
            <a:r>
              <a:rPr lang="en-IN" sz="2000" dirty="0" err="1" smtClean="0">
                <a:latin typeface="Times New Roman" panose="02020603050405020304" pitchFamily="18" charset="0"/>
                <a:cs typeface="Times New Roman" panose="02020603050405020304" pitchFamily="18" charset="0"/>
              </a:rPr>
              <a:t>Karthik</a:t>
            </a:r>
            <a:r>
              <a:rPr lang="en-IN" sz="2000" dirty="0" smtClean="0">
                <a:latin typeface="Times New Roman" panose="02020603050405020304" pitchFamily="18" charset="0"/>
                <a:cs typeface="Times New Roman" panose="02020603050405020304" pitchFamily="18" charset="0"/>
              </a:rPr>
              <a:t> R			(1BG13CS041)</a:t>
            </a:r>
          </a:p>
          <a:p>
            <a:pPr>
              <a:lnSpc>
                <a:spcPct val="150000"/>
              </a:lnSpc>
            </a:pPr>
            <a:r>
              <a:rPr lang="en-IN" sz="2000" dirty="0" err="1" smtClean="0">
                <a:latin typeface="Times New Roman" panose="02020603050405020304" pitchFamily="18" charset="0"/>
                <a:cs typeface="Times New Roman" panose="02020603050405020304" pitchFamily="18" charset="0"/>
              </a:rPr>
              <a:t>Kripa</a:t>
            </a:r>
            <a:r>
              <a:rPr lang="en-IN" sz="2000" dirty="0" smtClean="0">
                <a:latin typeface="Times New Roman" panose="02020603050405020304" pitchFamily="18" charset="0"/>
                <a:cs typeface="Times New Roman" panose="02020603050405020304" pitchFamily="18" charset="0"/>
              </a:rPr>
              <a:t> Sindhu			(1BG13CS043)</a:t>
            </a:r>
          </a:p>
          <a:p>
            <a:pPr>
              <a:lnSpc>
                <a:spcPct val="150000"/>
              </a:lnSpc>
            </a:pPr>
            <a:r>
              <a:rPr lang="en-IN" sz="2000" dirty="0" smtClean="0">
                <a:latin typeface="Times New Roman" panose="02020603050405020304" pitchFamily="18" charset="0"/>
                <a:cs typeface="Times New Roman" panose="02020603050405020304" pitchFamily="18" charset="0"/>
              </a:rPr>
              <a:t>Nikhil Agrawal		(1BG13CS062)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105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3223" y="611231"/>
            <a:ext cx="8911687" cy="1280890"/>
          </a:xfrm>
        </p:spPr>
        <p:txBody>
          <a:bodyPr>
            <a:noAutofit/>
          </a:bodyPr>
          <a:lstStyle/>
          <a:p>
            <a:pPr marL="571500" indent="-571500">
              <a:buFont typeface="Wingdings" panose="05000000000000000000" pitchFamily="2" charset="2"/>
              <a:buChar char="Ø"/>
            </a:pPr>
            <a:r>
              <a:rPr lang="en-IN" sz="4400" b="1" dirty="0">
                <a:solidFill>
                  <a:srgbClr val="7030A0"/>
                </a:solidFill>
                <a:latin typeface="Times New Roman" panose="02020603050405020304" pitchFamily="18" charset="0"/>
                <a:cs typeface="Times New Roman" panose="02020603050405020304" pitchFamily="18" charset="0"/>
              </a:rPr>
              <a:t>LITERATURE SURVEY</a:t>
            </a:r>
            <a:br>
              <a:rPr lang="en-IN" sz="4400" b="1" dirty="0">
                <a:solidFill>
                  <a:srgbClr val="7030A0"/>
                </a:solidFill>
                <a:latin typeface="Times New Roman" panose="02020603050405020304" pitchFamily="18" charset="0"/>
                <a:cs typeface="Times New Roman" panose="02020603050405020304" pitchFamily="18" charset="0"/>
              </a:rPr>
            </a:br>
            <a:endParaRPr lang="en-IN" sz="4400" dirty="0"/>
          </a:p>
        </p:txBody>
      </p:sp>
      <p:sp>
        <p:nvSpPr>
          <p:cNvPr id="3" name="Content Placeholder 2"/>
          <p:cNvSpPr>
            <a:spLocks noGrp="1"/>
          </p:cNvSpPr>
          <p:nvPr>
            <p:ph idx="1"/>
          </p:nvPr>
        </p:nvSpPr>
        <p:spPr>
          <a:xfrm>
            <a:off x="2305876" y="1892121"/>
            <a:ext cx="8915400" cy="3777622"/>
          </a:xfrm>
        </p:spPr>
        <p:txBody>
          <a:bodyPr>
            <a:noAutofit/>
          </a:bodyPr>
          <a:lstStyle/>
          <a:p>
            <a:pPr marL="0" indent="0" algn="just">
              <a:buNone/>
            </a:pPr>
            <a:r>
              <a:rPr lang="en-IN" sz="2000" dirty="0" smtClean="0">
                <a:solidFill>
                  <a:schemeClr val="tx1"/>
                </a:solidFill>
                <a:latin typeface="Times New Roman" panose="02020603050405020304" pitchFamily="18" charset="0"/>
                <a:cs typeface="Times New Roman" panose="02020603050405020304" pitchFamily="18" charset="0"/>
              </a:rPr>
              <a:t>[5] 	Yun Zhu and Li </a:t>
            </a:r>
            <a:r>
              <a:rPr lang="en-IN" sz="2000" dirty="0" err="1" smtClean="0">
                <a:solidFill>
                  <a:schemeClr val="tx1"/>
                </a:solidFill>
                <a:latin typeface="Times New Roman" panose="02020603050405020304" pitchFamily="18" charset="0"/>
                <a:cs typeface="Times New Roman" panose="02020603050405020304" pitchFamily="18" charset="0"/>
              </a:rPr>
              <a:t>Xiong</a:t>
            </a:r>
            <a:r>
              <a:rPr lang="en-IN" sz="2000" dirty="0">
                <a:solidFill>
                  <a:schemeClr val="tx1"/>
                </a:solidFill>
                <a:latin typeface="Times New Roman" panose="02020603050405020304" pitchFamily="18" charset="0"/>
                <a:cs typeface="Times New Roman" panose="02020603050405020304" pitchFamily="18" charset="0"/>
              </a:rPr>
              <a:t>, “Anonymizing User Profiles </a:t>
            </a:r>
            <a:r>
              <a:rPr lang="en-IN" sz="2000" dirty="0" smtClean="0">
                <a:solidFill>
                  <a:schemeClr val="tx1"/>
                </a:solidFill>
                <a:latin typeface="Times New Roman" panose="02020603050405020304" pitchFamily="18" charset="0"/>
                <a:cs typeface="Times New Roman" panose="02020603050405020304" pitchFamily="18" charset="0"/>
              </a:rPr>
              <a:t>for Personalized </a:t>
            </a:r>
            <a:r>
              <a:rPr lang="en-IN" sz="2000" dirty="0">
                <a:solidFill>
                  <a:schemeClr val="tx1"/>
                </a:solidFill>
                <a:latin typeface="Times New Roman" panose="02020603050405020304" pitchFamily="18" charset="0"/>
                <a:cs typeface="Times New Roman" panose="02020603050405020304" pitchFamily="18" charset="0"/>
              </a:rPr>
              <a:t>Web </a:t>
            </a:r>
            <a:r>
              <a:rPr lang="en-IN" sz="2000" dirty="0" smtClean="0">
                <a:solidFill>
                  <a:schemeClr val="tx1"/>
                </a:solidFill>
                <a:latin typeface="Times New Roman" panose="02020603050405020304" pitchFamily="18" charset="0"/>
                <a:cs typeface="Times New Roman" panose="02020603050405020304" pitchFamily="18" charset="0"/>
              </a:rPr>
              <a:t>	Search”, </a:t>
            </a:r>
            <a:r>
              <a:rPr lang="en-IN" sz="2000" i="1" dirty="0">
                <a:solidFill>
                  <a:schemeClr val="tx1"/>
                </a:solidFill>
                <a:latin typeface="Times New Roman" panose="02020603050405020304" pitchFamily="18" charset="0"/>
                <a:cs typeface="Times New Roman" panose="02020603050405020304" pitchFamily="18" charset="0"/>
              </a:rPr>
              <a:t>Technical Report</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TR-2010-007</a:t>
            </a:r>
            <a:r>
              <a:rPr lang="en-IN" sz="2000" dirty="0" smtClean="0">
                <a:solidFill>
                  <a:schemeClr val="tx1"/>
                </a:solidFill>
              </a:rPr>
              <a:t>, </a:t>
            </a:r>
            <a:r>
              <a:rPr lang="en-IN" sz="2000" dirty="0" smtClean="0">
                <a:solidFill>
                  <a:schemeClr val="tx1"/>
                </a:solidFill>
                <a:latin typeface="Times New Roman" panose="02020603050405020304" pitchFamily="18" charset="0"/>
                <a:cs typeface="Times New Roman" panose="02020603050405020304" pitchFamily="18" charset="0"/>
              </a:rPr>
              <a:t>2010</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b="1" dirty="0" smtClean="0">
                <a:solidFill>
                  <a:schemeClr val="tx1"/>
                </a:solidFill>
                <a:latin typeface="Times New Roman" panose="02020603050405020304" pitchFamily="18" charset="0"/>
                <a:cs typeface="Times New Roman" panose="02020603050405020304" pitchFamily="18" charset="0"/>
              </a:rPr>
              <a:t>METHOD: </a:t>
            </a:r>
            <a:r>
              <a:rPr lang="en-IN" sz="2000" dirty="0" smtClean="0">
                <a:solidFill>
                  <a:schemeClr val="tx1"/>
                </a:solidFill>
                <a:latin typeface="Times New Roman" panose="02020603050405020304" pitchFamily="18" charset="0"/>
                <a:cs typeface="Times New Roman" panose="02020603050405020304" pitchFamily="18" charset="0"/>
              </a:rPr>
              <a:t>A Bayes-optimal </a:t>
            </a:r>
            <a:r>
              <a:rPr lang="en-IN" sz="2000" dirty="0">
                <a:solidFill>
                  <a:schemeClr val="tx1"/>
                </a:solidFill>
                <a:latin typeface="Times New Roman" panose="02020603050405020304" pitchFamily="18" charset="0"/>
                <a:cs typeface="Times New Roman" panose="02020603050405020304" pitchFamily="18" charset="0"/>
              </a:rPr>
              <a:t>privacy based </a:t>
            </a:r>
            <a:r>
              <a:rPr lang="en-IN" sz="2000" dirty="0" smtClean="0">
                <a:solidFill>
                  <a:schemeClr val="tx1"/>
                </a:solidFill>
                <a:latin typeface="Times New Roman" panose="02020603050405020304" pitchFamily="18" charset="0"/>
                <a:cs typeface="Times New Roman" panose="02020603050405020304" pitchFamily="18" charset="0"/>
              </a:rPr>
              <a:t>principle is proposed </a:t>
            </a:r>
            <a:r>
              <a:rPr lang="en-IN" sz="2000" dirty="0">
                <a:solidFill>
                  <a:schemeClr val="tx1"/>
                </a:solidFill>
                <a:latin typeface="Times New Roman" panose="02020603050405020304" pitchFamily="18" charset="0"/>
                <a:cs typeface="Times New Roman" panose="02020603050405020304" pitchFamily="18" charset="0"/>
              </a:rPr>
              <a:t>to </a:t>
            </a:r>
            <a:r>
              <a:rPr lang="en-IN" sz="2000" dirty="0" smtClean="0">
                <a:solidFill>
                  <a:schemeClr val="tx1"/>
                </a:solidFill>
                <a:latin typeface="Times New Roman" panose="02020603050405020304" pitchFamily="18" charset="0"/>
                <a:cs typeface="Times New Roman" panose="02020603050405020304" pitchFamily="18" charset="0"/>
              </a:rPr>
              <a:t>bound the </a:t>
            </a:r>
            <a:r>
              <a:rPr lang="en-IN" sz="2000" dirty="0">
                <a:solidFill>
                  <a:schemeClr val="tx1"/>
                </a:solidFill>
                <a:latin typeface="Times New Roman" panose="02020603050405020304" pitchFamily="18" charset="0"/>
                <a:cs typeface="Times New Roman" panose="02020603050405020304" pitchFamily="18" charset="0"/>
              </a:rPr>
              <a:t>prior and posterior probability of associating a user </a:t>
            </a:r>
            <a:r>
              <a:rPr lang="en-IN" sz="2000" dirty="0" smtClean="0">
                <a:solidFill>
                  <a:schemeClr val="tx1"/>
                </a:solidFill>
                <a:latin typeface="Times New Roman" panose="02020603050405020304" pitchFamily="18" charset="0"/>
                <a:cs typeface="Times New Roman" panose="02020603050405020304" pitchFamily="18" charset="0"/>
              </a:rPr>
              <a:t>with an </a:t>
            </a:r>
            <a:r>
              <a:rPr lang="en-IN" sz="2000" dirty="0">
                <a:solidFill>
                  <a:schemeClr val="tx1"/>
                </a:solidFill>
                <a:latin typeface="Times New Roman" panose="02020603050405020304" pitchFamily="18" charset="0"/>
                <a:cs typeface="Times New Roman" panose="02020603050405020304" pitchFamily="18" charset="0"/>
              </a:rPr>
              <a:t>individual term in the anonymized </a:t>
            </a:r>
            <a:r>
              <a:rPr lang="en-IN" sz="2000" dirty="0" smtClean="0">
                <a:solidFill>
                  <a:schemeClr val="tx1"/>
                </a:solidFill>
                <a:latin typeface="Times New Roman" panose="02020603050405020304" pitchFamily="18" charset="0"/>
                <a:cs typeface="Times New Roman" panose="02020603050405020304" pitchFamily="18" charset="0"/>
              </a:rPr>
              <a:t>user profile set</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A novel </a:t>
            </a:r>
            <a:r>
              <a:rPr lang="en-IN" sz="2000" dirty="0">
                <a:solidFill>
                  <a:schemeClr val="tx1"/>
                </a:solidFill>
                <a:latin typeface="Times New Roman" panose="02020603050405020304" pitchFamily="18" charset="0"/>
                <a:cs typeface="Times New Roman" panose="02020603050405020304" pitchFamily="18" charset="0"/>
              </a:rPr>
              <a:t>bundling </a:t>
            </a:r>
            <a:r>
              <a:rPr lang="en-IN" sz="2000" dirty="0" smtClean="0">
                <a:solidFill>
                  <a:schemeClr val="tx1"/>
                </a:solidFill>
                <a:latin typeface="Times New Roman" panose="02020603050405020304" pitchFamily="18" charset="0"/>
                <a:cs typeface="Times New Roman" panose="02020603050405020304" pitchFamily="18" charset="0"/>
              </a:rPr>
              <a:t>technique is proposed </a:t>
            </a:r>
            <a:r>
              <a:rPr lang="en-IN" sz="2000" dirty="0">
                <a:solidFill>
                  <a:schemeClr val="tx1"/>
                </a:solidFill>
                <a:latin typeface="Times New Roman" panose="02020603050405020304" pitchFamily="18" charset="0"/>
                <a:cs typeface="Times New Roman" panose="02020603050405020304" pitchFamily="18" charset="0"/>
              </a:rPr>
              <a:t>that clusters </a:t>
            </a:r>
            <a:r>
              <a:rPr lang="en-IN" sz="2000" dirty="0" smtClean="0">
                <a:solidFill>
                  <a:schemeClr val="tx1"/>
                </a:solidFill>
                <a:latin typeface="Times New Roman" panose="02020603050405020304" pitchFamily="18" charset="0"/>
                <a:cs typeface="Times New Roman" panose="02020603050405020304" pitchFamily="18" charset="0"/>
              </a:rPr>
              <a:t>user profiles </a:t>
            </a:r>
            <a:r>
              <a:rPr lang="en-IN" sz="2000" dirty="0">
                <a:solidFill>
                  <a:schemeClr val="tx1"/>
                </a:solidFill>
                <a:latin typeface="Times New Roman" panose="02020603050405020304" pitchFamily="18" charset="0"/>
                <a:cs typeface="Times New Roman" panose="02020603050405020304" pitchFamily="18" charset="0"/>
              </a:rPr>
              <a:t>into groups by taking into account the semantic </a:t>
            </a:r>
            <a:r>
              <a:rPr lang="en-IN" sz="2000" dirty="0" smtClean="0">
                <a:solidFill>
                  <a:schemeClr val="tx1"/>
                </a:solidFill>
                <a:latin typeface="Times New Roman" panose="02020603050405020304" pitchFamily="18" charset="0"/>
                <a:cs typeface="Times New Roman" panose="02020603050405020304" pitchFamily="18" charset="0"/>
              </a:rPr>
              <a:t>relationships </a:t>
            </a:r>
            <a:r>
              <a:rPr lang="en-IN" sz="2000" dirty="0">
                <a:solidFill>
                  <a:schemeClr val="tx1"/>
                </a:solidFill>
                <a:latin typeface="Times New Roman" panose="02020603050405020304" pitchFamily="18" charset="0"/>
                <a:cs typeface="Times New Roman" panose="02020603050405020304" pitchFamily="18" charset="0"/>
              </a:rPr>
              <a:t>between the terms while satisfying the </a:t>
            </a:r>
            <a:r>
              <a:rPr lang="en-IN" sz="2000" dirty="0" smtClean="0">
                <a:solidFill>
                  <a:schemeClr val="tx1"/>
                </a:solidFill>
                <a:latin typeface="Times New Roman" panose="02020603050405020304" pitchFamily="18" charset="0"/>
                <a:cs typeface="Times New Roman" panose="02020603050405020304" pitchFamily="18" charset="0"/>
              </a:rPr>
              <a:t>privacy constraint.</a:t>
            </a: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b="1" dirty="0" smtClean="0">
                <a:solidFill>
                  <a:schemeClr val="tx1"/>
                </a:solidFill>
                <a:latin typeface="Times New Roman" panose="02020603050405020304" pitchFamily="18" charset="0"/>
                <a:cs typeface="Times New Roman" panose="02020603050405020304" pitchFamily="18" charset="0"/>
              </a:rPr>
              <a:t>ADVANTAGE</a:t>
            </a:r>
            <a:r>
              <a:rPr lang="en-IN" sz="2000" b="1"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The </a:t>
            </a:r>
            <a:r>
              <a:rPr lang="en-IN" sz="2000" dirty="0">
                <a:solidFill>
                  <a:schemeClr val="tx1"/>
                </a:solidFill>
                <a:latin typeface="Times New Roman" panose="02020603050405020304" pitchFamily="18" charset="0"/>
                <a:cs typeface="Times New Roman" panose="02020603050405020304" pitchFamily="18" charset="0"/>
              </a:rPr>
              <a:t>search using anonymized user groups achieves </a:t>
            </a:r>
            <a:r>
              <a:rPr lang="en-IN" sz="2000" dirty="0" smtClean="0">
                <a:solidFill>
                  <a:schemeClr val="tx1"/>
                </a:solidFill>
                <a:latin typeface="Times New Roman" panose="02020603050405020304" pitchFamily="18" charset="0"/>
                <a:cs typeface="Times New Roman" panose="02020603050405020304" pitchFamily="18" charset="0"/>
              </a:rPr>
              <a:t>good precision </a:t>
            </a:r>
            <a:r>
              <a:rPr lang="en-IN" sz="2000" dirty="0">
                <a:solidFill>
                  <a:schemeClr val="tx1"/>
                </a:solidFill>
                <a:latin typeface="Times New Roman" panose="02020603050405020304" pitchFamily="18" charset="0"/>
                <a:cs typeface="Times New Roman" panose="02020603050405020304" pitchFamily="18" charset="0"/>
              </a:rPr>
              <a:t>and provides significant improvement over </a:t>
            </a:r>
            <a:r>
              <a:rPr lang="en-IN" sz="2000" dirty="0" smtClean="0">
                <a:solidFill>
                  <a:schemeClr val="tx1"/>
                </a:solidFill>
                <a:latin typeface="Times New Roman" panose="02020603050405020304" pitchFamily="18" charset="0"/>
                <a:cs typeface="Times New Roman" panose="02020603050405020304" pitchFamily="18" charset="0"/>
              </a:rPr>
              <a:t>non-personalized </a:t>
            </a:r>
            <a:r>
              <a:rPr lang="en-IN" sz="2000" dirty="0">
                <a:solidFill>
                  <a:schemeClr val="tx1"/>
                </a:solidFill>
                <a:latin typeface="Times New Roman" panose="02020603050405020304" pitchFamily="18" charset="0"/>
                <a:cs typeface="Times New Roman" panose="02020603050405020304" pitchFamily="18" charset="0"/>
              </a:rPr>
              <a:t>search</a:t>
            </a:r>
            <a:r>
              <a:rPr lang="en-IN" sz="20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IN" sz="2000" b="1" dirty="0">
                <a:solidFill>
                  <a:schemeClr val="tx1"/>
                </a:solidFill>
                <a:latin typeface="Times New Roman" panose="02020603050405020304" pitchFamily="18" charset="0"/>
                <a:cs typeface="Times New Roman" panose="02020603050405020304" pitchFamily="18" charset="0"/>
              </a:rPr>
              <a:t>LIMITATION </a:t>
            </a:r>
            <a:r>
              <a:rPr lang="en-IN" sz="2000" dirty="0" smtClean="0">
                <a:solidFill>
                  <a:schemeClr val="tx1"/>
                </a:solidFill>
                <a:latin typeface="Times New Roman" panose="02020603050405020304" pitchFamily="18" charset="0"/>
                <a:cs typeface="Times New Roman" panose="02020603050405020304" pitchFamily="18" charset="0"/>
              </a:rPr>
              <a:t>: The current </a:t>
            </a:r>
            <a:r>
              <a:rPr lang="en-IN" sz="2000" dirty="0">
                <a:solidFill>
                  <a:schemeClr val="tx1"/>
                </a:solidFill>
                <a:latin typeface="Times New Roman" panose="02020603050405020304" pitchFamily="18" charset="0"/>
                <a:cs typeface="Times New Roman" panose="02020603050405020304" pitchFamily="18" charset="0"/>
              </a:rPr>
              <a:t>dataset places many limitations for </a:t>
            </a:r>
            <a:r>
              <a:rPr lang="en-IN" sz="2000" dirty="0" smtClean="0">
                <a:solidFill>
                  <a:schemeClr val="tx1"/>
                </a:solidFill>
                <a:latin typeface="Times New Roman" panose="02020603050405020304" pitchFamily="18" charset="0"/>
                <a:cs typeface="Times New Roman" panose="02020603050405020304" pitchFamily="18" charset="0"/>
              </a:rPr>
              <a:t>extracting user’s </a:t>
            </a:r>
            <a:r>
              <a:rPr lang="en-IN" sz="2000" dirty="0">
                <a:solidFill>
                  <a:schemeClr val="tx1"/>
                </a:solidFill>
                <a:latin typeface="Times New Roman" panose="02020603050405020304" pitchFamily="18" charset="0"/>
                <a:cs typeface="Times New Roman" panose="02020603050405020304" pitchFamily="18" charset="0"/>
              </a:rPr>
              <a:t>specific interests.</a:t>
            </a:r>
          </a:p>
        </p:txBody>
      </p:sp>
    </p:spTree>
    <p:extLst>
      <p:ext uri="{BB962C8B-B14F-4D97-AF65-F5344CB8AC3E}">
        <p14:creationId xmlns:p14="http://schemas.microsoft.com/office/powerpoint/2010/main" val="3080779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102" y="624109"/>
            <a:ext cx="8911687" cy="1280890"/>
          </a:xfrm>
        </p:spPr>
        <p:txBody>
          <a:bodyPr>
            <a:normAutofit/>
          </a:bodyPr>
          <a:lstStyle/>
          <a:p>
            <a:pPr marL="571500" indent="-571500">
              <a:buFont typeface="Wingdings" panose="05000000000000000000" pitchFamily="2" charset="2"/>
              <a:buChar char="Ø"/>
            </a:pPr>
            <a:r>
              <a:rPr lang="en-IN" sz="4400" b="1" dirty="0">
                <a:solidFill>
                  <a:srgbClr val="7030A0"/>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2498275" y="1396912"/>
            <a:ext cx="8915400" cy="4418527"/>
          </a:xfrm>
        </p:spPr>
        <p:txBody>
          <a:bodyPr>
            <a:noAutofit/>
          </a:bodyPr>
          <a:lstStyle/>
          <a:p>
            <a:pPr marL="0" indent="0" algn="just">
              <a:lnSpc>
                <a:spcPct val="150000"/>
              </a:lnSpc>
              <a:buNone/>
            </a:pPr>
            <a:r>
              <a:rPr lang="en-IN" sz="2000" dirty="0">
                <a:solidFill>
                  <a:schemeClr val="tx1"/>
                </a:solidFill>
                <a:latin typeface="Times New Roman" panose="02020603050405020304" pitchFamily="18" charset="0"/>
                <a:cs typeface="Times New Roman" panose="02020603050405020304" pitchFamily="18" charset="0"/>
              </a:rPr>
              <a:t>World Wide Web is vast and growing rapidly in size everyday and has huge </a:t>
            </a:r>
            <a:r>
              <a:rPr lang="en-IN" sz="2000" dirty="0" smtClean="0">
                <a:solidFill>
                  <a:schemeClr val="tx1"/>
                </a:solidFill>
                <a:latin typeface="Times New Roman" panose="02020603050405020304" pitchFamily="18" charset="0"/>
                <a:cs typeface="Times New Roman" panose="02020603050405020304" pitchFamily="18" charset="0"/>
              </a:rPr>
              <a:t>number of </a:t>
            </a:r>
            <a:r>
              <a:rPr lang="en-IN" sz="2000" dirty="0">
                <a:solidFill>
                  <a:schemeClr val="tx1"/>
                </a:solidFill>
                <a:latin typeface="Times New Roman" panose="02020603050405020304" pitchFamily="18" charset="0"/>
                <a:cs typeface="Times New Roman" panose="02020603050405020304" pitchFamily="18" charset="0"/>
              </a:rPr>
              <a:t>webpages that contain information on different topics. Users search the </a:t>
            </a:r>
            <a:r>
              <a:rPr lang="en-IN" sz="2000" dirty="0" smtClean="0">
                <a:solidFill>
                  <a:schemeClr val="tx1"/>
                </a:solidFill>
                <a:latin typeface="Times New Roman" panose="02020603050405020304" pitchFamily="18" charset="0"/>
                <a:cs typeface="Times New Roman" panose="02020603050405020304" pitchFamily="18" charset="0"/>
              </a:rPr>
              <a:t>desired information </a:t>
            </a:r>
            <a:r>
              <a:rPr lang="en-IN" sz="2000" dirty="0">
                <a:solidFill>
                  <a:schemeClr val="tx1"/>
                </a:solidFill>
                <a:latin typeface="Times New Roman" panose="02020603050405020304" pitchFamily="18" charset="0"/>
                <a:cs typeface="Times New Roman" panose="02020603050405020304" pitchFamily="18" charset="0"/>
              </a:rPr>
              <a:t>by giving the query to the search engine which yields in both </a:t>
            </a:r>
            <a:r>
              <a:rPr lang="en-IN" sz="2000" dirty="0" smtClean="0">
                <a:solidFill>
                  <a:schemeClr val="tx1"/>
                </a:solidFill>
                <a:latin typeface="Times New Roman" panose="02020603050405020304" pitchFamily="18" charset="0"/>
                <a:cs typeface="Times New Roman" panose="02020603050405020304" pitchFamily="18" charset="0"/>
              </a:rPr>
              <a:t>relevant and </a:t>
            </a:r>
            <a:r>
              <a:rPr lang="en-IN" sz="2000" dirty="0">
                <a:solidFill>
                  <a:schemeClr val="tx1"/>
                </a:solidFill>
                <a:latin typeface="Times New Roman" panose="02020603050405020304" pitchFamily="18" charset="0"/>
                <a:cs typeface="Times New Roman" panose="02020603050405020304" pitchFamily="18" charset="0"/>
              </a:rPr>
              <a:t>irrelevant pages. Hence PWS is proposed whose objectives are</a:t>
            </a:r>
            <a:r>
              <a:rPr lang="en-IN" sz="2000" dirty="0" smtClean="0">
                <a:solidFill>
                  <a:schemeClr val="tx1"/>
                </a:solidFill>
                <a:latin typeface="Times New Roman" panose="02020603050405020304" pitchFamily="18" charset="0"/>
                <a:cs typeface="Times New Roman" panose="02020603050405020304"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Improving the quality of search services on the </a:t>
            </a:r>
            <a:r>
              <a:rPr lang="en-IN" sz="2000" dirty="0" smtClean="0">
                <a:solidFill>
                  <a:schemeClr val="tx1"/>
                </a:solidFill>
                <a:latin typeface="Times New Roman" panose="02020603050405020304" pitchFamily="18" charset="0"/>
                <a:cs typeface="Times New Roman" panose="02020603050405020304" pitchFamily="18" charset="0"/>
              </a:rPr>
              <a:t>internet</a:t>
            </a:r>
            <a:endParaRPr lang="en-IN"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tx1"/>
                </a:solidFill>
                <a:latin typeface="Times New Roman" panose="02020603050405020304" pitchFamily="18" charset="0"/>
                <a:cs typeface="Times New Roman" panose="02020603050405020304" pitchFamily="18" charset="0"/>
              </a:rPr>
              <a:t>Hides the privacy contents existing in the user </a:t>
            </a:r>
            <a:r>
              <a:rPr lang="en-IN" sz="2000" dirty="0" smtClean="0">
                <a:solidFill>
                  <a:schemeClr val="tx1"/>
                </a:solidFill>
                <a:latin typeface="Times New Roman" panose="02020603050405020304" pitchFamily="18" charset="0"/>
                <a:cs typeface="Times New Roman" panose="02020603050405020304" pitchFamily="18" charset="0"/>
              </a:rPr>
              <a:t>profile</a:t>
            </a:r>
            <a:endParaRPr lang="en-IN"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tx1"/>
                </a:solidFill>
                <a:latin typeface="Times New Roman" panose="02020603050405020304" pitchFamily="18" charset="0"/>
                <a:cs typeface="Times New Roman" panose="02020603050405020304" pitchFamily="18" charset="0"/>
              </a:rPr>
              <a:t>Reduce search </a:t>
            </a:r>
            <a:r>
              <a:rPr lang="en-IN" sz="2000" dirty="0" smtClean="0">
                <a:solidFill>
                  <a:schemeClr val="tx1"/>
                </a:solidFill>
                <a:latin typeface="Times New Roman" panose="02020603050405020304" pitchFamily="18" charset="0"/>
                <a:cs typeface="Times New Roman" panose="02020603050405020304" pitchFamily="18" charset="0"/>
              </a:rPr>
              <a:t>time</a:t>
            </a:r>
            <a:endParaRPr lang="en-IN"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tx1"/>
                </a:solidFill>
                <a:latin typeface="Times New Roman" panose="02020603050405020304" pitchFamily="18" charset="0"/>
                <a:cs typeface="Times New Roman" panose="02020603050405020304" pitchFamily="18" charset="0"/>
              </a:rPr>
              <a:t>Satisfying user with relevant </a:t>
            </a:r>
            <a:r>
              <a:rPr lang="en-IN" sz="2000" dirty="0" smtClean="0">
                <a:solidFill>
                  <a:schemeClr val="tx1"/>
                </a:solidFill>
                <a:latin typeface="Times New Roman" panose="02020603050405020304" pitchFamily="18" charset="0"/>
                <a:cs typeface="Times New Roman" panose="02020603050405020304" pitchFamily="18" charset="0"/>
              </a:rPr>
              <a:t>information</a:t>
            </a:r>
            <a:endParaRPr lang="en-IN" sz="20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en-IN" sz="2000" dirty="0">
                <a:solidFill>
                  <a:schemeClr val="tx1"/>
                </a:solidFill>
                <a:latin typeface="Times New Roman" panose="02020603050405020304" pitchFamily="18" charset="0"/>
                <a:cs typeface="Times New Roman" panose="02020603050405020304" pitchFamily="18" charset="0"/>
              </a:rPr>
              <a:t>Constraints</a:t>
            </a:r>
            <a:r>
              <a:rPr lang="en-IN" sz="2000" dirty="0" smtClean="0">
                <a:solidFill>
                  <a:schemeClr val="tx1"/>
                </a:solidFill>
                <a:latin typeface="Times New Roman" panose="02020603050405020304" pitchFamily="18" charset="0"/>
                <a:cs typeface="Times New Roman" panose="02020603050405020304"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tx1"/>
                </a:solidFill>
                <a:latin typeface="Times New Roman" panose="02020603050405020304" pitchFamily="18" charset="0"/>
                <a:cs typeface="Times New Roman" panose="02020603050405020304" pitchFamily="18" charset="0"/>
              </a:rPr>
              <a:t>Limited to a database</a:t>
            </a:r>
          </a:p>
        </p:txBody>
      </p:sp>
    </p:spTree>
    <p:extLst>
      <p:ext uri="{BB962C8B-B14F-4D97-AF65-F5344CB8AC3E}">
        <p14:creationId xmlns:p14="http://schemas.microsoft.com/office/powerpoint/2010/main" val="2251319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500" y="2362758"/>
            <a:ext cx="8911687" cy="1280890"/>
          </a:xfrm>
        </p:spPr>
        <p:txBody>
          <a:bodyPr>
            <a:normAutofit/>
          </a:bodyPr>
          <a:lstStyle/>
          <a:p>
            <a:r>
              <a:rPr lang="en-US" sz="7200" b="1" dirty="0" smtClean="0">
                <a:solidFill>
                  <a:srgbClr val="7030A0"/>
                </a:solidFill>
                <a:latin typeface="Times New Roman" panose="02020603050405020304" pitchFamily="18" charset="0"/>
                <a:cs typeface="Times New Roman" panose="02020603050405020304" pitchFamily="18" charset="0"/>
              </a:rPr>
              <a:t>SYSTEM  DESIGN</a:t>
            </a:r>
            <a:endParaRPr lang="en-IN" sz="7200" dirty="0"/>
          </a:p>
        </p:txBody>
      </p:sp>
    </p:spTree>
    <p:extLst>
      <p:ext uri="{BB962C8B-B14F-4D97-AF65-F5344CB8AC3E}">
        <p14:creationId xmlns:p14="http://schemas.microsoft.com/office/powerpoint/2010/main" val="3061147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7313" y="585472"/>
            <a:ext cx="8911687" cy="1280890"/>
          </a:xfrm>
        </p:spPr>
        <p:txBody>
          <a:bodyPr/>
          <a:lstStyle/>
          <a:p>
            <a:pPr marL="571500" indent="-571500">
              <a:buFont typeface="Wingdings" panose="05000000000000000000" pitchFamily="2" charset="2"/>
              <a:buChar char="Ø"/>
            </a:pPr>
            <a:r>
              <a:rPr lang="en-US" sz="4400" b="1" dirty="0" smtClean="0">
                <a:solidFill>
                  <a:srgbClr val="7030A0"/>
                </a:solidFill>
                <a:latin typeface="Times New Roman" panose="02020603050405020304" pitchFamily="18" charset="0"/>
                <a:cs typeface="Times New Roman" panose="02020603050405020304" pitchFamily="18" charset="0"/>
              </a:rPr>
              <a:t>Existing System</a:t>
            </a:r>
            <a:endParaRPr lang="en-IN" sz="4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25572" y="1657081"/>
            <a:ext cx="8915400" cy="5078569"/>
          </a:xfrm>
        </p:spPr>
        <p:txBody>
          <a:bodyPr>
            <a:normAutofit/>
          </a:bodyPr>
          <a:lstStyle/>
          <a:p>
            <a:pPr algn="just">
              <a:lnSpc>
                <a:spcPct val="150000"/>
              </a:lnSpc>
              <a:buFont typeface="Wingdings" panose="05000000000000000000" pitchFamily="2" charset="2"/>
              <a:buChar char="q"/>
            </a:pPr>
            <a:r>
              <a:rPr lang="en-IN" sz="2000" dirty="0" smtClean="0">
                <a:solidFill>
                  <a:schemeClr val="tx1"/>
                </a:solidFill>
                <a:latin typeface="Times New Roman" panose="02020603050405020304" pitchFamily="18" charset="0"/>
                <a:cs typeface="Times New Roman" panose="02020603050405020304" pitchFamily="18" charset="0"/>
              </a:rPr>
              <a:t>The </a:t>
            </a:r>
            <a:r>
              <a:rPr lang="en-IN" sz="2000" dirty="0">
                <a:solidFill>
                  <a:schemeClr val="tx1"/>
                </a:solidFill>
                <a:latin typeface="Times New Roman" panose="02020603050405020304" pitchFamily="18" charset="0"/>
                <a:cs typeface="Times New Roman" panose="02020603050405020304" pitchFamily="18" charset="0"/>
              </a:rPr>
              <a:t>problems with the </a:t>
            </a:r>
            <a:r>
              <a:rPr lang="en-IN" sz="2000" dirty="0" smtClean="0">
                <a:solidFill>
                  <a:schemeClr val="tx1"/>
                </a:solidFill>
                <a:latin typeface="Times New Roman" panose="02020603050405020304" pitchFamily="18" charset="0"/>
                <a:cs typeface="Times New Roman" panose="02020603050405020304" pitchFamily="18" charset="0"/>
              </a:rPr>
              <a:t>existing systems are:</a:t>
            </a:r>
          </a:p>
          <a:p>
            <a:pPr lvl="1"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existing profile-based PWS do not support </a:t>
            </a:r>
            <a:r>
              <a:rPr lang="en-IN" sz="2000" dirty="0" smtClean="0">
                <a:solidFill>
                  <a:schemeClr val="tx1"/>
                </a:solidFill>
                <a:latin typeface="Times New Roman" panose="02020603050405020304" pitchFamily="18" charset="0"/>
                <a:cs typeface="Times New Roman" panose="02020603050405020304" pitchFamily="18" charset="0"/>
              </a:rPr>
              <a:t>runtime profiling</a:t>
            </a:r>
          </a:p>
          <a:p>
            <a:pPr lvl="1"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existing methods do not take into account </a:t>
            </a:r>
            <a:r>
              <a:rPr lang="en-IN" sz="2000" dirty="0" smtClean="0">
                <a:solidFill>
                  <a:schemeClr val="tx1"/>
                </a:solidFill>
                <a:latin typeface="Times New Roman" panose="02020603050405020304" pitchFamily="18" charset="0"/>
                <a:cs typeface="Times New Roman" panose="02020603050405020304" pitchFamily="18" charset="0"/>
              </a:rPr>
              <a:t>the customization </a:t>
            </a:r>
            <a:r>
              <a:rPr lang="en-IN" sz="2000" dirty="0">
                <a:solidFill>
                  <a:schemeClr val="tx1"/>
                </a:solidFill>
                <a:latin typeface="Times New Roman" panose="02020603050405020304" pitchFamily="18" charset="0"/>
                <a:cs typeface="Times New Roman" panose="02020603050405020304" pitchFamily="18" charset="0"/>
              </a:rPr>
              <a:t>of privacy </a:t>
            </a:r>
            <a:r>
              <a:rPr lang="en-IN" sz="2000" dirty="0" smtClean="0">
                <a:solidFill>
                  <a:schemeClr val="tx1"/>
                </a:solidFill>
                <a:latin typeface="Times New Roman" panose="02020603050405020304" pitchFamily="18" charset="0"/>
                <a:cs typeface="Times New Roman" panose="02020603050405020304" pitchFamily="18" charset="0"/>
              </a:rPr>
              <a:t>requirements</a:t>
            </a:r>
          </a:p>
          <a:p>
            <a:pPr lvl="1"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Many personalization techniques require iterative </a:t>
            </a:r>
            <a:r>
              <a:rPr lang="en-IN" sz="2000" dirty="0" smtClean="0">
                <a:solidFill>
                  <a:schemeClr val="tx1"/>
                </a:solidFill>
                <a:latin typeface="Times New Roman" panose="02020603050405020304" pitchFamily="18" charset="0"/>
                <a:cs typeface="Times New Roman" panose="02020603050405020304" pitchFamily="18" charset="0"/>
              </a:rPr>
              <a:t>user interactions </a:t>
            </a:r>
            <a:r>
              <a:rPr lang="en-IN" sz="2000" dirty="0">
                <a:solidFill>
                  <a:schemeClr val="tx1"/>
                </a:solidFill>
                <a:latin typeface="Times New Roman" panose="02020603050405020304" pitchFamily="18" charset="0"/>
                <a:cs typeface="Times New Roman" panose="02020603050405020304" pitchFamily="18" charset="0"/>
              </a:rPr>
              <a:t>when creating personalized search </a:t>
            </a:r>
            <a:r>
              <a:rPr lang="en-IN" sz="2000" dirty="0" smtClean="0">
                <a:solidFill>
                  <a:schemeClr val="tx1"/>
                </a:solidFill>
                <a:latin typeface="Times New Roman" panose="02020603050405020304" pitchFamily="18" charset="0"/>
                <a:cs typeface="Times New Roman" panose="02020603050405020304" pitchFamily="18" charset="0"/>
              </a:rPr>
              <a:t>results</a:t>
            </a:r>
          </a:p>
          <a:p>
            <a:pPr algn="just">
              <a:lnSpc>
                <a:spcPct val="150000"/>
              </a:lnSpc>
              <a:buFont typeface="Wingdings" panose="05000000000000000000" pitchFamily="2" charset="2"/>
              <a:buChar char="q"/>
            </a:pPr>
            <a:r>
              <a:rPr lang="en-IN" sz="2000" dirty="0" smtClean="0">
                <a:solidFill>
                  <a:schemeClr val="tx1"/>
                </a:solidFill>
                <a:latin typeface="Times New Roman" panose="02020603050405020304" pitchFamily="18" charset="0"/>
                <a:cs typeface="Times New Roman" panose="02020603050405020304" pitchFamily="18" charset="0"/>
              </a:rPr>
              <a:t>To overcome these limitations PWS is implemented for faster information and web page access</a:t>
            </a:r>
          </a:p>
        </p:txBody>
      </p:sp>
    </p:spTree>
    <p:extLst>
      <p:ext uri="{BB962C8B-B14F-4D97-AF65-F5344CB8AC3E}">
        <p14:creationId xmlns:p14="http://schemas.microsoft.com/office/powerpoint/2010/main" val="89754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7314" y="595133"/>
            <a:ext cx="8911687" cy="1280890"/>
          </a:xfrm>
        </p:spPr>
        <p:txBody>
          <a:bodyPr>
            <a:normAutofit/>
          </a:bodyPr>
          <a:lstStyle/>
          <a:p>
            <a:pPr marL="571500" indent="-571500">
              <a:buFont typeface="Wingdings" panose="05000000000000000000" pitchFamily="2" charset="2"/>
              <a:buChar char="Ø"/>
            </a:pPr>
            <a:r>
              <a:rPr lang="en-IN" sz="4400" b="1" dirty="0" smtClean="0">
                <a:solidFill>
                  <a:srgbClr val="7030A0"/>
                </a:solidFill>
                <a:latin typeface="Times New Roman" panose="02020603050405020304" pitchFamily="18" charset="0"/>
                <a:cs typeface="Times New Roman" panose="02020603050405020304" pitchFamily="18" charset="0"/>
              </a:rPr>
              <a:t>Proposed System</a:t>
            </a:r>
            <a:endParaRPr lang="en-IN" sz="4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22872" y="1876023"/>
            <a:ext cx="8915400" cy="4724400"/>
          </a:xfrm>
        </p:spPr>
        <p:txBody>
          <a:bodyPr>
            <a:normAutofit/>
          </a:bodyPr>
          <a:lstStyle/>
          <a:p>
            <a:pPr>
              <a:buNone/>
            </a:pPr>
            <a:r>
              <a:rPr lang="en-US" sz="2400" b="1" dirty="0" smtClean="0">
                <a:solidFill>
                  <a:schemeClr val="tx1"/>
                </a:solidFill>
                <a:latin typeface="Times New Roman" panose="02020603050405020304" pitchFamily="18" charset="0"/>
                <a:cs typeface="Times New Roman" panose="02020603050405020304" pitchFamily="18" charset="0"/>
              </a:rPr>
              <a:t>	 Proposed </a:t>
            </a:r>
            <a:r>
              <a:rPr lang="en-US" sz="2400" b="1" dirty="0">
                <a:solidFill>
                  <a:schemeClr val="tx1"/>
                </a:solidFill>
                <a:latin typeface="Times New Roman" panose="02020603050405020304" pitchFamily="18" charset="0"/>
                <a:cs typeface="Times New Roman" panose="02020603050405020304" pitchFamily="18" charset="0"/>
              </a:rPr>
              <a:t>Modules:</a:t>
            </a:r>
          </a:p>
          <a:p>
            <a:pPr lvl="1">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User customizable Privacy-preserving Search Frame Work (UPS</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Ontology Management </a:t>
            </a:r>
            <a:r>
              <a:rPr lang="en-US" sz="2000" dirty="0" smtClean="0">
                <a:solidFill>
                  <a:schemeClr val="tx1"/>
                </a:solidFill>
                <a:latin typeface="Times New Roman" panose="02020603050405020304" pitchFamily="18" charset="0"/>
                <a:cs typeface="Times New Roman" panose="02020603050405020304" pitchFamily="18" charset="0"/>
              </a:rPr>
              <a:t>System</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Hash Tag Generation for Query Terms and Privacy </a:t>
            </a:r>
            <a:r>
              <a:rPr lang="en-US" sz="2000" dirty="0" smtClean="0">
                <a:solidFill>
                  <a:schemeClr val="tx1"/>
                </a:solidFill>
                <a:latin typeface="Times New Roman" panose="02020603050405020304" pitchFamily="18" charset="0"/>
                <a:cs typeface="Times New Roman" panose="02020603050405020304" pitchFamily="18" charset="0"/>
              </a:rPr>
              <a:t>Data</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Personal Behavior Collections using SPY NB </a:t>
            </a:r>
            <a:r>
              <a:rPr lang="en-US" sz="2000" dirty="0" smtClean="0">
                <a:solidFill>
                  <a:schemeClr val="tx1"/>
                </a:solidFill>
                <a:latin typeface="Times New Roman" panose="02020603050405020304" pitchFamily="18" charset="0"/>
                <a:cs typeface="Times New Roman" panose="02020603050405020304" pitchFamily="18" charset="0"/>
              </a:rPr>
              <a:t>Algorithm</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Personalized Searching using </a:t>
            </a:r>
            <a:r>
              <a:rPr lang="en-US" sz="2000" dirty="0" smtClean="0">
                <a:solidFill>
                  <a:schemeClr val="tx1"/>
                </a:solidFill>
                <a:latin typeface="Times New Roman" panose="02020603050405020304" pitchFamily="18" charset="0"/>
                <a:cs typeface="Times New Roman" panose="02020603050405020304" pitchFamily="18" charset="0"/>
              </a:rPr>
              <a:t>Adaptive </a:t>
            </a:r>
            <a:r>
              <a:rPr lang="en-US" sz="2000" dirty="0">
                <a:solidFill>
                  <a:schemeClr val="tx1"/>
                </a:solidFill>
                <a:latin typeface="Times New Roman" panose="02020603050405020304" pitchFamily="18" charset="0"/>
                <a:cs typeface="Times New Roman" panose="02020603050405020304" pitchFamily="18" charset="0"/>
              </a:rPr>
              <a:t>Ranking </a:t>
            </a:r>
            <a:r>
              <a:rPr lang="en-US" sz="2000" dirty="0" smtClean="0">
                <a:solidFill>
                  <a:schemeClr val="tx1"/>
                </a:solidFill>
                <a:latin typeface="Times New Roman" panose="02020603050405020304" pitchFamily="18" charset="0"/>
                <a:cs typeface="Times New Roman" panose="02020603050405020304" pitchFamily="18" charset="0"/>
              </a:rPr>
              <a:t>Technique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737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457" y="624110"/>
            <a:ext cx="9263688" cy="1280890"/>
          </a:xfrm>
        </p:spPr>
        <p:txBody>
          <a:bodyPr>
            <a:noAutofit/>
          </a:bodyPr>
          <a:lstStyle/>
          <a:p>
            <a:pPr marL="571500" lvl="0" indent="-571500">
              <a:buFont typeface="Wingdings" panose="05000000000000000000" pitchFamily="2" charset="2"/>
              <a:buChar char="Ø"/>
            </a:pPr>
            <a:r>
              <a:rPr lang="en-US" sz="4000" b="1" dirty="0" smtClean="0">
                <a:solidFill>
                  <a:srgbClr val="7030A0"/>
                </a:solidFill>
                <a:latin typeface="Times New Roman" panose="02020603050405020304" pitchFamily="18" charset="0"/>
                <a:cs typeface="Times New Roman" panose="02020603050405020304" pitchFamily="18" charset="0"/>
              </a:rPr>
              <a:t>User </a:t>
            </a:r>
            <a:r>
              <a:rPr lang="en-US" sz="4000" b="1" dirty="0">
                <a:solidFill>
                  <a:srgbClr val="7030A0"/>
                </a:solidFill>
                <a:latin typeface="Times New Roman" panose="02020603050405020304" pitchFamily="18" charset="0"/>
                <a:cs typeface="Times New Roman" panose="02020603050405020304" pitchFamily="18" charset="0"/>
              </a:rPr>
              <a:t>customizable Privacy-preserving Search Frame Work (UPS</a:t>
            </a:r>
            <a:r>
              <a:rPr lang="en-US" sz="4000" b="1" dirty="0" smtClean="0">
                <a:solidFill>
                  <a:srgbClr val="7030A0"/>
                </a:solidFill>
                <a:latin typeface="Times New Roman" panose="02020603050405020304" pitchFamily="18" charset="0"/>
                <a:cs typeface="Times New Roman" panose="02020603050405020304" pitchFamily="18" charset="0"/>
              </a:rPr>
              <a:t>)</a:t>
            </a:r>
            <a:r>
              <a:rPr lang="en-US" sz="4000" b="1" dirty="0">
                <a:solidFill>
                  <a:srgbClr val="7030A0"/>
                </a:solidFill>
                <a:latin typeface="Times New Roman" panose="02020603050405020304" pitchFamily="18" charset="0"/>
                <a:cs typeface="Times New Roman" panose="02020603050405020304" pitchFamily="18" charset="0"/>
              </a:rPr>
              <a:t/>
            </a:r>
            <a:br>
              <a:rPr lang="en-US" sz="4000" b="1" dirty="0">
                <a:solidFill>
                  <a:srgbClr val="7030A0"/>
                </a:solidFill>
                <a:latin typeface="Times New Roman" panose="02020603050405020304" pitchFamily="18" charset="0"/>
                <a:cs typeface="Times New Roman" panose="02020603050405020304" pitchFamily="18" charset="0"/>
              </a:rPr>
            </a:br>
            <a:endParaRPr lang="en-IN" sz="4000" dirty="0">
              <a:solidFill>
                <a:srgbClr val="7030A0"/>
              </a:solidFill>
            </a:endParaRPr>
          </a:p>
        </p:txBody>
      </p:sp>
      <p:sp>
        <p:nvSpPr>
          <p:cNvPr id="3" name="Content Placeholder 2"/>
          <p:cNvSpPr>
            <a:spLocks noGrp="1"/>
          </p:cNvSpPr>
          <p:nvPr>
            <p:ph idx="1"/>
          </p:nvPr>
        </p:nvSpPr>
        <p:spPr>
          <a:xfrm>
            <a:off x="1895922" y="2323005"/>
            <a:ext cx="4365379" cy="3777622"/>
          </a:xfrm>
        </p:spPr>
        <p:txBody>
          <a:bodyPr>
            <a:normAutofit/>
          </a:bodyPr>
          <a:lstStyle/>
          <a:p>
            <a:pPr>
              <a:buNone/>
            </a:pPr>
            <a:r>
              <a:rPr lang="en-US" sz="2000" dirty="0">
                <a:solidFill>
                  <a:schemeClr val="tx1"/>
                </a:solidFill>
                <a:latin typeface="Times New Roman" panose="02020603050405020304" pitchFamily="18" charset="0"/>
                <a:cs typeface="Times New Roman" panose="02020603050405020304" pitchFamily="18" charset="0"/>
              </a:rPr>
              <a:t> </a:t>
            </a:r>
          </a:p>
          <a:p>
            <a:pPr algn="just">
              <a:lnSpc>
                <a:spcPct val="150000"/>
              </a:lnSpc>
              <a:buFont typeface="Wingdings" pitchFamily="2" charset="2"/>
              <a:buChar char="ü"/>
            </a:pPr>
            <a:r>
              <a:rPr lang="en-US" sz="2000" dirty="0" smtClean="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privacy-preserving </a:t>
            </a:r>
            <a:r>
              <a:rPr lang="en-US" sz="2000" dirty="0">
                <a:solidFill>
                  <a:schemeClr val="tx1"/>
                </a:solidFill>
                <a:latin typeface="Times New Roman" panose="02020603050405020304" pitchFamily="18" charset="0"/>
                <a:cs typeface="Times New Roman" panose="02020603050405020304" pitchFamily="18" charset="0"/>
              </a:rPr>
              <a:t>personalized web search </a:t>
            </a:r>
            <a:r>
              <a:rPr lang="en-US" sz="2000" dirty="0" smtClean="0">
                <a:solidFill>
                  <a:schemeClr val="tx1"/>
                </a:solidFill>
                <a:latin typeface="Times New Roman" panose="02020603050405020304" pitchFamily="18" charset="0"/>
                <a:cs typeface="Times New Roman" panose="02020603050405020304" pitchFamily="18" charset="0"/>
              </a:rPr>
              <a:t>framework is proposed</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ü"/>
            </a:pPr>
            <a:r>
              <a:rPr lang="en-US" sz="2000" dirty="0" smtClean="0">
                <a:solidFill>
                  <a:schemeClr val="tx1"/>
                </a:solidFill>
                <a:latin typeface="Times New Roman" panose="02020603050405020304" pitchFamily="18" charset="0"/>
                <a:cs typeface="Times New Roman" panose="02020603050405020304" pitchFamily="18" charset="0"/>
              </a:rPr>
              <a:t>UPS can </a:t>
            </a:r>
            <a:r>
              <a:rPr lang="en-US" sz="2000" dirty="0">
                <a:solidFill>
                  <a:schemeClr val="tx1"/>
                </a:solidFill>
                <a:latin typeface="Times New Roman" panose="02020603050405020304" pitchFamily="18" charset="0"/>
                <a:cs typeface="Times New Roman" panose="02020603050405020304" pitchFamily="18" charset="0"/>
              </a:rPr>
              <a:t>generalize profiles for each </a:t>
            </a:r>
            <a:r>
              <a:rPr lang="en-US" sz="2000" dirty="0" smtClean="0">
                <a:solidFill>
                  <a:schemeClr val="tx1"/>
                </a:solidFill>
                <a:latin typeface="Times New Roman" panose="02020603050405020304" pitchFamily="18" charset="0"/>
                <a:cs typeface="Times New Roman" panose="02020603050405020304" pitchFamily="18" charset="0"/>
              </a:rPr>
              <a:t>query according </a:t>
            </a:r>
            <a:r>
              <a:rPr lang="en-US" sz="2000" dirty="0">
                <a:solidFill>
                  <a:schemeClr val="tx1"/>
                </a:solidFill>
                <a:latin typeface="Times New Roman" panose="02020603050405020304" pitchFamily="18" charset="0"/>
                <a:cs typeface="Times New Roman" panose="02020603050405020304" pitchFamily="18" charset="0"/>
              </a:rPr>
              <a:t>to user         specified privacy </a:t>
            </a:r>
            <a:r>
              <a:rPr lang="en-US" sz="2000" dirty="0" smtClean="0">
                <a:solidFill>
                  <a:schemeClr val="tx1"/>
                </a:solidFill>
                <a:latin typeface="Times New Roman" panose="02020603050405020304" pitchFamily="18" charset="0"/>
                <a:cs typeface="Times New Roman" panose="02020603050405020304" pitchFamily="18" charset="0"/>
              </a:rPr>
              <a:t>requirements</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p:cNvPicPr>
          <p:nvPr/>
        </p:nvPicPr>
        <p:blipFill>
          <a:blip r:embed="rId2"/>
          <a:srcRect/>
          <a:stretch>
            <a:fillRect/>
          </a:stretch>
        </p:blipFill>
        <p:spPr bwMode="auto">
          <a:xfrm>
            <a:off x="6362164" y="2073498"/>
            <a:ext cx="5052855" cy="4027129"/>
          </a:xfrm>
          <a:prstGeom prst="rect">
            <a:avLst/>
          </a:prstGeom>
          <a:noFill/>
          <a:ln w="9525">
            <a:noFill/>
            <a:miter lim="800000"/>
            <a:headEnd/>
            <a:tailEnd/>
          </a:ln>
        </p:spPr>
      </p:pic>
    </p:spTree>
    <p:extLst>
      <p:ext uri="{BB962C8B-B14F-4D97-AF65-F5344CB8AC3E}">
        <p14:creationId xmlns:p14="http://schemas.microsoft.com/office/powerpoint/2010/main" val="2692974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162" y="572594"/>
            <a:ext cx="8911687" cy="1280890"/>
          </a:xfrm>
        </p:spPr>
        <p:txBody>
          <a:bodyPr>
            <a:normAutofit fontScale="90000"/>
          </a:bodyPr>
          <a:lstStyle/>
          <a:p>
            <a:pPr marL="571500" lvl="0" indent="-571500">
              <a:buFont typeface="Wingdings" panose="05000000000000000000" pitchFamily="2" charset="2"/>
              <a:buChar char="Ø"/>
            </a:pPr>
            <a:r>
              <a:rPr lang="en-US" sz="4900" b="1" dirty="0" smtClean="0">
                <a:solidFill>
                  <a:srgbClr val="7030A0"/>
                </a:solidFill>
                <a:latin typeface="Times New Roman" panose="02020603050405020304" pitchFamily="18" charset="0"/>
                <a:cs typeface="Times New Roman" panose="02020603050405020304" pitchFamily="18" charset="0"/>
              </a:rPr>
              <a:t>Ontology </a:t>
            </a:r>
            <a:r>
              <a:rPr lang="en-US" sz="4900" b="1" dirty="0">
                <a:solidFill>
                  <a:srgbClr val="7030A0"/>
                </a:solidFill>
                <a:latin typeface="Times New Roman" panose="02020603050405020304" pitchFamily="18" charset="0"/>
                <a:cs typeface="Times New Roman" panose="02020603050405020304" pitchFamily="18" charset="0"/>
              </a:rPr>
              <a:t>Management </a:t>
            </a:r>
            <a:r>
              <a:rPr lang="en-US" sz="4900" b="1" dirty="0" smtClean="0">
                <a:solidFill>
                  <a:srgbClr val="7030A0"/>
                </a:solidFill>
                <a:latin typeface="Times New Roman" panose="02020603050405020304" pitchFamily="18" charset="0"/>
                <a:cs typeface="Times New Roman" panose="02020603050405020304" pitchFamily="18" charset="0"/>
              </a:rPr>
              <a:t>System</a:t>
            </a:r>
            <a:r>
              <a:rPr lang="en-US" sz="4900" b="1" dirty="0">
                <a:solidFill>
                  <a:srgbClr val="7030A0"/>
                </a:solidFill>
                <a:latin typeface="Times New Roman" panose="02020603050405020304" pitchFamily="18" charset="0"/>
                <a:cs typeface="Times New Roman" panose="02020603050405020304" pitchFamily="18" charset="0"/>
              </a:rPr>
              <a:t/>
            </a:r>
            <a:br>
              <a:rPr lang="en-US" sz="4900" b="1" dirty="0">
                <a:solidFill>
                  <a:srgbClr val="7030A0"/>
                </a:solidFill>
                <a:latin typeface="Times New Roman" panose="02020603050405020304" pitchFamily="18" charset="0"/>
                <a:cs typeface="Times New Roman" panose="02020603050405020304" pitchFamily="18" charset="0"/>
              </a:rPr>
            </a:br>
            <a:endParaRPr lang="en-IN" sz="49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19511" y="1853484"/>
            <a:ext cx="8915400" cy="4185453"/>
          </a:xfrm>
        </p:spPr>
        <p:txBody>
          <a:bodyPr>
            <a:noAutofit/>
          </a:bodyPr>
          <a:lstStyle/>
          <a:p>
            <a:pPr marL="457200" lvl="0" indent="-457200">
              <a:lnSpc>
                <a:spcPct val="150000"/>
              </a:lnSpc>
              <a:buAutoNum type="alphaUcParenR"/>
            </a:pPr>
            <a:r>
              <a:rPr lang="en-US" sz="2200" b="1" dirty="0" smtClean="0">
                <a:solidFill>
                  <a:schemeClr val="tx1"/>
                </a:solidFill>
                <a:latin typeface="Times New Roman" panose="02020603050405020304" pitchFamily="18" charset="0"/>
                <a:cs typeface="Times New Roman" panose="02020603050405020304" pitchFamily="18" charset="0"/>
              </a:rPr>
              <a:t>Location </a:t>
            </a:r>
            <a:r>
              <a:rPr lang="en-US" sz="2200" b="1" dirty="0">
                <a:solidFill>
                  <a:schemeClr val="tx1"/>
                </a:solidFill>
                <a:latin typeface="Times New Roman" panose="02020603050405020304" pitchFamily="18" charset="0"/>
                <a:cs typeface="Times New Roman" panose="02020603050405020304" pitchFamily="18" charset="0"/>
              </a:rPr>
              <a:t>Ontology</a:t>
            </a:r>
            <a:r>
              <a:rPr lang="en-US" sz="2200" b="1" dirty="0" smtClean="0">
                <a:solidFill>
                  <a:schemeClr val="tx1"/>
                </a:solidFill>
                <a:latin typeface="Times New Roman" panose="02020603050405020304" pitchFamily="18" charset="0"/>
                <a:cs typeface="Times New Roman" panose="02020603050405020304" pitchFamily="18" charset="0"/>
              </a:rPr>
              <a:t>:</a:t>
            </a:r>
          </a:p>
          <a:p>
            <a:pPr marL="0" lvl="0" indent="0">
              <a:buNone/>
            </a:pPr>
            <a:endParaRPr lang="en-US" sz="8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ü"/>
            </a:pPr>
            <a:r>
              <a:rPr lang="en-US" sz="2200" dirty="0">
                <a:solidFill>
                  <a:schemeClr val="tx1"/>
                </a:solidFill>
                <a:latin typeface="Times New Roman" panose="02020603050405020304" pitchFamily="18" charset="0"/>
                <a:cs typeface="Times New Roman" panose="02020603050405020304" pitchFamily="18" charset="0"/>
              </a:rPr>
              <a:t>The predefined location ontology is used to associate location information with the search results</a:t>
            </a:r>
          </a:p>
          <a:p>
            <a:pPr algn="just">
              <a:lnSpc>
                <a:spcPct val="150000"/>
              </a:lnSpc>
              <a:buFont typeface="Wingdings" pitchFamily="2" charset="2"/>
              <a:buChar char="ü"/>
            </a:pPr>
            <a:r>
              <a:rPr lang="en-US" sz="2200" dirty="0">
                <a:solidFill>
                  <a:schemeClr val="tx1"/>
                </a:solidFill>
                <a:latin typeface="Times New Roman" panose="02020603050405020304" pitchFamily="18" charset="0"/>
                <a:cs typeface="Times New Roman" panose="02020603050405020304" pitchFamily="18" charset="0"/>
              </a:rPr>
              <a:t>All of the keywords and key-phrases from the documents returned for query </a:t>
            </a:r>
            <a:r>
              <a:rPr lang="en-US" sz="2200" b="1" i="1" dirty="0">
                <a:solidFill>
                  <a:schemeClr val="tx1"/>
                </a:solidFill>
                <a:latin typeface="Times New Roman" panose="02020603050405020304" pitchFamily="18" charset="0"/>
                <a:cs typeface="Times New Roman" panose="02020603050405020304" pitchFamily="18" charset="0"/>
              </a:rPr>
              <a:t>q</a:t>
            </a:r>
            <a:r>
              <a:rPr lang="en-US" sz="2200" dirty="0">
                <a:solidFill>
                  <a:schemeClr val="tx1"/>
                </a:solidFill>
                <a:latin typeface="Times New Roman" panose="02020603050405020304" pitchFamily="18" charset="0"/>
                <a:cs typeface="Times New Roman" panose="02020603050405020304" pitchFamily="18" charset="0"/>
              </a:rPr>
              <a:t> are </a:t>
            </a:r>
            <a:r>
              <a:rPr lang="en-US" sz="2200" dirty="0" smtClean="0">
                <a:solidFill>
                  <a:schemeClr val="tx1"/>
                </a:solidFill>
                <a:latin typeface="Times New Roman" panose="02020603050405020304" pitchFamily="18" charset="0"/>
                <a:cs typeface="Times New Roman" panose="02020603050405020304" pitchFamily="18" charset="0"/>
              </a:rPr>
              <a:t>extracted</a:t>
            </a:r>
          </a:p>
          <a:p>
            <a:pPr algn="just">
              <a:lnSpc>
                <a:spcPct val="150000"/>
              </a:lnSpc>
              <a:buFont typeface="Wingdings"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If a keyword or key-phrase in a retrieved document </a:t>
            </a:r>
            <a:r>
              <a:rPr lang="en-US" sz="2400" b="1" i="1" dirty="0">
                <a:solidFill>
                  <a:schemeClr val="tx1"/>
                </a:solidFill>
                <a:latin typeface="Times New Roman" panose="02020603050405020304" pitchFamily="18" charset="0"/>
                <a:cs typeface="Times New Roman" panose="02020603050405020304" pitchFamily="18" charset="0"/>
              </a:rPr>
              <a:t>d</a:t>
            </a:r>
            <a:r>
              <a:rPr lang="en-US" sz="2400" dirty="0">
                <a:solidFill>
                  <a:schemeClr val="tx1"/>
                </a:solidFill>
                <a:latin typeface="Times New Roman" panose="02020603050405020304" pitchFamily="18" charset="0"/>
                <a:cs typeface="Times New Roman" panose="02020603050405020304" pitchFamily="18" charset="0"/>
              </a:rPr>
              <a:t> matches a location name in our predefined location ontology, it will be treated as a location concept of </a:t>
            </a:r>
            <a:r>
              <a:rPr lang="en-US" sz="2400" b="1" i="1" dirty="0">
                <a:solidFill>
                  <a:schemeClr val="tx1"/>
                </a:solidFill>
                <a:latin typeface="Times New Roman" panose="02020603050405020304" pitchFamily="18" charset="0"/>
                <a:cs typeface="Times New Roman" panose="02020603050405020304" pitchFamily="18" charset="0"/>
              </a:rPr>
              <a:t>d</a:t>
            </a:r>
          </a:p>
          <a:p>
            <a:pPr algn="just">
              <a:lnSpc>
                <a:spcPct val="150000"/>
              </a:lnSpc>
              <a:buFont typeface="Wingdings" pitchFamily="2" charset="2"/>
              <a:buChar char="ü"/>
            </a:pP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408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3943" y="2081891"/>
            <a:ext cx="9264465" cy="4518059"/>
          </a:xfrm>
        </p:spPr>
        <p:txBody>
          <a:bodyPr>
            <a:normAutofit/>
          </a:bodyPr>
          <a:lstStyle/>
          <a:p>
            <a:pPr marL="457200" lvl="1" indent="0">
              <a:buNone/>
            </a:pPr>
            <a:r>
              <a:rPr lang="en-US" sz="2200" b="1" dirty="0" smtClean="0">
                <a:solidFill>
                  <a:schemeClr val="tx1"/>
                </a:solidFill>
                <a:latin typeface="Times New Roman" panose="02020603050405020304" pitchFamily="18" charset="0"/>
                <a:cs typeface="Times New Roman" panose="02020603050405020304" pitchFamily="18" charset="0"/>
              </a:rPr>
              <a:t>B) Content Ontology:</a:t>
            </a:r>
          </a:p>
          <a:p>
            <a:pPr marL="457200" lvl="1" indent="0">
              <a:buNone/>
            </a:pPr>
            <a:endParaRPr lang="en-US" sz="2200" b="1" u="sng" dirty="0" smtClean="0">
              <a:solidFill>
                <a:schemeClr val="tx1"/>
              </a:solidFill>
              <a:latin typeface="Times New Roman" panose="02020603050405020304" pitchFamily="18" charset="0"/>
              <a:cs typeface="Times New Roman" panose="02020603050405020304" pitchFamily="18" charset="0"/>
            </a:endParaRPr>
          </a:p>
          <a:p>
            <a:pPr lvl="1" algn="just">
              <a:lnSpc>
                <a:spcPct val="150000"/>
              </a:lnSpc>
              <a:buFont typeface="Wingdings" pitchFamily="2" charset="2"/>
              <a:buChar char="ü"/>
            </a:pPr>
            <a:r>
              <a:rPr lang="en-US" sz="2200" dirty="0" smtClean="0">
                <a:solidFill>
                  <a:schemeClr val="tx1"/>
                </a:solidFill>
                <a:latin typeface="Times New Roman" panose="02020603050405020304" pitchFamily="18" charset="0"/>
                <a:cs typeface="Times New Roman" panose="02020603050405020304" pitchFamily="18" charset="0"/>
              </a:rPr>
              <a:t>Similar to the location ontology, the content </a:t>
            </a:r>
            <a:r>
              <a:rPr lang="en-US" sz="2200" dirty="0">
                <a:solidFill>
                  <a:schemeClr val="tx1"/>
                </a:solidFill>
                <a:latin typeface="Times New Roman" panose="02020603050405020304" pitchFamily="18" charset="0"/>
                <a:cs typeface="Times New Roman" panose="02020603050405020304" pitchFamily="18" charset="0"/>
              </a:rPr>
              <a:t>ontology together with click through data are used to create feature vectors containing the user location </a:t>
            </a:r>
            <a:r>
              <a:rPr lang="en-US" sz="2200" dirty="0" smtClean="0">
                <a:solidFill>
                  <a:schemeClr val="tx1"/>
                </a:solidFill>
                <a:latin typeface="Times New Roman" panose="02020603050405020304" pitchFamily="18" charset="0"/>
                <a:cs typeface="Times New Roman" panose="02020603050405020304" pitchFamily="18" charset="0"/>
              </a:rPr>
              <a:t>preferences</a:t>
            </a:r>
          </a:p>
          <a:p>
            <a:pPr lvl="1" algn="just">
              <a:lnSpc>
                <a:spcPct val="150000"/>
              </a:lnSpc>
              <a:buFont typeface="Wingdings" pitchFamily="2" charset="2"/>
              <a:buChar char="ü"/>
            </a:pPr>
            <a:r>
              <a:rPr lang="en-US" sz="2200" dirty="0" smtClean="0">
                <a:solidFill>
                  <a:schemeClr val="tx1"/>
                </a:solidFill>
                <a:latin typeface="Times New Roman" panose="02020603050405020304" pitchFamily="18" charset="0"/>
                <a:cs typeface="Times New Roman" panose="02020603050405020304" pitchFamily="18" charset="0"/>
              </a:rPr>
              <a:t>Feature vectors </a:t>
            </a:r>
            <a:r>
              <a:rPr lang="en-US" sz="2200" dirty="0">
                <a:solidFill>
                  <a:schemeClr val="tx1"/>
                </a:solidFill>
                <a:latin typeface="Times New Roman" panose="02020603050405020304" pitchFamily="18" charset="0"/>
                <a:cs typeface="Times New Roman" panose="02020603050405020304" pitchFamily="18" charset="0"/>
              </a:rPr>
              <a:t>will then be transformed into a location weight vector to rank the search results according to the user’s location </a:t>
            </a:r>
            <a:r>
              <a:rPr lang="en-US" sz="2200" dirty="0" smtClean="0">
                <a:solidFill>
                  <a:schemeClr val="tx1"/>
                </a:solidFill>
                <a:latin typeface="Times New Roman" panose="02020603050405020304" pitchFamily="18" charset="0"/>
                <a:cs typeface="Times New Roman" panose="02020603050405020304" pitchFamily="18" charset="0"/>
              </a:rPr>
              <a:t>preferences</a:t>
            </a:r>
            <a:endParaRPr lang="en-IN" sz="2200" dirty="0">
              <a:solidFill>
                <a:schemeClr val="tx1"/>
              </a:solidFill>
            </a:endParaRPr>
          </a:p>
        </p:txBody>
      </p:sp>
      <p:sp>
        <p:nvSpPr>
          <p:cNvPr id="4" name="Title 1"/>
          <p:cNvSpPr>
            <a:spLocks noGrp="1"/>
          </p:cNvSpPr>
          <p:nvPr>
            <p:ph type="title"/>
          </p:nvPr>
        </p:nvSpPr>
        <p:spPr>
          <a:xfrm>
            <a:off x="1717161" y="572594"/>
            <a:ext cx="10102803" cy="1280890"/>
          </a:xfrm>
        </p:spPr>
        <p:txBody>
          <a:bodyPr>
            <a:noAutofit/>
          </a:bodyPr>
          <a:lstStyle/>
          <a:p>
            <a:pPr marL="571500" lvl="0" indent="-571500">
              <a:buFont typeface="Wingdings" panose="05000000000000000000" pitchFamily="2" charset="2"/>
              <a:buChar char="Ø"/>
            </a:pPr>
            <a:r>
              <a:rPr lang="en-US" sz="4000" b="1" dirty="0" smtClean="0">
                <a:solidFill>
                  <a:srgbClr val="7030A0"/>
                </a:solidFill>
                <a:latin typeface="Times New Roman" panose="02020603050405020304" pitchFamily="18" charset="0"/>
                <a:cs typeface="Times New Roman" panose="02020603050405020304" pitchFamily="18" charset="0"/>
              </a:rPr>
              <a:t>Ontology </a:t>
            </a:r>
            <a:r>
              <a:rPr lang="en-US" sz="4000" b="1" dirty="0">
                <a:solidFill>
                  <a:srgbClr val="7030A0"/>
                </a:solidFill>
                <a:latin typeface="Times New Roman" panose="02020603050405020304" pitchFamily="18" charset="0"/>
                <a:cs typeface="Times New Roman" panose="02020603050405020304" pitchFamily="18" charset="0"/>
              </a:rPr>
              <a:t>Management </a:t>
            </a:r>
            <a:r>
              <a:rPr lang="en-US" sz="4000" b="1" dirty="0" smtClean="0">
                <a:solidFill>
                  <a:srgbClr val="7030A0"/>
                </a:solidFill>
                <a:latin typeface="Times New Roman" panose="02020603050405020304" pitchFamily="18" charset="0"/>
                <a:cs typeface="Times New Roman" panose="02020603050405020304" pitchFamily="18" charset="0"/>
              </a:rPr>
              <a:t>System(contd.)</a:t>
            </a:r>
            <a:endParaRPr lang="en-IN" sz="4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516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7314" y="572595"/>
            <a:ext cx="8911687" cy="1280890"/>
          </a:xfrm>
        </p:spPr>
        <p:txBody>
          <a:bodyPr>
            <a:normAutofit fontScale="90000"/>
          </a:bodyPr>
          <a:lstStyle/>
          <a:p>
            <a:pPr marL="571500" lvl="0" indent="-571500">
              <a:buFont typeface="Wingdings" panose="05000000000000000000" pitchFamily="2" charset="2"/>
              <a:buChar char="Ø"/>
            </a:pPr>
            <a:r>
              <a:rPr lang="en-US" sz="4900" b="1" dirty="0">
                <a:solidFill>
                  <a:srgbClr val="7030A0"/>
                </a:solidFill>
                <a:latin typeface="Times New Roman" panose="02020603050405020304" pitchFamily="18" charset="0"/>
                <a:cs typeface="Times New Roman" panose="02020603050405020304" pitchFamily="18" charset="0"/>
              </a:rPr>
              <a:t>Hash Tag Generation for Query Terms and Privacy Data </a:t>
            </a:r>
            <a:r>
              <a:rPr lang="en-US" b="1" u="sng" dirty="0"/>
              <a:t/>
            </a:r>
            <a:br>
              <a:rPr lang="en-US" b="1" u="sng" dirty="0"/>
            </a:br>
            <a:endParaRPr lang="en-IN" dirty="0"/>
          </a:p>
        </p:txBody>
      </p:sp>
      <p:sp>
        <p:nvSpPr>
          <p:cNvPr id="3" name="Content Placeholder 2"/>
          <p:cNvSpPr>
            <a:spLocks noGrp="1"/>
          </p:cNvSpPr>
          <p:nvPr>
            <p:ph idx="1"/>
          </p:nvPr>
        </p:nvSpPr>
        <p:spPr>
          <a:xfrm>
            <a:off x="2331634" y="2228045"/>
            <a:ext cx="9362384" cy="4475408"/>
          </a:xfrm>
        </p:spPr>
        <p:txBody>
          <a:bodyPr>
            <a:noAutofit/>
          </a:bodyPr>
          <a:lstStyle/>
          <a:p>
            <a:pPr>
              <a:buFont typeface="Wingdings" panose="05000000000000000000" pitchFamily="2" charset="2"/>
              <a:buChar char="ü"/>
            </a:pPr>
            <a:r>
              <a:rPr lang="en-US" sz="2000" dirty="0" smtClean="0">
                <a:solidFill>
                  <a:schemeClr val="tx1"/>
                </a:solidFill>
                <a:latin typeface="Times New Roman" panose="02020603050405020304" pitchFamily="18" charset="0"/>
                <a:cs typeface="Times New Roman" panose="02020603050405020304" pitchFamily="18" charset="0"/>
              </a:rPr>
              <a:t>User </a:t>
            </a:r>
            <a:r>
              <a:rPr lang="en-US" sz="2000" dirty="0">
                <a:solidFill>
                  <a:schemeClr val="tx1"/>
                </a:solidFill>
                <a:latin typeface="Times New Roman" panose="02020603050405020304" pitchFamily="18" charset="0"/>
                <a:cs typeface="Times New Roman" panose="02020603050405020304" pitchFamily="18" charset="0"/>
              </a:rPr>
              <a:t>location and query’s are stored into server which is hash coded by MD5 (One way encryption</a:t>
            </a:r>
            <a:r>
              <a:rPr lang="en-US" sz="2000" dirty="0" smtClean="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itchFamily="2" charset="2"/>
              <a:buChar char="ü"/>
            </a:pPr>
            <a:r>
              <a:rPr lang="en-IN" sz="2000" dirty="0" smtClean="0">
                <a:solidFill>
                  <a:schemeClr val="tx1"/>
                </a:solidFill>
                <a:latin typeface="Times New Roman" panose="02020603050405020304" pitchFamily="18" charset="0"/>
                <a:cs typeface="Times New Roman" panose="02020603050405020304" pitchFamily="18" charset="0"/>
              </a:rPr>
              <a:t>The </a:t>
            </a:r>
            <a:r>
              <a:rPr lang="en-IN" sz="2000" dirty="0">
                <a:solidFill>
                  <a:schemeClr val="tx1"/>
                </a:solidFill>
                <a:latin typeface="Times New Roman" panose="02020603050405020304" pitchFamily="18" charset="0"/>
                <a:cs typeface="Times New Roman" panose="02020603050405020304" pitchFamily="18" charset="0"/>
              </a:rPr>
              <a:t>abbreviation "MD" stands for </a:t>
            </a:r>
            <a:r>
              <a:rPr lang="en-IN" sz="2000" dirty="0" smtClean="0">
                <a:solidFill>
                  <a:schemeClr val="tx1"/>
                </a:solidFill>
                <a:latin typeface="Times New Roman" panose="02020603050405020304" pitchFamily="18" charset="0"/>
                <a:cs typeface="Times New Roman" panose="02020603050405020304" pitchFamily="18" charset="0"/>
              </a:rPr>
              <a:t>“Message Digest”</a:t>
            </a:r>
          </a:p>
          <a:p>
            <a:pPr>
              <a:lnSpc>
                <a:spcPct val="150000"/>
              </a:lnSpc>
              <a:buFont typeface="Wingdings"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MD5 algorithm is a widely used hash function producing a 128-bit hash </a:t>
            </a:r>
            <a:r>
              <a:rPr lang="en-IN" sz="2000" dirty="0" smtClean="0">
                <a:solidFill>
                  <a:schemeClr val="tx1"/>
                </a:solidFill>
                <a:latin typeface="Times New Roman" panose="02020603050405020304" pitchFamily="18" charset="0"/>
                <a:cs typeface="Times New Roman" panose="02020603050405020304" pitchFamily="18" charset="0"/>
              </a:rPr>
              <a:t>value</a:t>
            </a:r>
          </a:p>
          <a:p>
            <a:pPr>
              <a:lnSpc>
                <a:spcPct val="150000"/>
              </a:lnSpc>
              <a:buFont typeface="Wingdings"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MD5 digests have been widely used in the software world to provide some assurance that a transferred file has arrived </a:t>
            </a:r>
            <a:r>
              <a:rPr lang="en-IN" sz="2000" dirty="0" smtClean="0">
                <a:solidFill>
                  <a:schemeClr val="tx1"/>
                </a:solidFill>
                <a:latin typeface="Times New Roman" panose="02020603050405020304" pitchFamily="18" charset="0"/>
                <a:cs typeface="Times New Roman" panose="02020603050405020304" pitchFamily="18" charset="0"/>
              </a:rPr>
              <a:t>intact</a:t>
            </a:r>
          </a:p>
          <a:p>
            <a:pPr>
              <a:lnSpc>
                <a:spcPct val="150000"/>
              </a:lnSpc>
              <a:buFont typeface="Wingdings"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128-bit (16-byte) MD5 hashes (also termed message digests) are typically represented as a sequence of 32 hexadecimal </a:t>
            </a:r>
            <a:r>
              <a:rPr lang="en-IN" sz="2000" dirty="0" smtClean="0">
                <a:solidFill>
                  <a:schemeClr val="tx1"/>
                </a:solidFill>
                <a:latin typeface="Times New Roman" panose="02020603050405020304" pitchFamily="18" charset="0"/>
                <a:cs typeface="Times New Roman" panose="02020603050405020304" pitchFamily="18" charset="0"/>
              </a:rPr>
              <a:t>digits</a:t>
            </a:r>
            <a:endParaRPr lang="en-US" sz="2000" dirty="0">
              <a:solidFill>
                <a:schemeClr val="tx1"/>
              </a:solidFill>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685876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734" y="576835"/>
            <a:ext cx="8911687" cy="1280890"/>
          </a:xfrm>
        </p:spPr>
        <p:txBody>
          <a:bodyPr>
            <a:normAutofit fontScale="90000"/>
          </a:bodyPr>
          <a:lstStyle/>
          <a:p>
            <a:pPr marL="685800" lvl="0" indent="-685800">
              <a:buFont typeface="Wingdings" panose="05000000000000000000" pitchFamily="2" charset="2"/>
              <a:buChar char="Ø"/>
            </a:pPr>
            <a:r>
              <a:rPr lang="en-US" sz="4900" b="1" dirty="0" smtClean="0">
                <a:solidFill>
                  <a:srgbClr val="7030A0"/>
                </a:solidFill>
                <a:latin typeface="Times New Roman" panose="02020603050405020304" pitchFamily="18" charset="0"/>
                <a:cs typeface="Times New Roman" panose="02020603050405020304" pitchFamily="18" charset="0"/>
              </a:rPr>
              <a:t>Personal </a:t>
            </a:r>
            <a:r>
              <a:rPr lang="en-US" sz="4900" b="1" dirty="0">
                <a:solidFill>
                  <a:srgbClr val="7030A0"/>
                </a:solidFill>
                <a:latin typeface="Times New Roman" panose="02020603050405020304" pitchFamily="18" charset="0"/>
                <a:cs typeface="Times New Roman" panose="02020603050405020304" pitchFamily="18" charset="0"/>
              </a:rPr>
              <a:t>Behavior Collections using SPY NB </a:t>
            </a:r>
            <a:r>
              <a:rPr lang="en-US" sz="4900" b="1" dirty="0" smtClean="0">
                <a:solidFill>
                  <a:srgbClr val="7030A0"/>
                </a:solidFill>
                <a:latin typeface="Times New Roman" panose="02020603050405020304" pitchFamily="18" charset="0"/>
                <a:cs typeface="Times New Roman" panose="02020603050405020304" pitchFamily="18" charset="0"/>
              </a:rPr>
              <a:t>Algorithm</a:t>
            </a:r>
            <a:r>
              <a:rPr lang="en-US" dirty="0"/>
              <a:t/>
            </a:r>
            <a:br>
              <a:rPr lang="en-US" dirty="0"/>
            </a:br>
            <a:endParaRPr lang="en-IN" dirty="0"/>
          </a:p>
        </p:txBody>
      </p:sp>
      <p:sp>
        <p:nvSpPr>
          <p:cNvPr id="3" name="Content Placeholder 2"/>
          <p:cNvSpPr>
            <a:spLocks noGrp="1"/>
          </p:cNvSpPr>
          <p:nvPr>
            <p:ph idx="1"/>
          </p:nvPr>
        </p:nvSpPr>
        <p:spPr>
          <a:xfrm>
            <a:off x="2254361" y="2133600"/>
            <a:ext cx="8915400" cy="3777622"/>
          </a:xfrm>
        </p:spPr>
        <p:txBody>
          <a:bodyPr>
            <a:noAutofit/>
          </a:bodyPr>
          <a:lstStyle/>
          <a:p>
            <a:pPr algn="just">
              <a:lnSpc>
                <a:spcPct val="150000"/>
              </a:lnSpc>
              <a:buFont typeface="Wingdings" pitchFamily="2" charset="2"/>
              <a:buChar char="ü"/>
            </a:pPr>
            <a:r>
              <a:rPr lang="en-US" sz="2000" dirty="0" smtClean="0">
                <a:solidFill>
                  <a:schemeClr val="tx1"/>
                </a:solidFill>
                <a:latin typeface="Times New Roman" panose="02020603050405020304" pitchFamily="18" charset="0"/>
                <a:cs typeface="Times New Roman" panose="02020603050405020304" pitchFamily="18" charset="0"/>
              </a:rPr>
              <a:t>Spy </a:t>
            </a:r>
            <a:r>
              <a:rPr lang="en-US" sz="2000" dirty="0">
                <a:solidFill>
                  <a:schemeClr val="tx1"/>
                </a:solidFill>
                <a:latin typeface="Times New Roman" panose="02020603050405020304" pitchFamily="18" charset="0"/>
                <a:cs typeface="Times New Roman" panose="02020603050405020304" pitchFamily="18" charset="0"/>
              </a:rPr>
              <a:t>NB </a:t>
            </a:r>
            <a:r>
              <a:rPr lang="en-US" sz="2000" dirty="0" smtClean="0">
                <a:solidFill>
                  <a:schemeClr val="tx1"/>
                </a:solidFill>
                <a:latin typeface="Times New Roman" panose="02020603050405020304" pitchFamily="18" charset="0"/>
                <a:cs typeface="Times New Roman" panose="02020603050405020304" pitchFamily="18" charset="0"/>
              </a:rPr>
              <a:t>makes use of </a:t>
            </a:r>
            <a:r>
              <a:rPr lang="en-US" sz="2000" dirty="0">
                <a:solidFill>
                  <a:schemeClr val="tx1"/>
                </a:solidFill>
                <a:latin typeface="Times New Roman" panose="02020603050405020304" pitchFamily="18" charset="0"/>
                <a:cs typeface="Times New Roman" panose="02020603050405020304" pitchFamily="18" charset="0"/>
              </a:rPr>
              <a:t>user behavior models from preferences extracted from click through </a:t>
            </a:r>
            <a:r>
              <a:rPr lang="en-US" sz="2000" dirty="0" smtClean="0">
                <a:solidFill>
                  <a:schemeClr val="tx1"/>
                </a:solidFill>
                <a:latin typeface="Times New Roman" panose="02020603050405020304" pitchFamily="18" charset="0"/>
                <a:cs typeface="Times New Roman" panose="02020603050405020304" pitchFamily="18" charset="0"/>
              </a:rPr>
              <a:t>data</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 Assuming that users only click on documents that are of interest to them, Spy NB treats the clicked documents as positive samples, and predict reliable negative documents from the unlabeled (i.e., un clicked) </a:t>
            </a:r>
            <a:r>
              <a:rPr lang="en-US" sz="2000" dirty="0" smtClean="0">
                <a:solidFill>
                  <a:schemeClr val="tx1"/>
                </a:solidFill>
                <a:latin typeface="Times New Roman" panose="02020603050405020304" pitchFamily="18" charset="0"/>
                <a:cs typeface="Times New Roman" panose="02020603050405020304" pitchFamily="18" charset="0"/>
              </a:rPr>
              <a:t>documents</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To do the prediction, the “spy” technique incorporates a novel voting procedure into Naive Bayes classifier to predict a negative set of documents from the unlabeled document </a:t>
            </a:r>
            <a:r>
              <a:rPr lang="en-US" sz="2000" dirty="0" smtClean="0">
                <a:solidFill>
                  <a:schemeClr val="tx1"/>
                </a:solidFill>
                <a:latin typeface="Times New Roman" panose="02020603050405020304" pitchFamily="18" charset="0"/>
                <a:cs typeface="Times New Roman" panose="02020603050405020304" pitchFamily="18" charset="0"/>
              </a:rPr>
              <a:t>set</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304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8300" y="533958"/>
            <a:ext cx="8911687" cy="1280890"/>
          </a:xfrm>
        </p:spPr>
        <p:txBody>
          <a:bodyPr>
            <a:noAutofit/>
          </a:bodyPr>
          <a:lstStyle/>
          <a:p>
            <a:r>
              <a:rPr lang="en-IN" sz="5400" b="1" dirty="0" smtClean="0">
                <a:solidFill>
                  <a:srgbClr val="7030A0"/>
                </a:solidFill>
                <a:latin typeface="Times New Roman" panose="02020603050405020304" pitchFamily="18" charset="0"/>
                <a:cs typeface="Times New Roman" panose="02020603050405020304" pitchFamily="18" charset="0"/>
              </a:rPr>
              <a:t>CONTENTS</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84587" y="1814848"/>
            <a:ext cx="8915400" cy="4650346"/>
          </a:xfrm>
        </p:spPr>
        <p:txBody>
          <a:bodyPr>
            <a:noAutofit/>
          </a:bodyPr>
          <a:lstStyle/>
          <a:p>
            <a:pPr>
              <a:buSzPct val="80000"/>
              <a:buFont typeface="Wingdings" panose="05000000000000000000" pitchFamily="2" charset="2"/>
              <a:buChar char="q"/>
            </a:pPr>
            <a:r>
              <a:rPr lang="en-IN" sz="2800" dirty="0" smtClean="0">
                <a:solidFill>
                  <a:schemeClr val="tx1"/>
                </a:solidFill>
                <a:latin typeface="Times New Roman" panose="02020603050405020304" pitchFamily="18" charset="0"/>
                <a:cs typeface="Times New Roman" panose="02020603050405020304" pitchFamily="18" charset="0"/>
              </a:rPr>
              <a:t>Introduction</a:t>
            </a:r>
          </a:p>
          <a:p>
            <a:pPr>
              <a:buSzPct val="80000"/>
              <a:buFont typeface="Wingdings" panose="05000000000000000000" pitchFamily="2" charset="2"/>
              <a:buChar char="q"/>
            </a:pPr>
            <a:r>
              <a:rPr lang="en-IN" sz="2800" dirty="0" smtClean="0">
                <a:solidFill>
                  <a:schemeClr val="tx1"/>
                </a:solidFill>
                <a:latin typeface="Times New Roman" panose="02020603050405020304" pitchFamily="18" charset="0"/>
                <a:cs typeface="Times New Roman" panose="02020603050405020304" pitchFamily="18" charset="0"/>
              </a:rPr>
              <a:t>Literature Survey</a:t>
            </a:r>
          </a:p>
          <a:p>
            <a:pPr>
              <a:buSzPct val="80000"/>
              <a:buFont typeface="Wingdings" panose="05000000000000000000" pitchFamily="2" charset="2"/>
              <a:buChar char="q"/>
            </a:pPr>
            <a:r>
              <a:rPr lang="en-IN" sz="2800" dirty="0" smtClean="0">
                <a:solidFill>
                  <a:schemeClr val="tx1"/>
                </a:solidFill>
                <a:latin typeface="Times New Roman" panose="02020603050405020304" pitchFamily="18" charset="0"/>
                <a:cs typeface="Times New Roman" panose="02020603050405020304" pitchFamily="18" charset="0"/>
              </a:rPr>
              <a:t>Problem Statement </a:t>
            </a:r>
          </a:p>
          <a:p>
            <a:pPr>
              <a:buSzPct val="80000"/>
              <a:buFont typeface="Wingdings" panose="05000000000000000000" pitchFamily="2" charset="2"/>
              <a:buChar char="q"/>
            </a:pPr>
            <a:r>
              <a:rPr lang="en-IN" sz="2800" dirty="0" smtClean="0">
                <a:solidFill>
                  <a:schemeClr val="tx1"/>
                </a:solidFill>
                <a:latin typeface="Times New Roman" panose="02020603050405020304" pitchFamily="18" charset="0"/>
                <a:cs typeface="Times New Roman" panose="02020603050405020304" pitchFamily="18" charset="0"/>
              </a:rPr>
              <a:t>System Design</a:t>
            </a:r>
          </a:p>
          <a:p>
            <a:pPr>
              <a:buSzPct val="80000"/>
              <a:buFont typeface="Wingdings" panose="05000000000000000000" pitchFamily="2" charset="2"/>
              <a:buChar char="q"/>
            </a:pPr>
            <a:r>
              <a:rPr lang="en-IN" sz="2800" dirty="0" smtClean="0">
                <a:solidFill>
                  <a:schemeClr val="tx1"/>
                </a:solidFill>
                <a:latin typeface="Times New Roman" panose="02020603050405020304" pitchFamily="18" charset="0"/>
                <a:cs typeface="Times New Roman" panose="02020603050405020304" pitchFamily="18" charset="0"/>
              </a:rPr>
              <a:t>Data Flow Diagram</a:t>
            </a:r>
          </a:p>
          <a:p>
            <a:pPr>
              <a:buSzPct val="80000"/>
              <a:buFont typeface="Wingdings" panose="05000000000000000000" pitchFamily="2" charset="2"/>
              <a:buChar char="q"/>
            </a:pPr>
            <a:r>
              <a:rPr lang="en-IN" sz="2800" dirty="0" smtClean="0">
                <a:solidFill>
                  <a:schemeClr val="tx1"/>
                </a:solidFill>
                <a:latin typeface="Times New Roman" panose="02020603050405020304" pitchFamily="18" charset="0"/>
                <a:cs typeface="Times New Roman" panose="02020603050405020304" pitchFamily="18" charset="0"/>
              </a:rPr>
              <a:t>Results</a:t>
            </a:r>
          </a:p>
          <a:p>
            <a:pPr>
              <a:buSzPct val="80000"/>
              <a:buFont typeface="Wingdings" panose="05000000000000000000" pitchFamily="2" charset="2"/>
              <a:buChar char="q"/>
            </a:pPr>
            <a:r>
              <a:rPr lang="en-IN" sz="2800" dirty="0" smtClean="0">
                <a:solidFill>
                  <a:schemeClr val="tx1"/>
                </a:solidFill>
                <a:latin typeface="Times New Roman" panose="02020603050405020304" pitchFamily="18" charset="0"/>
                <a:cs typeface="Times New Roman" panose="02020603050405020304" pitchFamily="18" charset="0"/>
              </a:rPr>
              <a:t>Test Cases</a:t>
            </a:r>
          </a:p>
          <a:p>
            <a:pPr>
              <a:buSzPct val="80000"/>
              <a:buFont typeface="Wingdings" panose="05000000000000000000" pitchFamily="2" charset="2"/>
              <a:buChar char="q"/>
            </a:pPr>
            <a:r>
              <a:rPr lang="en-IN" sz="2800" dirty="0" smtClean="0">
                <a:solidFill>
                  <a:schemeClr val="tx1"/>
                </a:solidFill>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q"/>
            </a:pPr>
            <a:endParaRPr lang="en-IN" sz="2800" dirty="0">
              <a:solidFill>
                <a:schemeClr val="tx1"/>
              </a:solidFill>
            </a:endParaRPr>
          </a:p>
        </p:txBody>
      </p:sp>
    </p:spTree>
    <p:extLst>
      <p:ext uri="{BB962C8B-B14F-4D97-AF65-F5344CB8AC3E}">
        <p14:creationId xmlns:p14="http://schemas.microsoft.com/office/powerpoint/2010/main" val="1610280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2554" y="598352"/>
            <a:ext cx="8911687" cy="1280890"/>
          </a:xfrm>
        </p:spPr>
        <p:txBody>
          <a:bodyPr>
            <a:noAutofit/>
          </a:bodyPr>
          <a:lstStyle/>
          <a:p>
            <a:pPr marL="571500" lvl="0" indent="-571500">
              <a:buFont typeface="Wingdings" panose="05000000000000000000" pitchFamily="2" charset="2"/>
              <a:buChar char="Ø"/>
            </a:pPr>
            <a:r>
              <a:rPr lang="en-US" sz="4400" b="1" dirty="0">
                <a:solidFill>
                  <a:srgbClr val="7030A0"/>
                </a:solidFill>
                <a:latin typeface="Times New Roman" panose="02020603050405020304" pitchFamily="18" charset="0"/>
                <a:cs typeface="Times New Roman" panose="02020603050405020304" pitchFamily="18" charset="0"/>
              </a:rPr>
              <a:t>Personalized Searching using Adaptive Ranking </a:t>
            </a:r>
            <a:r>
              <a:rPr lang="en-US" sz="4400" b="1" dirty="0" smtClean="0">
                <a:solidFill>
                  <a:srgbClr val="7030A0"/>
                </a:solidFill>
                <a:latin typeface="Times New Roman" panose="02020603050405020304" pitchFamily="18" charset="0"/>
                <a:cs typeface="Times New Roman" panose="02020603050405020304" pitchFamily="18" charset="0"/>
              </a:rPr>
              <a:t>Technique</a:t>
            </a:r>
            <a:endParaRPr lang="en-US" sz="4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20020" y="1721476"/>
            <a:ext cx="8915400" cy="5136524"/>
          </a:xfrm>
        </p:spPr>
        <p:txBody>
          <a:bodyPr>
            <a:normAutofit fontScale="85000" lnSpcReduction="20000"/>
          </a:bodyPr>
          <a:lstStyle/>
          <a:p>
            <a:pPr>
              <a:buNone/>
            </a:pPr>
            <a:r>
              <a:rPr lang="en-US" dirty="0"/>
              <a:t> </a:t>
            </a:r>
          </a:p>
          <a:p>
            <a:pPr algn="just">
              <a:lnSpc>
                <a:spcPct val="170000"/>
              </a:lnSpc>
              <a:buFont typeface="Wingdings"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Ranking </a:t>
            </a:r>
            <a:r>
              <a:rPr lang="en-US" sz="2400" dirty="0" smtClean="0">
                <a:solidFill>
                  <a:schemeClr val="tx1"/>
                </a:solidFill>
                <a:latin typeface="Times New Roman" panose="02020603050405020304" pitchFamily="18" charset="0"/>
                <a:cs typeface="Times New Roman" panose="02020603050405020304" pitchFamily="18" charset="0"/>
              </a:rPr>
              <a:t>SVM(Support Vector Machine) </a:t>
            </a:r>
            <a:r>
              <a:rPr lang="en-US" sz="2400" dirty="0">
                <a:solidFill>
                  <a:schemeClr val="tx1"/>
                </a:solidFill>
                <a:latin typeface="Times New Roman" panose="02020603050405020304" pitchFamily="18" charset="0"/>
                <a:cs typeface="Times New Roman" panose="02020603050405020304" pitchFamily="18" charset="0"/>
              </a:rPr>
              <a:t>is employed to learn a personalized ranking function for rank adaptation of the search results according to the user content and location </a:t>
            </a:r>
            <a:r>
              <a:rPr lang="en-US" sz="2400" dirty="0" smtClean="0">
                <a:solidFill>
                  <a:schemeClr val="tx1"/>
                </a:solidFill>
                <a:latin typeface="Times New Roman" panose="02020603050405020304" pitchFamily="18" charset="0"/>
                <a:cs typeface="Times New Roman" panose="02020603050405020304" pitchFamily="18" charset="0"/>
              </a:rPr>
              <a:t>preferences </a:t>
            </a:r>
            <a:endParaRPr lang="en-US" sz="2400" dirty="0">
              <a:solidFill>
                <a:schemeClr val="tx1"/>
              </a:solidFill>
              <a:latin typeface="Times New Roman" panose="02020603050405020304" pitchFamily="18" charset="0"/>
              <a:cs typeface="Times New Roman" panose="02020603050405020304" pitchFamily="18" charset="0"/>
            </a:endParaRPr>
          </a:p>
          <a:p>
            <a:pPr algn="just">
              <a:lnSpc>
                <a:spcPct val="170000"/>
              </a:lnSpc>
              <a:buFont typeface="Wingdings"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For a given query, a set of content concepts and a set of location concepts are extracted from the search results as the document </a:t>
            </a:r>
            <a:r>
              <a:rPr lang="en-US" sz="2400" dirty="0" smtClean="0">
                <a:solidFill>
                  <a:schemeClr val="tx1"/>
                </a:solidFill>
                <a:latin typeface="Times New Roman" panose="02020603050405020304" pitchFamily="18" charset="0"/>
                <a:cs typeface="Times New Roman" panose="02020603050405020304" pitchFamily="18" charset="0"/>
              </a:rPr>
              <a:t>features</a:t>
            </a:r>
          </a:p>
          <a:p>
            <a:pPr algn="just">
              <a:lnSpc>
                <a:spcPct val="170000"/>
              </a:lnSpc>
              <a:buFont typeface="Wingdings"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Since each document can be represented by a feature vector, it can be treated as a point in the feature </a:t>
            </a:r>
            <a:r>
              <a:rPr lang="en-US" sz="2400" dirty="0" smtClean="0">
                <a:solidFill>
                  <a:schemeClr val="tx1"/>
                </a:solidFill>
                <a:latin typeface="Times New Roman" panose="02020603050405020304" pitchFamily="18" charset="0"/>
                <a:cs typeface="Times New Roman" panose="02020603050405020304" pitchFamily="18" charset="0"/>
              </a:rPr>
              <a:t>space</a:t>
            </a:r>
            <a:endParaRPr lang="en-US" sz="2400" dirty="0">
              <a:solidFill>
                <a:schemeClr val="tx1"/>
              </a:solidFill>
              <a:latin typeface="Times New Roman" panose="02020603050405020304" pitchFamily="18" charset="0"/>
              <a:cs typeface="Times New Roman" panose="02020603050405020304" pitchFamily="18" charset="0"/>
            </a:endParaRPr>
          </a:p>
          <a:p>
            <a:pPr algn="just">
              <a:lnSpc>
                <a:spcPct val="170000"/>
              </a:lnSpc>
              <a:buFont typeface="Wingdings"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Using the preference pairs as the input, RSVM aims at finding a linear ranking function, which holds for as many document preference pairs as possible. </a:t>
            </a:r>
            <a:endParaRPr lang="en-US" dirty="0"/>
          </a:p>
        </p:txBody>
      </p:sp>
    </p:spTree>
    <p:extLst>
      <p:ext uri="{BB962C8B-B14F-4D97-AF65-F5344CB8AC3E}">
        <p14:creationId xmlns:p14="http://schemas.microsoft.com/office/powerpoint/2010/main" val="1033523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558" y="624110"/>
            <a:ext cx="10431887" cy="1280890"/>
          </a:xfrm>
        </p:spPr>
        <p:txBody>
          <a:bodyPr>
            <a:noAutofit/>
          </a:bodyPr>
          <a:lstStyle/>
          <a:p>
            <a:pPr marL="571500" indent="-571500">
              <a:buFont typeface="Wingdings" panose="05000000000000000000" pitchFamily="2" charset="2"/>
              <a:buChar char="Ø"/>
            </a:pPr>
            <a:r>
              <a:rPr lang="en-US" sz="4400" b="1" dirty="0" smtClean="0">
                <a:solidFill>
                  <a:srgbClr val="7030A0"/>
                </a:solidFill>
                <a:latin typeface="Times New Roman" panose="02020603050405020304" pitchFamily="18" charset="0"/>
                <a:cs typeface="Times New Roman" panose="02020603050405020304" pitchFamily="18" charset="0"/>
              </a:rPr>
              <a:t>Advantages of Proposed System</a:t>
            </a:r>
            <a:r>
              <a:rPr lang="en-US" sz="4400" dirty="0"/>
              <a:t/>
            </a:r>
            <a:br>
              <a:rPr lang="en-US" sz="4400" dirty="0"/>
            </a:br>
            <a:endParaRPr lang="en-IN" sz="4400" dirty="0"/>
          </a:p>
        </p:txBody>
      </p:sp>
      <p:sp>
        <p:nvSpPr>
          <p:cNvPr id="3" name="Content Placeholder 2"/>
          <p:cNvSpPr>
            <a:spLocks noGrp="1"/>
          </p:cNvSpPr>
          <p:nvPr>
            <p:ph idx="1"/>
          </p:nvPr>
        </p:nvSpPr>
        <p:spPr>
          <a:xfrm>
            <a:off x="2079624" y="1567209"/>
            <a:ext cx="9594761" cy="5290791"/>
          </a:xfrm>
        </p:spPr>
        <p:txBody>
          <a:bodyPr>
            <a:noAutofit/>
          </a:bodyPr>
          <a:lstStyle/>
          <a:p>
            <a:pPr lvl="0" algn="just">
              <a:lnSpc>
                <a:spcPct val="150000"/>
              </a:lnSpc>
              <a:buFont typeface="Wingdings" pitchFamily="2" charset="2"/>
              <a:buChar char="ü"/>
            </a:pPr>
            <a:r>
              <a:rPr lang="en-US" sz="2000" dirty="0" smtClean="0">
                <a:solidFill>
                  <a:schemeClr val="tx1"/>
                </a:solidFill>
                <a:latin typeface="Times New Roman" panose="02020603050405020304" pitchFamily="18" charset="0"/>
                <a:cs typeface="Times New Roman" panose="02020603050405020304" pitchFamily="18" charset="0"/>
              </a:rPr>
              <a:t>PWS system profiles </a:t>
            </a:r>
            <a:r>
              <a:rPr lang="en-US" sz="2000" dirty="0">
                <a:solidFill>
                  <a:schemeClr val="tx1"/>
                </a:solidFill>
                <a:latin typeface="Times New Roman" panose="02020603050405020304" pitchFamily="18" charset="0"/>
                <a:cs typeface="Times New Roman" panose="02020603050405020304" pitchFamily="18" charset="0"/>
              </a:rPr>
              <a:t>both of the user’s content and location preferences in the ontology-based user profiles, which are automatically learned from the click-through and GPS data without requiring extra efforts from the </a:t>
            </a:r>
            <a:r>
              <a:rPr lang="en-US" sz="2000" dirty="0" smtClean="0">
                <a:solidFill>
                  <a:schemeClr val="tx1"/>
                </a:solidFill>
                <a:latin typeface="Times New Roman" panose="02020603050405020304" pitchFamily="18" charset="0"/>
                <a:cs typeface="Times New Roman" panose="02020603050405020304" pitchFamily="18" charset="0"/>
              </a:rPr>
              <a:t>user</a:t>
            </a:r>
            <a:endParaRPr lang="en-US" sz="2000" dirty="0">
              <a:solidFill>
                <a:schemeClr val="tx1"/>
              </a:solidFill>
              <a:latin typeface="Times New Roman" panose="02020603050405020304" pitchFamily="18" charset="0"/>
              <a:cs typeface="Times New Roman" panose="02020603050405020304" pitchFamily="18" charset="0"/>
            </a:endParaRPr>
          </a:p>
          <a:p>
            <a:pPr lvl="0" algn="just">
              <a:lnSpc>
                <a:spcPct val="150000"/>
              </a:lnSpc>
              <a:buFont typeface="Wingdings"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Existing works on personalization do not address the issues of privacy </a:t>
            </a:r>
            <a:r>
              <a:rPr lang="en-US" sz="2000" dirty="0" smtClean="0">
                <a:solidFill>
                  <a:schemeClr val="tx1"/>
                </a:solidFill>
                <a:latin typeface="Times New Roman" panose="02020603050405020304" pitchFamily="18" charset="0"/>
                <a:cs typeface="Times New Roman" panose="02020603050405020304" pitchFamily="18" charset="0"/>
              </a:rPr>
              <a:t>preservation</a:t>
            </a:r>
            <a:endParaRPr lang="en-US" sz="2000" dirty="0">
              <a:solidFill>
                <a:schemeClr val="tx1"/>
              </a:solidFill>
              <a:latin typeface="Times New Roman" panose="02020603050405020304" pitchFamily="18" charset="0"/>
              <a:cs typeface="Times New Roman" panose="02020603050405020304" pitchFamily="18" charset="0"/>
            </a:endParaRPr>
          </a:p>
          <a:p>
            <a:pPr lvl="0" algn="just">
              <a:lnSpc>
                <a:spcPct val="150000"/>
              </a:lnSpc>
              <a:buFont typeface="Wingdings"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PWS system addresses this issue by controlling the amount of information in the client’s user profile being exposed to the PWS system server using two privacy parameters, which can control privacy smoothly, while maintaining good ranking </a:t>
            </a:r>
            <a:r>
              <a:rPr lang="en-US" sz="2000" dirty="0" smtClean="0">
                <a:solidFill>
                  <a:schemeClr val="tx1"/>
                </a:solidFill>
                <a:latin typeface="Times New Roman" panose="02020603050405020304" pitchFamily="18" charset="0"/>
                <a:cs typeface="Times New Roman" panose="02020603050405020304" pitchFamily="18" charset="0"/>
              </a:rPr>
              <a:t>quality</a:t>
            </a:r>
          </a:p>
          <a:p>
            <a:pPr lvl="0" algn="just">
              <a:lnSpc>
                <a:spcPct val="150000"/>
              </a:lnSpc>
              <a:buFont typeface="Wingdings"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It enhances the stability of the search </a:t>
            </a:r>
            <a:r>
              <a:rPr lang="en-US" sz="2000" dirty="0" smtClean="0">
                <a:solidFill>
                  <a:schemeClr val="tx1"/>
                </a:solidFill>
                <a:latin typeface="Times New Roman" panose="02020603050405020304" pitchFamily="18" charset="0"/>
                <a:cs typeface="Times New Roman" panose="02020603050405020304" pitchFamily="18" charset="0"/>
              </a:rPr>
              <a:t>quality</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 It avoids the unnecessary exposure of the user </a:t>
            </a:r>
            <a:r>
              <a:rPr lang="en-US" sz="2000" dirty="0" smtClean="0">
                <a:solidFill>
                  <a:schemeClr val="tx1"/>
                </a:solidFill>
                <a:latin typeface="Times New Roman" panose="02020603050405020304" pitchFamily="18" charset="0"/>
                <a:cs typeface="Times New Roman" panose="02020603050405020304" pitchFamily="18" charset="0"/>
              </a:rPr>
              <a:t>profile</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lvl="0" algn="just">
              <a:lnSpc>
                <a:spcPct val="150000"/>
              </a:lnSpc>
              <a:buFont typeface="Wingdings" pitchFamily="2" charset="2"/>
              <a:buChar char="ü"/>
            </a:pPr>
            <a:endParaRPr lang="en-US" sz="2000" dirty="0"/>
          </a:p>
          <a:p>
            <a:pPr algn="just"/>
            <a:endParaRPr lang="en-IN" sz="2000" dirty="0"/>
          </a:p>
        </p:txBody>
      </p:sp>
    </p:spTree>
    <p:extLst>
      <p:ext uri="{BB962C8B-B14F-4D97-AF65-F5344CB8AC3E}">
        <p14:creationId xmlns:p14="http://schemas.microsoft.com/office/powerpoint/2010/main" val="4271286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824" y="2046188"/>
            <a:ext cx="11664176" cy="1409706"/>
          </a:xfrm>
        </p:spPr>
        <p:txBody>
          <a:bodyPr>
            <a:normAutofit/>
          </a:bodyPr>
          <a:lstStyle/>
          <a:p>
            <a:pPr marL="0" indent="0">
              <a:buNone/>
            </a:pPr>
            <a:r>
              <a:rPr lang="en-IN" sz="7200" b="1" dirty="0" smtClean="0">
                <a:solidFill>
                  <a:srgbClr val="7030A0"/>
                </a:solidFill>
                <a:latin typeface="Times New Roman" panose="02020603050405020304" pitchFamily="18" charset="0"/>
                <a:cs typeface="Times New Roman" panose="02020603050405020304" pitchFamily="18" charset="0"/>
              </a:rPr>
              <a:t>SYSTEM ARCHITECTURE</a:t>
            </a:r>
            <a:endParaRPr lang="en-IN" sz="7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509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s.jpg"/>
          <p:cNvPicPr>
            <a:picLocks noGrp="1"/>
          </p:cNvPicPr>
          <p:nvPr>
            <p:ph idx="1"/>
          </p:nvPr>
        </p:nvPicPr>
        <p:blipFill>
          <a:blip r:embed="rId2"/>
          <a:stretch>
            <a:fillRect/>
          </a:stretch>
        </p:blipFill>
        <p:spPr>
          <a:xfrm>
            <a:off x="1743382" y="1143000"/>
            <a:ext cx="10009347" cy="5620680"/>
          </a:xfrm>
          <a:prstGeom prst="rect">
            <a:avLst/>
          </a:prstGeom>
        </p:spPr>
      </p:pic>
      <p:sp>
        <p:nvSpPr>
          <p:cNvPr id="5" name="Content Placeholder 2"/>
          <p:cNvSpPr txBox="1">
            <a:spLocks/>
          </p:cNvSpPr>
          <p:nvPr/>
        </p:nvSpPr>
        <p:spPr>
          <a:xfrm>
            <a:off x="2891117" y="217388"/>
            <a:ext cx="9112624" cy="14097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4400" b="1" dirty="0" smtClean="0">
                <a:solidFill>
                  <a:srgbClr val="7030A0"/>
                </a:solidFill>
                <a:latin typeface="Times New Roman" panose="02020603050405020304" pitchFamily="18" charset="0"/>
                <a:cs typeface="Times New Roman" panose="02020603050405020304" pitchFamily="18" charset="0"/>
              </a:rPr>
              <a:t>SYSTEM ARCHITECTURE</a:t>
            </a:r>
            <a:endParaRPr lang="en-IN" sz="44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075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466" y="585473"/>
            <a:ext cx="9213928" cy="1410752"/>
          </a:xfrm>
        </p:spPr>
        <p:txBody>
          <a:bodyPr>
            <a:normAutofit/>
          </a:bodyPr>
          <a:lstStyle/>
          <a:p>
            <a:pPr marL="571500" indent="-571500">
              <a:buFont typeface="Wingdings" panose="05000000000000000000" pitchFamily="2" charset="2"/>
              <a:buChar char="Ø"/>
            </a:pPr>
            <a:r>
              <a:rPr lang="en-US" sz="4400" b="1" dirty="0" smtClean="0">
                <a:solidFill>
                  <a:srgbClr val="7030A0"/>
                </a:solidFill>
                <a:latin typeface="Times New Roman" panose="02020603050405020304" pitchFamily="18" charset="0"/>
                <a:cs typeface="Times New Roman" panose="02020603050405020304" pitchFamily="18" charset="0"/>
              </a:rPr>
              <a:t>Data Flow Diagram</a:t>
            </a:r>
            <a:br>
              <a:rPr lang="en-US" sz="4400" b="1" dirty="0" smtClean="0">
                <a:solidFill>
                  <a:srgbClr val="7030A0"/>
                </a:solidFill>
                <a:latin typeface="Times New Roman" panose="02020603050405020304" pitchFamily="18" charset="0"/>
                <a:cs typeface="Times New Roman" panose="02020603050405020304" pitchFamily="18" charset="0"/>
              </a:rPr>
            </a:br>
            <a:r>
              <a:rPr lang="en-US" sz="4000" dirty="0">
                <a:solidFill>
                  <a:schemeClr val="tx1"/>
                </a:solidFill>
                <a:latin typeface="Times New Roman" panose="02020603050405020304" pitchFamily="18" charset="0"/>
                <a:cs typeface="Times New Roman" panose="02020603050405020304" pitchFamily="18" charset="0"/>
              </a:rPr>
              <a:t>L</a:t>
            </a:r>
            <a:r>
              <a:rPr lang="en-US" sz="4000" dirty="0" smtClean="0">
                <a:solidFill>
                  <a:schemeClr val="tx1"/>
                </a:solidFill>
                <a:latin typeface="Times New Roman" panose="02020603050405020304" pitchFamily="18" charset="0"/>
                <a:cs typeface="Times New Roman" panose="02020603050405020304" pitchFamily="18" charset="0"/>
              </a:rPr>
              <a:t>evel 0</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95994" y="1775976"/>
            <a:ext cx="8915400" cy="3777622"/>
          </a:xfrm>
        </p:spPr>
        <p:txBody>
          <a:bodyPr>
            <a:normAutofit/>
          </a:bodyPr>
          <a:lstStyle/>
          <a:p>
            <a:pPr marL="0" indent="0">
              <a:lnSpc>
                <a:spcPct val="150000"/>
              </a:lnSpc>
              <a:buNone/>
            </a:pPr>
            <a:r>
              <a:rPr lang="en-IN" sz="2000" dirty="0" smtClean="0">
                <a:solidFill>
                  <a:schemeClr val="tx1"/>
                </a:solidFill>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291" y="2325776"/>
            <a:ext cx="8484104" cy="4023508"/>
          </a:xfrm>
          <a:prstGeom prst="rect">
            <a:avLst/>
          </a:prstGeom>
        </p:spPr>
      </p:pic>
      <p:sp>
        <p:nvSpPr>
          <p:cNvPr id="5" name="TextBox 4"/>
          <p:cNvSpPr txBox="1"/>
          <p:nvPr/>
        </p:nvSpPr>
        <p:spPr>
          <a:xfrm>
            <a:off x="5628068" y="5553598"/>
            <a:ext cx="1005725"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PASSWORD</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92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latin typeface="Times New Roman" panose="02020603050405020304" pitchFamily="18" charset="0"/>
                <a:cs typeface="Times New Roman" panose="02020603050405020304" pitchFamily="18" charset="0"/>
              </a:rPr>
              <a:t>Level 1</a:t>
            </a:r>
            <a:endParaRPr lang="en-IN" sz="40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373746"/>
            <a:ext cx="8911687" cy="4859629"/>
          </a:xfrm>
        </p:spPr>
      </p:pic>
    </p:spTree>
    <p:extLst>
      <p:ext uri="{BB962C8B-B14F-4D97-AF65-F5344CB8AC3E}">
        <p14:creationId xmlns:p14="http://schemas.microsoft.com/office/powerpoint/2010/main" val="1116095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latin typeface="Times New Roman" panose="02020603050405020304" pitchFamily="18" charset="0"/>
                <a:cs typeface="Times New Roman" panose="02020603050405020304" pitchFamily="18" charset="0"/>
              </a:rPr>
              <a:t>Level 2</a:t>
            </a:r>
            <a:endParaRPr lang="en-IN" sz="40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959" y="1519708"/>
            <a:ext cx="8925058" cy="4718564"/>
          </a:xfrm>
          <a:prstGeom prst="rect">
            <a:avLst/>
          </a:prstGeom>
        </p:spPr>
      </p:pic>
    </p:spTree>
    <p:extLst>
      <p:ext uri="{BB962C8B-B14F-4D97-AF65-F5344CB8AC3E}">
        <p14:creationId xmlns:p14="http://schemas.microsoft.com/office/powerpoint/2010/main" val="2268254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042" y="651005"/>
            <a:ext cx="8911687" cy="1280890"/>
          </a:xfrm>
        </p:spPr>
        <p:txBody>
          <a:bodyPr>
            <a:normAutofit/>
          </a:bodyPr>
          <a:lstStyle/>
          <a:p>
            <a:pPr marL="571500" indent="-571500">
              <a:buFont typeface="Wingdings" panose="05000000000000000000" pitchFamily="2" charset="2"/>
              <a:buChar char="Ø"/>
            </a:pPr>
            <a:r>
              <a:rPr lang="en-IN" sz="4400" b="1" dirty="0" smtClean="0">
                <a:solidFill>
                  <a:srgbClr val="7030A0"/>
                </a:solidFill>
                <a:latin typeface="Times New Roman" panose="02020603050405020304" pitchFamily="18" charset="0"/>
                <a:cs typeface="Times New Roman" panose="02020603050405020304" pitchFamily="18" charset="0"/>
              </a:rPr>
              <a:t>RESULTS</a:t>
            </a:r>
            <a:endParaRPr lang="en-IN" sz="4400" dirty="0"/>
          </a:p>
        </p:txBody>
      </p:sp>
      <p:pic>
        <p:nvPicPr>
          <p:cNvPr id="4" name="Content Placeholder 3"/>
          <p:cNvPicPr>
            <a:picLocks noGrp="1"/>
          </p:cNvPicPr>
          <p:nvPr>
            <p:ph idx="1"/>
          </p:nvPr>
        </p:nvPicPr>
        <p:blipFill rotWithShape="1">
          <a:blip r:embed="rId2"/>
          <a:srcRect l="25645" t="39829" r="36972" b="8137"/>
          <a:stretch/>
        </p:blipFill>
        <p:spPr bwMode="auto">
          <a:xfrm>
            <a:off x="2360362" y="1447800"/>
            <a:ext cx="7993874" cy="4858870"/>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4827494" y="6400800"/>
            <a:ext cx="2729753" cy="369332"/>
          </a:xfrm>
          <a:prstGeom prst="rect">
            <a:avLst/>
          </a:prstGeom>
          <a:noFill/>
        </p:spPr>
        <p:txBody>
          <a:bodyPr wrap="square" rtlCol="0">
            <a:spAutoFit/>
          </a:bodyPr>
          <a:lstStyle/>
          <a:p>
            <a:r>
              <a:rPr lang="en-IN" dirty="0" smtClean="0">
                <a:latin typeface="Times New Roman" panose="02020603050405020304" pitchFamily="18" charset="0"/>
                <a:ea typeface="Tahoma" panose="020B0604030504040204" pitchFamily="34" charset="0"/>
                <a:cs typeface="Times New Roman" panose="02020603050405020304" pitchFamily="18" charset="0"/>
              </a:rPr>
              <a:t>Fig. Hash coded query</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899619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l="25644" t="38223" r="16206" b="9422"/>
          <a:stretch/>
        </p:blipFill>
        <p:spPr bwMode="auto">
          <a:xfrm>
            <a:off x="2393576" y="1008529"/>
            <a:ext cx="8385337" cy="4903321"/>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5607424" y="6064623"/>
            <a:ext cx="2729753" cy="369332"/>
          </a:xfrm>
          <a:prstGeom prst="rect">
            <a:avLst/>
          </a:prstGeom>
          <a:noFill/>
        </p:spPr>
        <p:txBody>
          <a:bodyPr wrap="square" rtlCol="0">
            <a:spAutoFit/>
          </a:bodyPr>
          <a:lstStyle/>
          <a:p>
            <a:r>
              <a:rPr lang="en-IN" dirty="0" smtClean="0">
                <a:latin typeface="Times New Roman" panose="02020603050405020304" pitchFamily="18" charset="0"/>
                <a:ea typeface="Tahoma" panose="020B0604030504040204" pitchFamily="34" charset="0"/>
                <a:cs typeface="Times New Roman" panose="02020603050405020304" pitchFamily="18" charset="0"/>
              </a:rPr>
              <a:t>Fig. SPY-NB process</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44619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725" y="540866"/>
            <a:ext cx="9236218" cy="1280890"/>
          </a:xfrm>
        </p:spPr>
        <p:txBody>
          <a:bodyPr>
            <a:normAutofit/>
          </a:bodyPr>
          <a:lstStyle/>
          <a:p>
            <a:r>
              <a:rPr lang="en-IN" sz="4400" b="1" dirty="0">
                <a:solidFill>
                  <a:srgbClr val="7030A0"/>
                </a:solidFill>
                <a:latin typeface="Times New Roman" panose="02020603050405020304" pitchFamily="18" charset="0"/>
                <a:cs typeface="Times New Roman" panose="02020603050405020304" pitchFamily="18" charset="0"/>
              </a:rPr>
              <a:t>TEST CASES</a:t>
            </a:r>
            <a:endParaRPr lang="en-IN" sz="4400" dirty="0"/>
          </a:p>
        </p:txBody>
      </p:sp>
      <p:graphicFrame>
        <p:nvGraphicFramePr>
          <p:cNvPr id="9" name="Table 8"/>
          <p:cNvGraphicFramePr>
            <a:graphicFrameLocks noGrp="1"/>
          </p:cNvGraphicFramePr>
          <p:nvPr>
            <p:extLst>
              <p:ext uri="{D42A27DB-BD31-4B8C-83A1-F6EECF244321}">
                <p14:modId xmlns:p14="http://schemas.microsoft.com/office/powerpoint/2010/main" val="2077385846"/>
              </p:ext>
            </p:extLst>
          </p:nvPr>
        </p:nvGraphicFramePr>
        <p:xfrm>
          <a:off x="826807" y="1821756"/>
          <a:ext cx="5286375" cy="4525257"/>
        </p:xfrm>
        <a:graphic>
          <a:graphicData uri="http://schemas.openxmlformats.org/drawingml/2006/table">
            <a:tbl>
              <a:tblPr firstRow="1" firstCol="1" bandRow="1">
                <a:tableStyleId>{5C22544A-7EE6-4342-B048-85BDC9FD1C3A}</a:tableStyleId>
              </a:tblPr>
              <a:tblGrid>
                <a:gridCol w="2176145"/>
                <a:gridCol w="3110230"/>
              </a:tblGrid>
              <a:tr h="787256">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Test Case Id</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solidFill>
                            <a:schemeClr val="tx1"/>
                          </a:solidFill>
                          <a:effectLst/>
                          <a:latin typeface="Times New Roman" panose="02020603050405020304" pitchFamily="18" charset="0"/>
                          <a:cs typeface="Times New Roman" panose="02020603050405020304" pitchFamily="18" charset="0"/>
                        </a:rPr>
                        <a:t>UTC_1</a:t>
                      </a:r>
                      <a:endParaRPr lang="en-IN" sz="1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r>
              <a:tr h="1307871">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Test Input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Click on the link “Admin Login” Enter correct username and password click on login button</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855618">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Expected Result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Admin should be navigated to homepage</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787256">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Actual Result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Admin is navigated to homepage</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787256">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Remarks</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Success</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70268546"/>
              </p:ext>
            </p:extLst>
          </p:nvPr>
        </p:nvGraphicFramePr>
        <p:xfrm>
          <a:off x="6407337" y="1821756"/>
          <a:ext cx="5286375" cy="4538702"/>
        </p:xfrm>
        <a:graphic>
          <a:graphicData uri="http://schemas.openxmlformats.org/drawingml/2006/table">
            <a:tbl>
              <a:tblPr firstRow="1" firstCol="1" bandRow="1">
                <a:tableStyleId>{5C22544A-7EE6-4342-B048-85BDC9FD1C3A}</a:tableStyleId>
              </a:tblPr>
              <a:tblGrid>
                <a:gridCol w="2176145"/>
                <a:gridCol w="3110230"/>
              </a:tblGrid>
              <a:tr h="777844">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Test Case Id</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solidFill>
                            <a:schemeClr val="tx1"/>
                          </a:solidFill>
                          <a:effectLst/>
                          <a:latin typeface="Times New Roman" panose="02020603050405020304" pitchFamily="18" charset="0"/>
                          <a:cs typeface="Times New Roman" panose="02020603050405020304" pitchFamily="18" charset="0"/>
                        </a:rPr>
                        <a:t>UTC _2</a:t>
                      </a:r>
                      <a:endParaRPr lang="en-IN" sz="1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r>
              <a:tr h="845389">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Test Input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Admin enters the location and content details in the database</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845389">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Expected Result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The location and content details should be saved in the database</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1292236">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Actual Result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The location and content details are saved and the content details gets encrypted</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777844">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Remarks</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Success</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621474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2694" y="2716306"/>
            <a:ext cx="8915399" cy="1116106"/>
          </a:xfrm>
        </p:spPr>
        <p:txBody>
          <a:bodyPr>
            <a:normAutofit/>
          </a:bodyPr>
          <a:lstStyle/>
          <a:p>
            <a:r>
              <a:rPr lang="en-US" b="1" dirty="0" smtClean="0">
                <a:solidFill>
                  <a:srgbClr val="7030A0"/>
                </a:solidFill>
                <a:latin typeface="Times New Roman" panose="02020603050405020304" pitchFamily="18" charset="0"/>
                <a:cs typeface="Times New Roman" panose="02020603050405020304" pitchFamily="18" charset="0"/>
              </a:rPr>
              <a:t>INTRODUCTION</a:t>
            </a:r>
            <a:endParaRPr lang="en-IN" sz="6000" dirty="0"/>
          </a:p>
        </p:txBody>
      </p:sp>
    </p:spTree>
    <p:extLst>
      <p:ext uri="{BB962C8B-B14F-4D97-AF65-F5344CB8AC3E}">
        <p14:creationId xmlns:p14="http://schemas.microsoft.com/office/powerpoint/2010/main" val="12856573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69642279"/>
              </p:ext>
            </p:extLst>
          </p:nvPr>
        </p:nvGraphicFramePr>
        <p:xfrm>
          <a:off x="1041961" y="1828801"/>
          <a:ext cx="5286375" cy="4760256"/>
        </p:xfrm>
        <a:graphic>
          <a:graphicData uri="http://schemas.openxmlformats.org/drawingml/2006/table">
            <a:tbl>
              <a:tblPr firstRow="1" firstCol="1" bandRow="1">
                <a:tableStyleId>{5C22544A-7EE6-4342-B048-85BDC9FD1C3A}</a:tableStyleId>
              </a:tblPr>
              <a:tblGrid>
                <a:gridCol w="2176145"/>
                <a:gridCol w="3110230"/>
              </a:tblGrid>
              <a:tr h="935799">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Test Case Id</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solidFill>
                            <a:schemeClr val="tx1"/>
                          </a:solidFill>
                          <a:effectLst/>
                          <a:latin typeface="Times New Roman" panose="02020603050405020304" pitchFamily="18" charset="0"/>
                          <a:cs typeface="Times New Roman" panose="02020603050405020304" pitchFamily="18" charset="0"/>
                        </a:rPr>
                        <a:t>UTC _3</a:t>
                      </a:r>
                      <a:endParaRPr lang="en-IN" sz="1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r>
              <a:tr h="935799">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Test Input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Click on the link “Admin Logout” </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1017060">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Expected Result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Admin should be navigated to login page</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935799">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Actual Result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Admin is navigated to login page</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935799">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Remarks</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Success</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7396905"/>
              </p:ext>
            </p:extLst>
          </p:nvPr>
        </p:nvGraphicFramePr>
        <p:xfrm>
          <a:off x="6609043" y="1855694"/>
          <a:ext cx="5286375" cy="4719917"/>
        </p:xfrm>
        <a:graphic>
          <a:graphicData uri="http://schemas.openxmlformats.org/drawingml/2006/table">
            <a:tbl>
              <a:tblPr firstRow="1" firstCol="1" bandRow="1">
                <a:tableStyleId>{5C22544A-7EE6-4342-B048-85BDC9FD1C3A}</a:tableStyleId>
              </a:tblPr>
              <a:tblGrid>
                <a:gridCol w="2176145"/>
                <a:gridCol w="3110230"/>
              </a:tblGrid>
              <a:tr h="927869">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Test Case Id</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solidFill>
                            <a:schemeClr val="tx1"/>
                          </a:solidFill>
                          <a:effectLst/>
                          <a:latin typeface="Times New Roman" panose="02020603050405020304" pitchFamily="18" charset="0"/>
                          <a:cs typeface="Times New Roman" panose="02020603050405020304" pitchFamily="18" charset="0"/>
                        </a:rPr>
                        <a:t>UTC _4</a:t>
                      </a:r>
                      <a:endParaRPr lang="en-IN" sz="1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r>
              <a:tr h="927869">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Test Input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User performs a simple search</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1008441">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Expected Result</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Search results should be displayed to the user</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927869">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Actual Result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tabLst>
                          <a:tab pos="285750" algn="l"/>
                        </a:tabLst>
                      </a:pPr>
                      <a:r>
                        <a:rPr lang="en-IN" sz="1600">
                          <a:effectLst/>
                          <a:latin typeface="Times New Roman" panose="02020603050405020304" pitchFamily="18" charset="0"/>
                          <a:cs typeface="Times New Roman" panose="02020603050405020304" pitchFamily="18" charset="0"/>
                        </a:rPr>
                        <a:t>Search results are displayed to the user and searched content is encrypted</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927869">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Remarks</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Success</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484050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17658225"/>
              </p:ext>
            </p:extLst>
          </p:nvPr>
        </p:nvGraphicFramePr>
        <p:xfrm>
          <a:off x="786466" y="1775013"/>
          <a:ext cx="5286375" cy="4625787"/>
        </p:xfrm>
        <a:graphic>
          <a:graphicData uri="http://schemas.openxmlformats.org/drawingml/2006/table">
            <a:tbl>
              <a:tblPr firstRow="1" firstCol="1" bandRow="1">
                <a:tableStyleId>{5C22544A-7EE6-4342-B048-85BDC9FD1C3A}</a:tableStyleId>
              </a:tblPr>
              <a:tblGrid>
                <a:gridCol w="2176145"/>
                <a:gridCol w="3110230"/>
              </a:tblGrid>
              <a:tr h="873996">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Test Case Id</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solidFill>
                            <a:schemeClr val="tx1"/>
                          </a:solidFill>
                          <a:effectLst/>
                          <a:latin typeface="Times New Roman" panose="02020603050405020304" pitchFamily="18" charset="0"/>
                          <a:cs typeface="Times New Roman" panose="02020603050405020304" pitchFamily="18" charset="0"/>
                        </a:rPr>
                        <a:t>UTC _5</a:t>
                      </a:r>
                      <a:endParaRPr lang="en-IN" sz="1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r>
              <a:tr h="873996">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Test Input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IN" sz="1600" kern="1200" dirty="0">
                          <a:effectLst/>
                          <a:latin typeface="Times New Roman" panose="02020603050405020304" pitchFamily="18" charset="0"/>
                          <a:cs typeface="Times New Roman" panose="02020603050405020304" pitchFamily="18" charset="0"/>
                        </a:rPr>
                        <a:t>User performs a personalized search</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873996">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Expected Result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800"/>
                        </a:spcAft>
                        <a:tabLst>
                          <a:tab pos="285750" algn="l"/>
                        </a:tabLst>
                      </a:pPr>
                      <a:r>
                        <a:rPr lang="en-IN" sz="1600" kern="1200">
                          <a:effectLst/>
                          <a:latin typeface="Times New Roman" panose="02020603050405020304" pitchFamily="18" charset="0"/>
                          <a:cs typeface="Times New Roman" panose="02020603050405020304" pitchFamily="18" charset="0"/>
                        </a:rPr>
                        <a:t>Personalized search results should be displayed to the user</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1129803">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Actual Result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800"/>
                        </a:spcAft>
                        <a:tabLst>
                          <a:tab pos="285750" algn="l"/>
                        </a:tabLst>
                      </a:pPr>
                      <a:r>
                        <a:rPr lang="en-IN" sz="1600" kern="1200" dirty="0">
                          <a:effectLst/>
                          <a:latin typeface="Times New Roman" panose="02020603050405020304" pitchFamily="18" charset="0"/>
                          <a:cs typeface="Times New Roman" panose="02020603050405020304" pitchFamily="18" charset="0"/>
                        </a:rPr>
                        <a:t>Search results are monitored, re-ranked and displayed to the user and searched content is encrypted</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873996">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Remarks</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Success</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682275075"/>
              </p:ext>
            </p:extLst>
          </p:nvPr>
        </p:nvGraphicFramePr>
        <p:xfrm>
          <a:off x="6568701" y="1791471"/>
          <a:ext cx="5286375" cy="4688512"/>
        </p:xfrm>
        <a:graphic>
          <a:graphicData uri="http://schemas.openxmlformats.org/drawingml/2006/table">
            <a:tbl>
              <a:tblPr firstRow="1" firstCol="1" bandRow="1">
                <a:tableStyleId>{5C22544A-7EE6-4342-B048-85BDC9FD1C3A}</a:tableStyleId>
              </a:tblPr>
              <a:tblGrid>
                <a:gridCol w="2176145"/>
                <a:gridCol w="3110230"/>
              </a:tblGrid>
              <a:tr h="897808">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Test Case Id</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solidFill>
                            <a:schemeClr val="tx1"/>
                          </a:solidFill>
                          <a:effectLst/>
                          <a:latin typeface="Times New Roman" panose="02020603050405020304" pitchFamily="18" charset="0"/>
                          <a:cs typeface="Times New Roman" panose="02020603050405020304" pitchFamily="18" charset="0"/>
                        </a:rPr>
                        <a:t>UTC _6</a:t>
                      </a:r>
                      <a:endParaRPr lang="en-IN" sz="1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r>
              <a:tr h="897808">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Test Input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Click on the link “Register” </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1043029">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Expected Result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User registration should be successful if the entered details are correct</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897808">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Actual Result</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User has been registered successfully</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897808">
                <a:tc>
                  <a:txBody>
                    <a:bodyPr/>
                    <a:lstStyle/>
                    <a:p>
                      <a:pPr marL="0" marR="0" algn="ctr">
                        <a:lnSpc>
                          <a:spcPct val="150000"/>
                        </a:lnSpc>
                        <a:spcBef>
                          <a:spcPts val="0"/>
                        </a:spcBef>
                        <a:spcAft>
                          <a:spcPts val="800"/>
                        </a:spcAft>
                        <a:tabLst>
                          <a:tab pos="285750" algn="l"/>
                        </a:tabLst>
                      </a:pPr>
                      <a:r>
                        <a:rPr lang="en-US" sz="1600" kern="1200">
                          <a:effectLst/>
                          <a:latin typeface="Times New Roman" panose="02020603050405020304" pitchFamily="18" charset="0"/>
                          <a:cs typeface="Times New Roman" panose="02020603050405020304" pitchFamily="18" charset="0"/>
                        </a:rPr>
                        <a:t>Remarks</a:t>
                      </a:r>
                      <a:endParaRPr lang="en-IN"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tabLst>
                          <a:tab pos="285750" algn="l"/>
                        </a:tabLst>
                      </a:pPr>
                      <a:r>
                        <a:rPr lang="en-US" sz="1600" kern="1200" dirty="0">
                          <a:effectLst/>
                          <a:latin typeface="Times New Roman" panose="02020603050405020304" pitchFamily="18" charset="0"/>
                          <a:cs typeface="Times New Roman" panose="02020603050405020304" pitchFamily="18" charset="0"/>
                        </a:rPr>
                        <a:t>Success</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065449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147" y="624111"/>
            <a:ext cx="8911687" cy="1280890"/>
          </a:xfrm>
        </p:spPr>
        <p:txBody>
          <a:bodyPr>
            <a:normAutofit/>
          </a:bodyPr>
          <a:lstStyle/>
          <a:p>
            <a:pPr marL="571500" indent="-571500">
              <a:buFont typeface="Wingdings" panose="05000000000000000000" pitchFamily="2" charset="2"/>
              <a:buChar char="Ø"/>
            </a:pPr>
            <a:r>
              <a:rPr lang="en-IN" sz="4400" b="1" dirty="0" smtClean="0">
                <a:solidFill>
                  <a:srgbClr val="7030A0"/>
                </a:solidFill>
                <a:latin typeface="Times New Roman" panose="02020603050405020304" pitchFamily="18" charset="0"/>
                <a:cs typeface="Times New Roman" panose="02020603050405020304" pitchFamily="18" charset="0"/>
              </a:rPr>
              <a:t>REFERENCES</a:t>
            </a:r>
            <a:endParaRPr lang="en-IN" sz="4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[1] </a:t>
            </a:r>
            <a:r>
              <a:rPr lang="en-IN" sz="2000" dirty="0" err="1">
                <a:solidFill>
                  <a:schemeClr val="tx1"/>
                </a:solidFill>
                <a:latin typeface="Times New Roman" panose="02020603050405020304" pitchFamily="18" charset="0"/>
                <a:cs typeface="Times New Roman" panose="02020603050405020304" pitchFamily="18" charset="0"/>
              </a:rPr>
              <a:t>A.Smilien</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Rophie</a:t>
            </a:r>
            <a:r>
              <a:rPr lang="en-IN" sz="2000" dirty="0">
                <a:solidFill>
                  <a:schemeClr val="tx1"/>
                </a:solidFill>
                <a:latin typeface="Times New Roman" panose="02020603050405020304" pitchFamily="18" charset="0"/>
                <a:cs typeface="Times New Roman" panose="02020603050405020304" pitchFamily="18" charset="0"/>
              </a:rPr>
              <a:t> and </a:t>
            </a:r>
            <a:r>
              <a:rPr lang="en-IN" sz="2000" dirty="0" err="1">
                <a:solidFill>
                  <a:schemeClr val="tx1"/>
                </a:solidFill>
                <a:latin typeface="Times New Roman" panose="02020603050405020304" pitchFamily="18" charset="0"/>
                <a:cs typeface="Times New Roman" panose="02020603050405020304" pitchFamily="18" charset="0"/>
              </a:rPr>
              <a:t>Dr.A.Anitha</a:t>
            </a:r>
            <a:r>
              <a:rPr lang="en-IN" sz="2000" dirty="0">
                <a:solidFill>
                  <a:schemeClr val="tx1"/>
                </a:solidFill>
                <a:latin typeface="Times New Roman" panose="02020603050405020304" pitchFamily="18" charset="0"/>
                <a:cs typeface="Times New Roman" panose="02020603050405020304" pitchFamily="18" charset="0"/>
              </a:rPr>
              <a:t>, “Survey on Personalized Web Search 	Engine”, </a:t>
            </a:r>
            <a:r>
              <a:rPr lang="en-IN" sz="2000" i="1" dirty="0">
                <a:solidFill>
                  <a:schemeClr val="tx1"/>
                </a:solidFill>
                <a:latin typeface="Times New Roman" panose="02020603050405020304" pitchFamily="18" charset="0"/>
                <a:cs typeface="Times New Roman" panose="02020603050405020304" pitchFamily="18" charset="0"/>
              </a:rPr>
              <a:t>International Journal for Research in Applied Science &amp; Engineering 	Technology (IJRASET), </a:t>
            </a:r>
            <a:r>
              <a:rPr lang="en-IN" sz="2000" dirty="0">
                <a:solidFill>
                  <a:schemeClr val="tx1"/>
                </a:solidFill>
                <a:latin typeface="Times New Roman" panose="02020603050405020304" pitchFamily="18" charset="0"/>
                <a:cs typeface="Times New Roman" panose="02020603050405020304" pitchFamily="18" charset="0"/>
              </a:rPr>
              <a:t>Volume 4 Issue 3</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March 2016, ISSN: 2321-9653</a:t>
            </a:r>
          </a:p>
          <a:p>
            <a:pPr marL="0" indent="0">
              <a:buNone/>
            </a:pPr>
            <a:endParaRPr lang="de-DE"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[2]  Alexandre Viejo and Jordi </a:t>
            </a:r>
            <a:r>
              <a:rPr lang="en-IN" sz="2000" dirty="0" err="1">
                <a:solidFill>
                  <a:schemeClr val="tx1"/>
                </a:solidFill>
                <a:latin typeface="Times New Roman" panose="02020603050405020304" pitchFamily="18" charset="0"/>
                <a:cs typeface="Times New Roman" panose="02020603050405020304" pitchFamily="18" charset="0"/>
              </a:rPr>
              <a:t>Castell`a</a:t>
            </a:r>
            <a:r>
              <a:rPr lang="en-IN" sz="2000" dirty="0">
                <a:solidFill>
                  <a:schemeClr val="tx1"/>
                </a:solidFill>
                <a:latin typeface="Times New Roman" panose="02020603050405020304" pitchFamily="18" charset="0"/>
                <a:cs typeface="Times New Roman" panose="02020603050405020304" pitchFamily="18" charset="0"/>
              </a:rPr>
              <a:t>-Roca, “Using Social Networks to Distort 	Users Profiles Generated by Web Search Engines”, </a:t>
            </a:r>
            <a:r>
              <a:rPr lang="de-DE" sz="2000" i="1" dirty="0">
                <a:solidFill>
                  <a:schemeClr val="tx1"/>
                </a:solidFill>
                <a:latin typeface="Times New Roman" panose="02020603050405020304" pitchFamily="18" charset="0"/>
                <a:cs typeface="Times New Roman" panose="02020603050405020304" pitchFamily="18" charset="0"/>
              </a:rPr>
              <a:t>ComputerNetworks</a:t>
            </a:r>
            <a:r>
              <a:rPr lang="de-DE" sz="2000" dirty="0">
                <a:solidFill>
                  <a:schemeClr val="tx1"/>
                </a:solidFill>
                <a:latin typeface="Times New Roman" panose="02020603050405020304" pitchFamily="18" charset="0"/>
                <a:cs typeface="Times New Roman" panose="02020603050405020304" pitchFamily="18" charset="0"/>
              </a:rPr>
              <a:t>, vol 54,    	no.9, pp.1343-1357, 2010</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[3] </a:t>
            </a:r>
            <a:r>
              <a:rPr lang="en-IN" sz="2000" dirty="0" err="1">
                <a:solidFill>
                  <a:schemeClr val="tx1"/>
                </a:solidFill>
                <a:latin typeface="Times New Roman" panose="02020603050405020304" pitchFamily="18" charset="0"/>
                <a:cs typeface="Times New Roman" panose="02020603050405020304" pitchFamily="18" charset="0"/>
              </a:rPr>
              <a:t>Chanchala</a:t>
            </a:r>
            <a:r>
              <a:rPr lang="en-IN" sz="2000" dirty="0">
                <a:solidFill>
                  <a:schemeClr val="tx1"/>
                </a:solidFill>
                <a:latin typeface="Times New Roman" panose="02020603050405020304" pitchFamily="18" charset="0"/>
                <a:cs typeface="Times New Roman" panose="02020603050405020304" pitchFamily="18" charset="0"/>
              </a:rPr>
              <a:t> Joshi, </a:t>
            </a:r>
            <a:r>
              <a:rPr lang="en-IN" sz="2000" dirty="0" err="1">
                <a:solidFill>
                  <a:schemeClr val="tx1"/>
                </a:solidFill>
                <a:latin typeface="Times New Roman" panose="02020603050405020304" pitchFamily="18" charset="0"/>
                <a:cs typeface="Times New Roman" panose="02020603050405020304" pitchFamily="18" charset="0"/>
              </a:rPr>
              <a:t>Teena</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Jaiswal</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Himanshu</a:t>
            </a:r>
            <a:r>
              <a:rPr lang="en-IN" sz="2000" dirty="0">
                <a:solidFill>
                  <a:schemeClr val="tx1"/>
                </a:solidFill>
                <a:latin typeface="Times New Roman" panose="02020603050405020304" pitchFamily="18" charset="0"/>
                <a:cs typeface="Times New Roman" panose="02020603050405020304" pitchFamily="18" charset="0"/>
              </a:rPr>
              <a:t> Gaur, “An Overview Study of 	Personalized Web Search ”, </a:t>
            </a:r>
            <a:r>
              <a:rPr lang="en-IN" sz="2000" i="1" dirty="0">
                <a:solidFill>
                  <a:schemeClr val="tx1"/>
                </a:solidFill>
                <a:latin typeface="Times New Roman" panose="02020603050405020304" pitchFamily="18" charset="0"/>
                <a:cs typeface="Times New Roman" panose="02020603050405020304" pitchFamily="18" charset="0"/>
              </a:rPr>
              <a:t>International Journal of Scientific and Research 	Publications</a:t>
            </a:r>
            <a:r>
              <a:rPr lang="en-IN" sz="2000" dirty="0">
                <a:solidFill>
                  <a:schemeClr val="tx1"/>
                </a:solidFill>
                <a:latin typeface="Times New Roman" panose="02020603050405020304" pitchFamily="18" charset="0"/>
                <a:cs typeface="Times New Roman" panose="02020603050405020304" pitchFamily="18" charset="0"/>
              </a:rPr>
              <a:t>, Volume 3, Issue 1, January 2013, ISSN 2250-3153</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de-DE"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596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[4]  </a:t>
            </a:r>
            <a:r>
              <a:rPr lang="en-IN" sz="2000" dirty="0" err="1">
                <a:solidFill>
                  <a:schemeClr val="tx1"/>
                </a:solidFill>
                <a:latin typeface="Times New Roman" panose="02020603050405020304" pitchFamily="18" charset="0"/>
                <a:cs typeface="Times New Roman" panose="02020603050405020304" pitchFamily="18" charset="0"/>
              </a:rPr>
              <a:t>Greeshma</a:t>
            </a:r>
            <a:r>
              <a:rPr lang="en-IN" sz="2000" dirty="0">
                <a:solidFill>
                  <a:schemeClr val="tx1"/>
                </a:solidFill>
                <a:latin typeface="Times New Roman" panose="02020603050405020304" pitchFamily="18" charset="0"/>
                <a:cs typeface="Times New Roman" panose="02020603050405020304" pitchFamily="18" charset="0"/>
              </a:rPr>
              <a:t> A S and </a:t>
            </a:r>
            <a:r>
              <a:rPr lang="en-IN" sz="2000" dirty="0" err="1">
                <a:solidFill>
                  <a:schemeClr val="tx1"/>
                </a:solidFill>
                <a:latin typeface="Times New Roman" panose="02020603050405020304" pitchFamily="18" charset="0"/>
                <a:cs typeface="Times New Roman" panose="02020603050405020304" pitchFamily="18" charset="0"/>
              </a:rPr>
              <a:t>Lekshmy</a:t>
            </a:r>
            <a:r>
              <a:rPr lang="en-IN" sz="2000" dirty="0">
                <a:solidFill>
                  <a:schemeClr val="tx1"/>
                </a:solidFill>
                <a:latin typeface="Times New Roman" panose="02020603050405020304" pitchFamily="18" charset="0"/>
                <a:cs typeface="Times New Roman" panose="02020603050405020304" pitchFamily="18" charset="0"/>
              </a:rPr>
              <a:t> P. L, “Privacy Protection in Personalized Web 	Search”, </a:t>
            </a:r>
            <a:r>
              <a:rPr lang="en-IN" sz="2000" i="1" dirty="0">
                <a:solidFill>
                  <a:schemeClr val="tx1"/>
                </a:solidFill>
                <a:latin typeface="Times New Roman" panose="02020603050405020304" pitchFamily="18" charset="0"/>
                <a:cs typeface="Times New Roman" panose="02020603050405020304" pitchFamily="18" charset="0"/>
              </a:rPr>
              <a:t>International Journal of Innovative Research in Advanced Engineering 	(IJIRAE)</a:t>
            </a:r>
            <a:r>
              <a:rPr lang="en-IN" sz="2000" dirty="0">
                <a:solidFill>
                  <a:schemeClr val="tx1"/>
                </a:solidFill>
                <a:latin typeface="Times New Roman" panose="02020603050405020304" pitchFamily="18" charset="0"/>
                <a:cs typeface="Times New Roman" panose="02020603050405020304" pitchFamily="18" charset="0"/>
              </a:rPr>
              <a:t> ISSN: 2349-2163 Issue 6, Volume </a:t>
            </a:r>
            <a:r>
              <a:rPr lang="en-IN" sz="2000" dirty="0" smtClean="0">
                <a:solidFill>
                  <a:schemeClr val="tx1"/>
                </a:solidFill>
                <a:latin typeface="Times New Roman" panose="02020603050405020304" pitchFamily="18" charset="0"/>
                <a:cs typeface="Times New Roman" panose="02020603050405020304" pitchFamily="18" charset="0"/>
              </a:rPr>
              <a:t>2, June 2015</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[5] 	Yun Zhu and Li </a:t>
            </a:r>
            <a:r>
              <a:rPr lang="en-IN" sz="2000" dirty="0" err="1">
                <a:solidFill>
                  <a:schemeClr val="tx1"/>
                </a:solidFill>
                <a:latin typeface="Times New Roman" panose="02020603050405020304" pitchFamily="18" charset="0"/>
                <a:cs typeface="Times New Roman" panose="02020603050405020304" pitchFamily="18" charset="0"/>
              </a:rPr>
              <a:t>Xiong</a:t>
            </a:r>
            <a:r>
              <a:rPr lang="en-IN" sz="2000" dirty="0">
                <a:solidFill>
                  <a:schemeClr val="tx1"/>
                </a:solidFill>
                <a:latin typeface="Times New Roman" panose="02020603050405020304" pitchFamily="18" charset="0"/>
                <a:cs typeface="Times New Roman" panose="02020603050405020304" pitchFamily="18" charset="0"/>
              </a:rPr>
              <a:t>, “Anonymizing User Profiles for Personalized Web 	Search”, </a:t>
            </a:r>
            <a:r>
              <a:rPr lang="en-IN" sz="2000" i="1" dirty="0">
                <a:solidFill>
                  <a:schemeClr val="tx1"/>
                </a:solidFill>
                <a:latin typeface="Times New Roman" panose="02020603050405020304" pitchFamily="18" charset="0"/>
                <a:cs typeface="Times New Roman" panose="02020603050405020304" pitchFamily="18" charset="0"/>
              </a:rPr>
              <a:t>Technical Report</a:t>
            </a:r>
            <a:r>
              <a:rPr lang="en-IN" sz="2000" dirty="0">
                <a:solidFill>
                  <a:schemeClr val="tx1"/>
                </a:solidFill>
                <a:latin typeface="Times New Roman" panose="02020603050405020304" pitchFamily="18" charset="0"/>
                <a:cs typeface="Times New Roman" panose="02020603050405020304" pitchFamily="18" charset="0"/>
              </a:rPr>
              <a:t>, TR-2010-007</a:t>
            </a:r>
            <a:r>
              <a:rPr lang="en-IN" sz="2000" dirty="0">
                <a:solidFill>
                  <a:schemeClr val="tx1"/>
                </a:solidFill>
              </a:rPr>
              <a:t>, </a:t>
            </a:r>
            <a:r>
              <a:rPr lang="en-IN" sz="2000" dirty="0">
                <a:solidFill>
                  <a:schemeClr val="tx1"/>
                </a:solidFill>
                <a:latin typeface="Times New Roman" panose="02020603050405020304" pitchFamily="18" charset="0"/>
                <a:cs typeface="Times New Roman" panose="02020603050405020304" pitchFamily="18" charset="0"/>
              </a:rPr>
              <a:t>2010</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660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5578" y="1484290"/>
            <a:ext cx="8915399" cy="2262781"/>
          </a:xfrm>
        </p:spPr>
        <p:txBody>
          <a:bodyPr>
            <a:normAutofit/>
          </a:bodyPr>
          <a:lstStyle/>
          <a:p>
            <a:r>
              <a:rPr lang="en-IN" sz="7900" b="1" dirty="0" smtClean="0">
                <a:solidFill>
                  <a:srgbClr val="7030A0"/>
                </a:solidFill>
                <a:latin typeface="Times New Roman" panose="02020603050405020304" pitchFamily="18" charset="0"/>
                <a:cs typeface="Times New Roman" panose="02020603050405020304" pitchFamily="18" charset="0"/>
              </a:rPr>
              <a:t>THANK YOU </a:t>
            </a:r>
            <a:r>
              <a:rPr lang="en-IN" sz="7900" dirty="0" smtClean="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a:t>
            </a:r>
            <a:endParaRPr lang="en-IN" sz="79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240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7313" y="611231"/>
            <a:ext cx="8911687" cy="1280890"/>
          </a:xfrm>
        </p:spPr>
        <p:txBody>
          <a:bodyPr>
            <a:noAutofit/>
          </a:bodyPr>
          <a:lstStyle/>
          <a:p>
            <a:pPr marL="571500" indent="-571500">
              <a:buFont typeface="Wingdings" panose="05000000000000000000" pitchFamily="2" charset="2"/>
              <a:buChar char="Ø"/>
            </a:pPr>
            <a:r>
              <a:rPr lang="en-IN" sz="4400" b="1" dirty="0">
                <a:solidFill>
                  <a:srgbClr val="7030A0"/>
                </a:solidFill>
                <a:latin typeface="Times New Roman" panose="02020603050405020304" pitchFamily="18" charset="0"/>
                <a:cs typeface="Times New Roman" panose="02020603050405020304" pitchFamily="18" charset="0"/>
              </a:rPr>
              <a:t>What is Personalized Web Search </a:t>
            </a:r>
            <a:br>
              <a:rPr lang="en-IN" sz="4400" b="1" dirty="0">
                <a:solidFill>
                  <a:srgbClr val="7030A0"/>
                </a:solidFill>
                <a:latin typeface="Times New Roman" panose="02020603050405020304" pitchFamily="18" charset="0"/>
                <a:cs typeface="Times New Roman" panose="02020603050405020304" pitchFamily="18" charset="0"/>
              </a:rPr>
            </a:br>
            <a:r>
              <a:rPr lang="en-IN" sz="4400" b="1" dirty="0">
                <a:solidFill>
                  <a:srgbClr val="7030A0"/>
                </a:solidFill>
                <a:latin typeface="Times New Roman" panose="02020603050405020304" pitchFamily="18" charset="0"/>
                <a:cs typeface="Times New Roman" panose="02020603050405020304" pitchFamily="18" charset="0"/>
              </a:rPr>
              <a:t>(PWS)?</a:t>
            </a:r>
          </a:p>
        </p:txBody>
      </p:sp>
      <p:sp>
        <p:nvSpPr>
          <p:cNvPr id="3" name="Content Placeholder 2"/>
          <p:cNvSpPr>
            <a:spLocks noGrp="1"/>
          </p:cNvSpPr>
          <p:nvPr>
            <p:ph idx="1"/>
          </p:nvPr>
        </p:nvSpPr>
        <p:spPr>
          <a:xfrm>
            <a:off x="2155043" y="2381518"/>
            <a:ext cx="8915400" cy="3777622"/>
          </a:xfrm>
        </p:spPr>
        <p:txBody>
          <a:bodyPr>
            <a:normAutofit/>
          </a:bodyPr>
          <a:lstStyle/>
          <a:p>
            <a:pPr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Personalized web search (PWS) is a general category of search techniques aiming at providing better search </a:t>
            </a:r>
            <a:r>
              <a:rPr lang="en-US" sz="2000" dirty="0" smtClean="0">
                <a:solidFill>
                  <a:schemeClr val="tx1"/>
                </a:solidFill>
                <a:latin typeface="Times New Roman" panose="02020603050405020304" pitchFamily="18" charset="0"/>
                <a:cs typeface="Times New Roman" panose="02020603050405020304" pitchFamily="18" charset="0"/>
              </a:rPr>
              <a:t>results</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2000" dirty="0" smtClean="0">
                <a:solidFill>
                  <a:schemeClr val="tx1"/>
                </a:solidFill>
                <a:latin typeface="Times New Roman" panose="02020603050405020304" pitchFamily="18" charset="0"/>
                <a:cs typeface="Times New Roman" panose="02020603050405020304" pitchFamily="18" charset="0"/>
              </a:rPr>
              <a:t>PWS are </a:t>
            </a:r>
            <a:r>
              <a:rPr lang="en-US" sz="2000" dirty="0">
                <a:solidFill>
                  <a:schemeClr val="tx1"/>
                </a:solidFill>
                <a:latin typeface="Times New Roman" panose="02020603050405020304" pitchFamily="18" charset="0"/>
                <a:cs typeface="Times New Roman" panose="02020603050405020304" pitchFamily="18" charset="0"/>
              </a:rPr>
              <a:t>tailored for  individual user </a:t>
            </a:r>
            <a:r>
              <a:rPr lang="en-US" sz="2000" dirty="0" smtClean="0">
                <a:solidFill>
                  <a:schemeClr val="tx1"/>
                </a:solidFill>
                <a:latin typeface="Times New Roman" panose="02020603050405020304" pitchFamily="18" charset="0"/>
                <a:cs typeface="Times New Roman" panose="02020603050405020304" pitchFamily="18" charset="0"/>
              </a:rPr>
              <a:t>needs. User information such as location and content is collected </a:t>
            </a:r>
            <a:r>
              <a:rPr lang="en-US" sz="2000" dirty="0">
                <a:solidFill>
                  <a:schemeClr val="tx1"/>
                </a:solidFill>
                <a:latin typeface="Times New Roman" panose="02020603050405020304" pitchFamily="18" charset="0"/>
                <a:cs typeface="Times New Roman" panose="02020603050405020304" pitchFamily="18" charset="0"/>
              </a:rPr>
              <a:t>and analyzed to figure out the user intention behind the issued </a:t>
            </a:r>
            <a:r>
              <a:rPr lang="en-US" sz="2000" dirty="0" smtClean="0">
                <a:solidFill>
                  <a:schemeClr val="tx1"/>
                </a:solidFill>
                <a:latin typeface="Times New Roman" panose="02020603050405020304" pitchFamily="18" charset="0"/>
                <a:cs typeface="Times New Roman" panose="02020603050405020304" pitchFamily="18" charset="0"/>
              </a:rPr>
              <a:t>query</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dirty="0">
              <a:solidFill>
                <a:schemeClr val="tx1"/>
              </a:solidFill>
            </a:endParaRPr>
          </a:p>
          <a:p>
            <a:pPr marL="0" indent="0" algn="just">
              <a:buNone/>
            </a:pPr>
            <a:endParaRPr lang="en-IN" dirty="0"/>
          </a:p>
        </p:txBody>
      </p:sp>
    </p:spTree>
    <p:extLst>
      <p:ext uri="{BB962C8B-B14F-4D97-AF65-F5344CB8AC3E}">
        <p14:creationId xmlns:p14="http://schemas.microsoft.com/office/powerpoint/2010/main" val="2901185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178" y="2521039"/>
            <a:ext cx="10203847" cy="1492766"/>
          </a:xfrm>
        </p:spPr>
        <p:txBody>
          <a:bodyPr>
            <a:normAutofit/>
          </a:bodyPr>
          <a:lstStyle/>
          <a:p>
            <a:r>
              <a:rPr lang="en-IN" sz="5400" b="1" dirty="0" smtClean="0">
                <a:solidFill>
                  <a:srgbClr val="7030A0"/>
                </a:solidFill>
                <a:latin typeface="Times New Roman" panose="02020603050405020304" pitchFamily="18" charset="0"/>
                <a:cs typeface="Times New Roman" panose="02020603050405020304" pitchFamily="18" charset="0"/>
              </a:rPr>
              <a:t>LITERATURE SURVEY</a:t>
            </a:r>
            <a:endParaRPr lang="en-IN" sz="54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688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344" y="611231"/>
            <a:ext cx="8911687" cy="1280890"/>
          </a:xfrm>
        </p:spPr>
        <p:txBody>
          <a:bodyPr>
            <a:noAutofit/>
          </a:bodyPr>
          <a:lstStyle/>
          <a:p>
            <a:pPr marL="571500" indent="-571500">
              <a:buFont typeface="Wingdings" panose="05000000000000000000" pitchFamily="2" charset="2"/>
              <a:buChar char="Ø"/>
            </a:pPr>
            <a:r>
              <a:rPr lang="en-IN" sz="4400" b="1" dirty="0">
                <a:solidFill>
                  <a:srgbClr val="7030A0"/>
                </a:solidFill>
                <a:latin typeface="Times New Roman" panose="02020603050405020304" pitchFamily="18" charset="0"/>
                <a:cs typeface="Times New Roman" panose="02020603050405020304" pitchFamily="18" charset="0"/>
              </a:rPr>
              <a:t>LITERATURE SURVEY</a:t>
            </a:r>
            <a:br>
              <a:rPr lang="en-IN" sz="4400" b="1" dirty="0">
                <a:solidFill>
                  <a:srgbClr val="7030A0"/>
                </a:solidFill>
                <a:latin typeface="Times New Roman" panose="02020603050405020304" pitchFamily="18" charset="0"/>
                <a:cs typeface="Times New Roman" panose="02020603050405020304" pitchFamily="18" charset="0"/>
              </a:rPr>
            </a:br>
            <a:endParaRPr lang="en-IN" sz="4400" dirty="0"/>
          </a:p>
        </p:txBody>
      </p:sp>
      <p:sp>
        <p:nvSpPr>
          <p:cNvPr id="3" name="Content Placeholder 2"/>
          <p:cNvSpPr>
            <a:spLocks noGrp="1"/>
          </p:cNvSpPr>
          <p:nvPr>
            <p:ph idx="1"/>
          </p:nvPr>
        </p:nvSpPr>
        <p:spPr>
          <a:xfrm>
            <a:off x="2305877" y="1892121"/>
            <a:ext cx="8915400" cy="3777622"/>
          </a:xfrm>
        </p:spPr>
        <p:txBody>
          <a:bodyPr>
            <a:noAutofit/>
          </a:bodyPr>
          <a:lstStyle/>
          <a:p>
            <a:pPr marL="0" indent="0" algn="just">
              <a:buNone/>
            </a:pPr>
            <a:r>
              <a:rPr lang="en-IN" sz="2000" dirty="0" smtClean="0">
                <a:solidFill>
                  <a:schemeClr val="tx1"/>
                </a:solidFill>
                <a:latin typeface="Times New Roman" panose="02020603050405020304" pitchFamily="18" charset="0"/>
                <a:cs typeface="Times New Roman" panose="02020603050405020304" pitchFamily="18" charset="0"/>
              </a:rPr>
              <a:t>[1] </a:t>
            </a:r>
            <a:r>
              <a:rPr lang="en-IN" sz="2000" dirty="0" err="1">
                <a:solidFill>
                  <a:schemeClr val="tx1"/>
                </a:solidFill>
                <a:latin typeface="Times New Roman" panose="02020603050405020304" pitchFamily="18" charset="0"/>
                <a:cs typeface="Times New Roman" panose="02020603050405020304" pitchFamily="18" charset="0"/>
              </a:rPr>
              <a:t>A.Smilien</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Rophie</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and </a:t>
            </a:r>
            <a:r>
              <a:rPr lang="en-IN" sz="2000" dirty="0" err="1" smtClean="0">
                <a:solidFill>
                  <a:schemeClr val="tx1"/>
                </a:solidFill>
                <a:latin typeface="Times New Roman" panose="02020603050405020304" pitchFamily="18" charset="0"/>
                <a:cs typeface="Times New Roman" panose="02020603050405020304" pitchFamily="18" charset="0"/>
              </a:rPr>
              <a:t>Dr.A.Anitha</a:t>
            </a:r>
            <a:r>
              <a:rPr lang="en-IN" sz="2000" dirty="0">
                <a:solidFill>
                  <a:schemeClr val="tx1"/>
                </a:solidFill>
                <a:latin typeface="Times New Roman" panose="02020603050405020304" pitchFamily="18" charset="0"/>
                <a:cs typeface="Times New Roman" panose="02020603050405020304" pitchFamily="18" charset="0"/>
              </a:rPr>
              <a:t>, “Survey on Personalized Web Search </a:t>
            </a:r>
            <a:r>
              <a:rPr lang="en-IN" sz="2000" dirty="0" smtClean="0">
                <a:solidFill>
                  <a:schemeClr val="tx1"/>
                </a:solidFill>
                <a:latin typeface="Times New Roman" panose="02020603050405020304" pitchFamily="18" charset="0"/>
                <a:cs typeface="Times New Roman" panose="02020603050405020304" pitchFamily="18" charset="0"/>
              </a:rPr>
              <a:t>	Engine</a:t>
            </a:r>
            <a:r>
              <a:rPr lang="en-IN" sz="2000" dirty="0">
                <a:solidFill>
                  <a:schemeClr val="tx1"/>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International Journal for Research in Applied Science &amp; </a:t>
            </a:r>
            <a:r>
              <a:rPr lang="en-IN" sz="2000" i="1" dirty="0" smtClean="0">
                <a:solidFill>
                  <a:schemeClr val="tx1"/>
                </a:solidFill>
                <a:latin typeface="Times New Roman" panose="02020603050405020304" pitchFamily="18" charset="0"/>
                <a:cs typeface="Times New Roman" panose="02020603050405020304" pitchFamily="18" charset="0"/>
              </a:rPr>
              <a:t>Engineering 	Technology </a:t>
            </a:r>
            <a:r>
              <a:rPr lang="en-IN" sz="2000" i="1" dirty="0">
                <a:solidFill>
                  <a:schemeClr val="tx1"/>
                </a:solidFill>
                <a:latin typeface="Times New Roman" panose="02020603050405020304" pitchFamily="18" charset="0"/>
                <a:cs typeface="Times New Roman" panose="02020603050405020304" pitchFamily="18" charset="0"/>
              </a:rPr>
              <a:t>(IJRASET), </a:t>
            </a:r>
            <a:r>
              <a:rPr lang="en-IN" sz="2000" dirty="0">
                <a:solidFill>
                  <a:schemeClr val="tx1"/>
                </a:solidFill>
                <a:latin typeface="Times New Roman" panose="02020603050405020304" pitchFamily="18" charset="0"/>
                <a:cs typeface="Times New Roman" panose="02020603050405020304" pitchFamily="18" charset="0"/>
              </a:rPr>
              <a:t>Volume 4 Issue 3</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March 2016, ISSN: 2321-9653</a:t>
            </a: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0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b="1" dirty="0" smtClean="0">
                <a:solidFill>
                  <a:schemeClr val="tx1"/>
                </a:solidFill>
                <a:latin typeface="Times New Roman" panose="02020603050405020304" pitchFamily="18" charset="0"/>
                <a:cs typeface="Times New Roman" panose="02020603050405020304" pitchFamily="18" charset="0"/>
              </a:rPr>
              <a:t>METHOD</a:t>
            </a:r>
            <a:r>
              <a:rPr lang="en-IN" sz="2000" b="1"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The </a:t>
            </a:r>
            <a:r>
              <a:rPr lang="en-IN" sz="2000" dirty="0">
                <a:solidFill>
                  <a:schemeClr val="tx1"/>
                </a:solidFill>
                <a:latin typeface="Times New Roman" panose="02020603050405020304" pitchFamily="18" charset="0"/>
                <a:cs typeface="Times New Roman" panose="02020603050405020304" pitchFamily="18" charset="0"/>
              </a:rPr>
              <a:t>user </a:t>
            </a:r>
            <a:r>
              <a:rPr lang="en-IN" sz="2000" dirty="0" smtClean="0">
                <a:solidFill>
                  <a:schemeClr val="tx1"/>
                </a:solidFill>
                <a:latin typeface="Times New Roman" panose="02020603050405020304" pitchFamily="18" charset="0"/>
                <a:cs typeface="Times New Roman" panose="02020603050405020304" pitchFamily="18" charset="0"/>
              </a:rPr>
              <a:t>has a separate </a:t>
            </a:r>
            <a:r>
              <a:rPr lang="en-IN" sz="2000" dirty="0">
                <a:solidFill>
                  <a:schemeClr val="tx1"/>
                </a:solidFill>
                <a:latin typeface="Times New Roman" panose="02020603050405020304" pitchFamily="18" charset="0"/>
                <a:cs typeface="Times New Roman" panose="02020603050405020304" pitchFamily="18" charset="0"/>
              </a:rPr>
              <a:t>profile. The hierarchical structure can be followed in user profile. The profile </a:t>
            </a:r>
            <a:r>
              <a:rPr lang="en-IN" sz="2000" dirty="0" smtClean="0">
                <a:solidFill>
                  <a:schemeClr val="tx1"/>
                </a:solidFill>
                <a:latin typeface="Times New Roman" panose="02020603050405020304" pitchFamily="18" charset="0"/>
                <a:cs typeface="Times New Roman" panose="02020603050405020304" pitchFamily="18" charset="0"/>
              </a:rPr>
              <a:t>can be </a:t>
            </a:r>
            <a:r>
              <a:rPr lang="en-IN" sz="2000" dirty="0">
                <a:solidFill>
                  <a:schemeClr val="tx1"/>
                </a:solidFill>
                <a:latin typeface="Times New Roman" panose="02020603050405020304" pitchFamily="18" charset="0"/>
                <a:cs typeface="Times New Roman" panose="02020603050405020304" pitchFamily="18" charset="0"/>
              </a:rPr>
              <a:t>updated in the PWS client. </a:t>
            </a: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b="1" dirty="0" smtClean="0">
                <a:solidFill>
                  <a:schemeClr val="tx1"/>
                </a:solidFill>
                <a:latin typeface="Times New Roman" panose="02020603050405020304" pitchFamily="18" charset="0"/>
                <a:cs typeface="Times New Roman" panose="02020603050405020304" pitchFamily="18" charset="0"/>
              </a:rPr>
              <a:t>ADVANTAGE: </a:t>
            </a:r>
            <a:r>
              <a:rPr lang="en-IN" sz="2000" dirty="0">
                <a:solidFill>
                  <a:schemeClr val="tx1"/>
                </a:solidFill>
                <a:latin typeface="Times New Roman" panose="02020603050405020304" pitchFamily="18" charset="0"/>
                <a:cs typeface="Times New Roman" panose="02020603050405020304" pitchFamily="18" charset="0"/>
              </a:rPr>
              <a:t>I</a:t>
            </a:r>
            <a:r>
              <a:rPr lang="en-IN" sz="2000" dirty="0" smtClean="0">
                <a:solidFill>
                  <a:schemeClr val="tx1"/>
                </a:solidFill>
                <a:latin typeface="Times New Roman" panose="02020603050405020304" pitchFamily="18" charset="0"/>
                <a:cs typeface="Times New Roman" panose="02020603050405020304" pitchFamily="18" charset="0"/>
              </a:rPr>
              <a:t>ncreases </a:t>
            </a:r>
            <a:r>
              <a:rPr lang="en-IN" sz="2000" dirty="0">
                <a:solidFill>
                  <a:schemeClr val="tx1"/>
                </a:solidFill>
                <a:latin typeface="Times New Roman" panose="02020603050405020304" pitchFamily="18" charset="0"/>
                <a:cs typeface="Times New Roman" panose="02020603050405020304" pitchFamily="18" charset="0"/>
              </a:rPr>
              <a:t>the search </a:t>
            </a:r>
            <a:r>
              <a:rPr lang="en-IN" sz="2000" dirty="0" smtClean="0">
                <a:solidFill>
                  <a:schemeClr val="tx1"/>
                </a:solidFill>
                <a:latin typeface="Times New Roman" panose="02020603050405020304" pitchFamily="18" charset="0"/>
                <a:cs typeface="Times New Roman" panose="02020603050405020304" pitchFamily="18" charset="0"/>
              </a:rPr>
              <a:t>quality</a:t>
            </a:r>
          </a:p>
          <a:p>
            <a:pPr algn="just">
              <a:buFont typeface="Wingdings" panose="05000000000000000000" pitchFamily="2" charset="2"/>
              <a:buChar char="§"/>
            </a:pPr>
            <a:r>
              <a:rPr lang="en-IN" sz="2000" b="1" dirty="0" smtClean="0">
                <a:solidFill>
                  <a:schemeClr val="tx1"/>
                </a:solidFill>
                <a:latin typeface="Times New Roman" panose="02020603050405020304" pitchFamily="18" charset="0"/>
                <a:cs typeface="Times New Roman" panose="02020603050405020304" pitchFamily="18" charset="0"/>
              </a:rPr>
              <a:t>LIMITATION: </a:t>
            </a:r>
            <a:r>
              <a:rPr lang="en-IN" sz="2000" dirty="0">
                <a:solidFill>
                  <a:schemeClr val="tx1"/>
                </a:solidFill>
                <a:latin typeface="Times New Roman" panose="02020603050405020304" pitchFamily="18" charset="0"/>
                <a:cs typeface="Times New Roman" panose="02020603050405020304" pitchFamily="18" charset="0"/>
              </a:rPr>
              <a:t>The main drawback is </a:t>
            </a:r>
            <a:r>
              <a:rPr lang="en-IN" sz="2000" dirty="0" err="1" smtClean="0">
                <a:solidFill>
                  <a:schemeClr val="tx1"/>
                </a:solidFill>
                <a:latin typeface="Times New Roman" panose="02020603050405020304" pitchFamily="18" charset="0"/>
                <a:cs typeface="Times New Roman" panose="02020603050405020304" pitchFamily="18" charset="0"/>
              </a:rPr>
              <a:t>tradeoff</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between personalization and privacy.</a:t>
            </a:r>
          </a:p>
        </p:txBody>
      </p:sp>
    </p:spTree>
    <p:extLst>
      <p:ext uri="{BB962C8B-B14F-4D97-AF65-F5344CB8AC3E}">
        <p14:creationId xmlns:p14="http://schemas.microsoft.com/office/powerpoint/2010/main" val="3032420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30" y="611231"/>
            <a:ext cx="8911687" cy="1280890"/>
          </a:xfrm>
        </p:spPr>
        <p:txBody>
          <a:bodyPr>
            <a:normAutofit/>
          </a:bodyPr>
          <a:lstStyle/>
          <a:p>
            <a:pPr marL="571500" indent="-571500">
              <a:buFont typeface="Wingdings" panose="05000000000000000000" pitchFamily="2" charset="2"/>
              <a:buChar char="Ø"/>
            </a:pPr>
            <a:r>
              <a:rPr lang="en-IN" sz="4400" b="1" dirty="0">
                <a:solidFill>
                  <a:srgbClr val="7030A0"/>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2305877" y="1892120"/>
            <a:ext cx="8915400" cy="4354133"/>
          </a:xfrm>
        </p:spPr>
        <p:txBody>
          <a:bodyPr>
            <a:noAutofit/>
          </a:bodyPr>
          <a:lstStyle/>
          <a:p>
            <a:pPr marL="0" indent="0" algn="just">
              <a:buNone/>
            </a:pPr>
            <a:r>
              <a:rPr lang="en-IN" sz="2000" dirty="0" smtClean="0">
                <a:solidFill>
                  <a:schemeClr val="tx1"/>
                </a:solidFill>
                <a:latin typeface="Times New Roman" panose="02020603050405020304" pitchFamily="18" charset="0"/>
                <a:cs typeface="Times New Roman" panose="02020603050405020304" pitchFamily="18" charset="0"/>
              </a:rPr>
              <a:t>[2]  Alexandre </a:t>
            </a:r>
            <a:r>
              <a:rPr lang="en-IN" sz="2000" dirty="0">
                <a:solidFill>
                  <a:schemeClr val="tx1"/>
                </a:solidFill>
                <a:latin typeface="Times New Roman" panose="02020603050405020304" pitchFamily="18" charset="0"/>
                <a:cs typeface="Times New Roman" panose="02020603050405020304" pitchFamily="18" charset="0"/>
              </a:rPr>
              <a:t>Viejo and Jordi </a:t>
            </a:r>
            <a:r>
              <a:rPr lang="en-IN" sz="2000" dirty="0" err="1" smtClean="0">
                <a:solidFill>
                  <a:schemeClr val="tx1"/>
                </a:solidFill>
                <a:latin typeface="Times New Roman" panose="02020603050405020304" pitchFamily="18" charset="0"/>
                <a:cs typeface="Times New Roman" panose="02020603050405020304" pitchFamily="18" charset="0"/>
              </a:rPr>
              <a:t>Castell`a</a:t>
            </a:r>
            <a:r>
              <a:rPr lang="en-IN" sz="2000" dirty="0">
                <a:solidFill>
                  <a:schemeClr val="tx1"/>
                </a:solidFill>
                <a:latin typeface="Times New Roman" panose="02020603050405020304" pitchFamily="18" charset="0"/>
                <a:cs typeface="Times New Roman" panose="02020603050405020304" pitchFamily="18" charset="0"/>
              </a:rPr>
              <a:t>-Roca, </a:t>
            </a:r>
            <a:r>
              <a:rPr lang="en-IN" sz="2000" dirty="0" smtClean="0">
                <a:solidFill>
                  <a:schemeClr val="tx1"/>
                </a:solidFill>
                <a:latin typeface="Times New Roman" panose="02020603050405020304" pitchFamily="18" charset="0"/>
                <a:cs typeface="Times New Roman" panose="02020603050405020304" pitchFamily="18" charset="0"/>
              </a:rPr>
              <a:t>“Using </a:t>
            </a:r>
            <a:r>
              <a:rPr lang="en-IN" sz="2000" dirty="0">
                <a:solidFill>
                  <a:schemeClr val="tx1"/>
                </a:solidFill>
                <a:latin typeface="Times New Roman" panose="02020603050405020304" pitchFamily="18" charset="0"/>
                <a:cs typeface="Times New Roman" panose="02020603050405020304" pitchFamily="18" charset="0"/>
              </a:rPr>
              <a:t>Social Networks to Distort </a:t>
            </a:r>
            <a:r>
              <a:rPr lang="en-IN" sz="2000" dirty="0" smtClean="0">
                <a:solidFill>
                  <a:schemeClr val="tx1"/>
                </a:solidFill>
                <a:latin typeface="Times New Roman" panose="02020603050405020304" pitchFamily="18" charset="0"/>
                <a:cs typeface="Times New Roman" panose="02020603050405020304" pitchFamily="18" charset="0"/>
              </a:rPr>
              <a:t>	Users Profiles </a:t>
            </a:r>
            <a:r>
              <a:rPr lang="en-IN" sz="2000" dirty="0">
                <a:solidFill>
                  <a:schemeClr val="tx1"/>
                </a:solidFill>
                <a:latin typeface="Times New Roman" panose="02020603050405020304" pitchFamily="18" charset="0"/>
                <a:cs typeface="Times New Roman" panose="02020603050405020304" pitchFamily="18" charset="0"/>
              </a:rPr>
              <a:t>Generated by Web Search </a:t>
            </a:r>
            <a:r>
              <a:rPr lang="en-IN" sz="2000" dirty="0" smtClean="0">
                <a:solidFill>
                  <a:schemeClr val="tx1"/>
                </a:solidFill>
                <a:latin typeface="Times New Roman" panose="02020603050405020304" pitchFamily="18" charset="0"/>
                <a:cs typeface="Times New Roman" panose="02020603050405020304" pitchFamily="18" charset="0"/>
              </a:rPr>
              <a:t>Engines”, </a:t>
            </a:r>
            <a:r>
              <a:rPr lang="de-DE" sz="2000" i="1" dirty="0" smtClean="0">
                <a:solidFill>
                  <a:schemeClr val="tx1"/>
                </a:solidFill>
                <a:latin typeface="Times New Roman" panose="02020603050405020304" pitchFamily="18" charset="0"/>
                <a:cs typeface="Times New Roman" panose="02020603050405020304" pitchFamily="18" charset="0"/>
              </a:rPr>
              <a:t>ComputerNetworks</a:t>
            </a:r>
            <a:r>
              <a:rPr lang="de-DE" sz="2000" dirty="0" smtClean="0">
                <a:solidFill>
                  <a:schemeClr val="tx1"/>
                </a:solidFill>
                <a:latin typeface="Times New Roman" panose="02020603050405020304" pitchFamily="18" charset="0"/>
                <a:cs typeface="Times New Roman" panose="02020603050405020304" pitchFamily="18" charset="0"/>
              </a:rPr>
              <a:t>, vol 54,    	no.9, pp.1343-1357, 2010</a:t>
            </a:r>
          </a:p>
          <a:p>
            <a:pPr marL="0" indent="0" algn="just">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b="1" dirty="0" smtClean="0">
                <a:solidFill>
                  <a:schemeClr val="tx1"/>
                </a:solidFill>
                <a:latin typeface="Times New Roman" panose="02020603050405020304" pitchFamily="18" charset="0"/>
                <a:cs typeface="Times New Roman" panose="02020603050405020304" pitchFamily="18" charset="0"/>
              </a:rPr>
              <a:t>METHOD: </a:t>
            </a:r>
            <a:r>
              <a:rPr lang="en-IN" sz="2000" dirty="0" smtClean="0">
                <a:solidFill>
                  <a:schemeClr val="tx1"/>
                </a:solidFill>
                <a:latin typeface="Times New Roman" panose="02020603050405020304" pitchFamily="18" charset="0"/>
                <a:cs typeface="Times New Roman" panose="02020603050405020304" pitchFamily="18" charset="0"/>
              </a:rPr>
              <a:t>The </a:t>
            </a:r>
            <a:r>
              <a:rPr lang="en-IN" sz="2000" dirty="0">
                <a:solidFill>
                  <a:schemeClr val="tx1"/>
                </a:solidFill>
                <a:latin typeface="Times New Roman" panose="02020603050405020304" pitchFamily="18" charset="0"/>
                <a:cs typeface="Times New Roman" panose="02020603050405020304" pitchFamily="18" charset="0"/>
              </a:rPr>
              <a:t>implemented method</a:t>
            </a:r>
            <a:r>
              <a:rPr lang="en-IN" sz="2000" dirty="0" smtClean="0">
                <a:solidFill>
                  <a:schemeClr val="tx1"/>
                </a:solidFill>
                <a:latin typeface="Times New Roman" panose="02020603050405020304" pitchFamily="18" charset="0"/>
                <a:cs typeface="Times New Roman" panose="02020603050405020304" pitchFamily="18" charset="0"/>
              </a:rPr>
              <a:t> uses legacy social networks instead of third party to provide a distorted user profile to the web search engine.</a:t>
            </a:r>
          </a:p>
          <a:p>
            <a:pPr marL="0" indent="0" algn="just">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b="1" dirty="0" smtClean="0">
                <a:solidFill>
                  <a:schemeClr val="tx1"/>
                </a:solidFill>
                <a:latin typeface="Times New Roman" panose="02020603050405020304" pitchFamily="18" charset="0"/>
                <a:cs typeface="Times New Roman" panose="02020603050405020304" pitchFamily="18" charset="0"/>
              </a:rPr>
              <a:t>ADVANTAGE: </a:t>
            </a:r>
            <a:r>
              <a:rPr lang="en-IN" sz="2000" dirty="0">
                <a:solidFill>
                  <a:schemeClr val="tx1"/>
                </a:solidFill>
                <a:latin typeface="Times New Roman" panose="02020603050405020304" pitchFamily="18" charset="0"/>
                <a:cs typeface="Times New Roman" panose="02020603050405020304" pitchFamily="18" charset="0"/>
              </a:rPr>
              <a:t>P</a:t>
            </a:r>
            <a:r>
              <a:rPr lang="en-IN" sz="2000" dirty="0" smtClean="0">
                <a:solidFill>
                  <a:schemeClr val="tx1"/>
                </a:solidFill>
                <a:latin typeface="Times New Roman" panose="02020603050405020304" pitchFamily="18" charset="0"/>
                <a:cs typeface="Times New Roman" panose="02020603050405020304" pitchFamily="18" charset="0"/>
              </a:rPr>
              <a:t>ropose </a:t>
            </a:r>
            <a:r>
              <a:rPr lang="en-IN" sz="2000" dirty="0">
                <a:solidFill>
                  <a:schemeClr val="tx1"/>
                </a:solidFill>
                <a:latin typeface="Times New Roman" panose="02020603050405020304" pitchFamily="18" charset="0"/>
                <a:cs typeface="Times New Roman" panose="02020603050405020304" pitchFamily="18" charset="0"/>
              </a:rPr>
              <a:t>a new scheme </a:t>
            </a:r>
            <a:r>
              <a:rPr lang="en-IN" sz="2000" dirty="0" smtClean="0">
                <a:solidFill>
                  <a:schemeClr val="tx1"/>
                </a:solidFill>
                <a:latin typeface="Times New Roman" panose="02020603050405020304" pitchFamily="18" charset="0"/>
                <a:cs typeface="Times New Roman" panose="02020603050405020304" pitchFamily="18" charset="0"/>
              </a:rPr>
              <a:t>designed to </a:t>
            </a:r>
            <a:r>
              <a:rPr lang="en-IN" sz="2000" dirty="0">
                <a:solidFill>
                  <a:schemeClr val="tx1"/>
                </a:solidFill>
                <a:latin typeface="Times New Roman" panose="02020603050405020304" pitchFamily="18" charset="0"/>
                <a:cs typeface="Times New Roman" panose="02020603050405020304" pitchFamily="18" charset="0"/>
              </a:rPr>
              <a:t>protect the privacy of the users from a web search engine that tries to </a:t>
            </a:r>
            <a:r>
              <a:rPr lang="en-IN" sz="2000" dirty="0" smtClean="0">
                <a:solidFill>
                  <a:schemeClr val="tx1"/>
                </a:solidFill>
                <a:latin typeface="Times New Roman" panose="02020603050405020304" pitchFamily="18" charset="0"/>
                <a:cs typeface="Times New Roman" panose="02020603050405020304" pitchFamily="18" charset="0"/>
              </a:rPr>
              <a:t>profile them.</a:t>
            </a:r>
          </a:p>
          <a:p>
            <a:pPr algn="just">
              <a:buFont typeface="Wingdings" panose="05000000000000000000" pitchFamily="2" charset="2"/>
              <a:buChar char="§"/>
            </a:pPr>
            <a:r>
              <a:rPr lang="en-IN" sz="2000" b="1" dirty="0">
                <a:solidFill>
                  <a:schemeClr val="tx1"/>
                </a:solidFill>
                <a:latin typeface="Times New Roman" panose="02020603050405020304" pitchFamily="18" charset="0"/>
                <a:cs typeface="Times New Roman" panose="02020603050405020304" pitchFamily="18" charset="0"/>
              </a:rPr>
              <a:t>LIMITATION : </a:t>
            </a:r>
            <a:r>
              <a:rPr lang="en-IN" sz="2000" dirty="0" smtClean="0">
                <a:solidFill>
                  <a:schemeClr val="tx1"/>
                </a:solidFill>
                <a:latin typeface="Times New Roman" panose="02020603050405020304" pitchFamily="18" charset="0"/>
                <a:cs typeface="Times New Roman" panose="02020603050405020304" pitchFamily="18" charset="0"/>
              </a:rPr>
              <a:t>The shortcomings of current solutions is the high cost introduced due to computation and communication.</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907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2998" y="1869068"/>
            <a:ext cx="8915400" cy="4763552"/>
          </a:xfrm>
        </p:spPr>
        <p:txBody>
          <a:bodyPr>
            <a:normAutofit/>
          </a:bodyPr>
          <a:lstStyle/>
          <a:p>
            <a:pPr marL="0" indent="0" algn="just">
              <a:buNone/>
            </a:pPr>
            <a:r>
              <a:rPr lang="en-IN" sz="2000" dirty="0" smtClean="0">
                <a:solidFill>
                  <a:schemeClr val="tx1"/>
                </a:solidFill>
                <a:latin typeface="Times New Roman" panose="02020603050405020304" pitchFamily="18" charset="0"/>
                <a:cs typeface="Times New Roman" panose="02020603050405020304" pitchFamily="18" charset="0"/>
              </a:rPr>
              <a:t>[3] </a:t>
            </a:r>
            <a:r>
              <a:rPr lang="en-IN" sz="2000" dirty="0" err="1">
                <a:solidFill>
                  <a:schemeClr val="tx1"/>
                </a:solidFill>
                <a:latin typeface="Times New Roman" panose="02020603050405020304" pitchFamily="18" charset="0"/>
                <a:cs typeface="Times New Roman" panose="02020603050405020304" pitchFamily="18" charset="0"/>
              </a:rPr>
              <a:t>Chanchala</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Joshi, </a:t>
            </a:r>
            <a:r>
              <a:rPr lang="en-IN" sz="2000" dirty="0" err="1">
                <a:solidFill>
                  <a:schemeClr val="tx1"/>
                </a:solidFill>
                <a:latin typeface="Times New Roman" panose="02020603050405020304" pitchFamily="18" charset="0"/>
                <a:cs typeface="Times New Roman" panose="02020603050405020304" pitchFamily="18" charset="0"/>
              </a:rPr>
              <a:t>Teena</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smtClean="0">
                <a:solidFill>
                  <a:schemeClr val="tx1"/>
                </a:solidFill>
                <a:latin typeface="Times New Roman" panose="02020603050405020304" pitchFamily="18" charset="0"/>
                <a:cs typeface="Times New Roman" panose="02020603050405020304" pitchFamily="18" charset="0"/>
              </a:rPr>
              <a:t>Jaiswal</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Himanshu</a:t>
            </a:r>
            <a:r>
              <a:rPr lang="en-IN" sz="2000" dirty="0">
                <a:solidFill>
                  <a:schemeClr val="tx1"/>
                </a:solidFill>
                <a:latin typeface="Times New Roman" panose="02020603050405020304" pitchFamily="18" charset="0"/>
                <a:cs typeface="Times New Roman" panose="02020603050405020304" pitchFamily="18" charset="0"/>
              </a:rPr>
              <a:t> Gaur</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An Overview Study of </a:t>
            </a:r>
            <a:r>
              <a:rPr lang="en-IN" sz="2000" dirty="0" smtClean="0">
                <a:solidFill>
                  <a:schemeClr val="tx1"/>
                </a:solidFill>
                <a:latin typeface="Times New Roman" panose="02020603050405020304" pitchFamily="18" charset="0"/>
                <a:cs typeface="Times New Roman" panose="02020603050405020304" pitchFamily="18" charset="0"/>
              </a:rPr>
              <a:t>	Personalized </a:t>
            </a:r>
            <a:r>
              <a:rPr lang="en-IN" sz="2000" dirty="0">
                <a:solidFill>
                  <a:schemeClr val="tx1"/>
                </a:solidFill>
                <a:latin typeface="Times New Roman" panose="02020603050405020304" pitchFamily="18" charset="0"/>
                <a:cs typeface="Times New Roman" panose="02020603050405020304" pitchFamily="18" charset="0"/>
              </a:rPr>
              <a:t>Web Search </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International Journal of Scientific and Research </a:t>
            </a:r>
            <a:r>
              <a:rPr lang="en-IN" sz="2000" i="1" dirty="0" smtClean="0">
                <a:solidFill>
                  <a:schemeClr val="tx1"/>
                </a:solidFill>
                <a:latin typeface="Times New Roman" panose="02020603050405020304" pitchFamily="18" charset="0"/>
                <a:cs typeface="Times New Roman" panose="02020603050405020304" pitchFamily="18" charset="0"/>
              </a:rPr>
              <a:t>	Publications</a:t>
            </a:r>
            <a:r>
              <a:rPr lang="en-IN" sz="2000" dirty="0">
                <a:solidFill>
                  <a:schemeClr val="tx1"/>
                </a:solidFill>
                <a:latin typeface="Times New Roman" panose="02020603050405020304" pitchFamily="18" charset="0"/>
                <a:cs typeface="Times New Roman" panose="02020603050405020304" pitchFamily="18" charset="0"/>
              </a:rPr>
              <a:t>, Volume 3, Issue 1, January </a:t>
            </a:r>
            <a:r>
              <a:rPr lang="en-IN" sz="2000" dirty="0" smtClean="0">
                <a:solidFill>
                  <a:schemeClr val="tx1"/>
                </a:solidFill>
                <a:latin typeface="Times New Roman" panose="02020603050405020304" pitchFamily="18" charset="0"/>
                <a:cs typeface="Times New Roman" panose="02020603050405020304" pitchFamily="18" charset="0"/>
              </a:rPr>
              <a:t>2013, </a:t>
            </a:r>
            <a:r>
              <a:rPr lang="en-IN" sz="2000" dirty="0">
                <a:solidFill>
                  <a:schemeClr val="tx1"/>
                </a:solidFill>
                <a:latin typeface="Times New Roman" panose="02020603050405020304" pitchFamily="18" charset="0"/>
                <a:cs typeface="Times New Roman" panose="02020603050405020304" pitchFamily="18" charset="0"/>
              </a:rPr>
              <a:t>ISSN </a:t>
            </a:r>
            <a:r>
              <a:rPr lang="en-IN" sz="2000" dirty="0" smtClean="0">
                <a:solidFill>
                  <a:schemeClr val="tx1"/>
                </a:solidFill>
                <a:latin typeface="Times New Roman" panose="02020603050405020304" pitchFamily="18" charset="0"/>
                <a:cs typeface="Times New Roman" panose="02020603050405020304" pitchFamily="18" charset="0"/>
              </a:rPr>
              <a:t>2250-3153</a:t>
            </a:r>
          </a:p>
          <a:p>
            <a:pPr marL="0" indent="0" algn="just">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b="1" dirty="0" smtClean="0">
                <a:solidFill>
                  <a:schemeClr val="tx1"/>
                </a:solidFill>
                <a:latin typeface="Times New Roman" panose="02020603050405020304" pitchFamily="18" charset="0"/>
                <a:cs typeface="Times New Roman" panose="02020603050405020304" pitchFamily="18" charset="0"/>
              </a:rPr>
              <a:t>METHOD: </a:t>
            </a:r>
            <a:r>
              <a:rPr lang="en-IN" sz="2000" dirty="0" smtClean="0">
                <a:solidFill>
                  <a:schemeClr val="tx1"/>
                </a:solidFill>
                <a:latin typeface="Times New Roman" panose="02020603050405020304" pitchFamily="18" charset="0"/>
                <a:cs typeface="Times New Roman" panose="02020603050405020304" pitchFamily="18" charset="0"/>
              </a:rPr>
              <a:t>Using </a:t>
            </a:r>
            <a:r>
              <a:rPr lang="en-IN" sz="2000" dirty="0">
                <a:solidFill>
                  <a:schemeClr val="tx1"/>
                </a:solidFill>
                <a:latin typeface="Times New Roman" panose="02020603050405020304" pitchFamily="18" charset="0"/>
                <a:cs typeface="Times New Roman" panose="02020603050405020304" pitchFamily="18" charset="0"/>
              </a:rPr>
              <a:t>Content Based Personalized </a:t>
            </a:r>
            <a:r>
              <a:rPr lang="en-IN" sz="2000" dirty="0" smtClean="0">
                <a:solidFill>
                  <a:schemeClr val="tx1"/>
                </a:solidFill>
                <a:latin typeface="Times New Roman" panose="02020603050405020304" pitchFamily="18" charset="0"/>
                <a:cs typeface="Times New Roman" panose="02020603050405020304" pitchFamily="18" charset="0"/>
              </a:rPr>
              <a:t>Search</a:t>
            </a:r>
          </a:p>
          <a:p>
            <a:pPr marL="0" indent="0" algn="just">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b="1" dirty="0" smtClean="0">
                <a:solidFill>
                  <a:schemeClr val="tx1"/>
                </a:solidFill>
                <a:latin typeface="Times New Roman" panose="02020603050405020304" pitchFamily="18" charset="0"/>
                <a:cs typeface="Times New Roman" panose="02020603050405020304" pitchFamily="18" charset="0"/>
              </a:rPr>
              <a:t>ADVANTAGE: </a:t>
            </a:r>
            <a:r>
              <a:rPr lang="en-IN" sz="2000" dirty="0">
                <a:solidFill>
                  <a:schemeClr val="tx1"/>
                </a:solidFill>
                <a:latin typeface="Times New Roman" panose="02020603050405020304" pitchFamily="18" charset="0"/>
                <a:cs typeface="Times New Roman" panose="02020603050405020304" pitchFamily="18" charset="0"/>
              </a:rPr>
              <a:t>Search results are filtered or re-ranked by checking the similarity of topics between search results and user </a:t>
            </a:r>
            <a:r>
              <a:rPr lang="en-IN" sz="2000" dirty="0" smtClean="0">
                <a:solidFill>
                  <a:schemeClr val="tx1"/>
                </a:solidFill>
                <a:latin typeface="Times New Roman" panose="02020603050405020304" pitchFamily="18" charset="0"/>
                <a:cs typeface="Times New Roman" panose="02020603050405020304" pitchFamily="18" charset="0"/>
              </a:rPr>
              <a:t>profiles</a:t>
            </a:r>
            <a:endParaRPr lang="en-IN" sz="2000" dirty="0" smtClean="0">
              <a:solidFill>
                <a:schemeClr val="tx1"/>
              </a:solidFill>
            </a:endParaRPr>
          </a:p>
          <a:p>
            <a:pPr algn="just">
              <a:buFont typeface="Wingdings" panose="05000000000000000000" pitchFamily="2" charset="2"/>
              <a:buChar char="§"/>
            </a:pPr>
            <a:r>
              <a:rPr lang="en-IN" sz="2000" b="1" dirty="0">
                <a:solidFill>
                  <a:schemeClr val="tx1"/>
                </a:solidFill>
                <a:latin typeface="Times New Roman" panose="02020603050405020304" pitchFamily="18" charset="0"/>
                <a:cs typeface="Times New Roman" panose="02020603050405020304" pitchFamily="18" charset="0"/>
              </a:rPr>
              <a:t>LIMITATION : </a:t>
            </a:r>
            <a:r>
              <a:rPr lang="en-IN" sz="2000" dirty="0" smtClean="0">
                <a:solidFill>
                  <a:schemeClr val="tx1"/>
                </a:solidFill>
                <a:latin typeface="Times New Roman" panose="02020603050405020304" pitchFamily="18" charset="0"/>
                <a:cs typeface="Times New Roman" panose="02020603050405020304" pitchFamily="18" charset="0"/>
              </a:rPr>
              <a:t>The topical interest based </a:t>
            </a:r>
            <a:r>
              <a:rPr lang="en-IN" sz="2000" dirty="0">
                <a:solidFill>
                  <a:schemeClr val="tx1"/>
                </a:solidFill>
                <a:latin typeface="Times New Roman" panose="02020603050405020304" pitchFamily="18" charset="0"/>
                <a:cs typeface="Times New Roman" panose="02020603050405020304" pitchFamily="18" charset="0"/>
              </a:rPr>
              <a:t>personalized search algorithms implemented </a:t>
            </a:r>
            <a:r>
              <a:rPr lang="en-IN" sz="2000">
                <a:solidFill>
                  <a:schemeClr val="tx1"/>
                </a:solidFill>
                <a:latin typeface="Times New Roman" panose="02020603050405020304" pitchFamily="18" charset="0"/>
                <a:cs typeface="Times New Roman" panose="02020603050405020304" pitchFamily="18" charset="0"/>
              </a:rPr>
              <a:t>were </a:t>
            </a:r>
            <a:r>
              <a:rPr lang="en-IN" sz="2000" smtClean="0">
                <a:solidFill>
                  <a:schemeClr val="tx1"/>
                </a:solidFill>
                <a:latin typeface="Times New Roman" panose="02020603050405020304" pitchFamily="18" charset="0"/>
                <a:cs typeface="Times New Roman" panose="02020603050405020304" pitchFamily="18" charset="0"/>
              </a:rPr>
              <a:t>not stable.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884587" y="58817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IN" sz="4400" b="1" dirty="0" smtClean="0">
                <a:solidFill>
                  <a:srgbClr val="7030A0"/>
                </a:solidFill>
                <a:latin typeface="Times New Roman" panose="02020603050405020304" pitchFamily="18" charset="0"/>
                <a:cs typeface="Times New Roman" panose="02020603050405020304" pitchFamily="18" charset="0"/>
              </a:rPr>
              <a:t>LITERATURE SURVEY</a:t>
            </a:r>
            <a:endParaRPr lang="en-IN" sz="44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981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1105" y="1863142"/>
            <a:ext cx="8915400" cy="4447505"/>
          </a:xfrm>
        </p:spPr>
        <p:txBody>
          <a:bodyPr>
            <a:noAutofit/>
          </a:bodyPr>
          <a:lstStyle/>
          <a:p>
            <a:pPr marL="0" indent="0" algn="just">
              <a:buNone/>
            </a:pPr>
            <a:r>
              <a:rPr lang="en-IN" sz="2000" dirty="0" smtClean="0">
                <a:solidFill>
                  <a:schemeClr val="tx1"/>
                </a:solidFill>
                <a:latin typeface="Times New Roman" panose="02020603050405020304" pitchFamily="18" charset="0"/>
                <a:cs typeface="Times New Roman" panose="02020603050405020304" pitchFamily="18" charset="0"/>
              </a:rPr>
              <a:t>[4]  </a:t>
            </a:r>
            <a:r>
              <a:rPr lang="en-IN" sz="2000" dirty="0" err="1" smtClean="0">
                <a:solidFill>
                  <a:schemeClr val="tx1"/>
                </a:solidFill>
                <a:latin typeface="Times New Roman" panose="02020603050405020304" pitchFamily="18" charset="0"/>
                <a:cs typeface="Times New Roman" panose="02020603050405020304" pitchFamily="18" charset="0"/>
              </a:rPr>
              <a:t>Greeshma</a:t>
            </a:r>
            <a:r>
              <a:rPr lang="en-IN" sz="2000" dirty="0" smtClean="0">
                <a:solidFill>
                  <a:schemeClr val="tx1"/>
                </a:solidFill>
                <a:latin typeface="Times New Roman" panose="02020603050405020304" pitchFamily="18" charset="0"/>
                <a:cs typeface="Times New Roman" panose="02020603050405020304" pitchFamily="18" charset="0"/>
              </a:rPr>
              <a:t> A S and </a:t>
            </a:r>
            <a:r>
              <a:rPr lang="en-IN" sz="2000" dirty="0" err="1" smtClean="0">
                <a:solidFill>
                  <a:schemeClr val="tx1"/>
                </a:solidFill>
                <a:latin typeface="Times New Roman" panose="02020603050405020304" pitchFamily="18" charset="0"/>
                <a:cs typeface="Times New Roman" panose="02020603050405020304" pitchFamily="18" charset="0"/>
              </a:rPr>
              <a:t>Lekshmy</a:t>
            </a:r>
            <a:r>
              <a:rPr lang="en-IN" sz="2000" dirty="0" smtClean="0">
                <a:solidFill>
                  <a:schemeClr val="tx1"/>
                </a:solidFill>
                <a:latin typeface="Times New Roman" panose="02020603050405020304" pitchFamily="18" charset="0"/>
                <a:cs typeface="Times New Roman" panose="02020603050405020304" pitchFamily="18" charset="0"/>
              </a:rPr>
              <a:t> P. L, “</a:t>
            </a:r>
            <a:r>
              <a:rPr lang="en-IN" sz="2000" dirty="0">
                <a:solidFill>
                  <a:schemeClr val="tx1"/>
                </a:solidFill>
                <a:latin typeface="Times New Roman" panose="02020603050405020304" pitchFamily="18" charset="0"/>
                <a:cs typeface="Times New Roman" panose="02020603050405020304" pitchFamily="18" charset="0"/>
              </a:rPr>
              <a:t>Privacy Protection in Personalized Web </a:t>
            </a:r>
            <a:r>
              <a:rPr lang="en-IN" sz="2000" dirty="0" smtClean="0">
                <a:solidFill>
                  <a:schemeClr val="tx1"/>
                </a:solidFill>
                <a:latin typeface="Times New Roman" panose="02020603050405020304" pitchFamily="18" charset="0"/>
                <a:cs typeface="Times New Roman" panose="02020603050405020304" pitchFamily="18" charset="0"/>
              </a:rPr>
              <a:t>	Search”, </a:t>
            </a:r>
            <a:r>
              <a:rPr lang="en-IN" sz="2000" i="1" dirty="0" smtClean="0">
                <a:solidFill>
                  <a:schemeClr val="tx1"/>
                </a:solidFill>
                <a:latin typeface="Times New Roman" panose="02020603050405020304" pitchFamily="18" charset="0"/>
                <a:cs typeface="Times New Roman" panose="02020603050405020304" pitchFamily="18" charset="0"/>
              </a:rPr>
              <a:t>International</a:t>
            </a:r>
            <a:r>
              <a:rPr lang="en-IN" sz="2000" i="1" dirty="0">
                <a:solidFill>
                  <a:schemeClr val="tx1"/>
                </a:solidFill>
                <a:latin typeface="Times New Roman" panose="02020603050405020304" pitchFamily="18" charset="0"/>
                <a:cs typeface="Times New Roman" panose="02020603050405020304" pitchFamily="18" charset="0"/>
              </a:rPr>
              <a:t> Journal of Innovative Research in Advanced Engineering </a:t>
            </a:r>
            <a:r>
              <a:rPr lang="en-IN" sz="2000" i="1" dirty="0" smtClean="0">
                <a:solidFill>
                  <a:schemeClr val="tx1"/>
                </a:solidFill>
                <a:latin typeface="Times New Roman" panose="02020603050405020304" pitchFamily="18" charset="0"/>
                <a:cs typeface="Times New Roman" panose="02020603050405020304" pitchFamily="18" charset="0"/>
              </a:rPr>
              <a:t>	(IJIRAE),</a:t>
            </a:r>
            <a:r>
              <a:rPr lang="en-IN" sz="2000" dirty="0" smtClean="0">
                <a:solidFill>
                  <a:schemeClr val="tx1"/>
                </a:solidFill>
                <a:latin typeface="Times New Roman" panose="02020603050405020304" pitchFamily="18" charset="0"/>
                <a:cs typeface="Times New Roman" panose="02020603050405020304" pitchFamily="18" charset="0"/>
              </a:rPr>
              <a:t> ISSN</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2349-2163</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Issue </a:t>
            </a:r>
            <a:r>
              <a:rPr lang="en-IN" sz="2000" dirty="0">
                <a:solidFill>
                  <a:schemeClr val="tx1"/>
                </a:solidFill>
                <a:latin typeface="Times New Roman" panose="02020603050405020304" pitchFamily="18" charset="0"/>
                <a:cs typeface="Times New Roman" panose="02020603050405020304" pitchFamily="18" charset="0"/>
              </a:rPr>
              <a:t>6, Volume </a:t>
            </a:r>
            <a:r>
              <a:rPr lang="en-IN" sz="2000" dirty="0" smtClean="0">
                <a:solidFill>
                  <a:schemeClr val="tx1"/>
                </a:solidFill>
                <a:latin typeface="Times New Roman" panose="02020603050405020304" pitchFamily="18" charset="0"/>
                <a:cs typeface="Times New Roman" panose="02020603050405020304" pitchFamily="18" charset="0"/>
              </a:rPr>
              <a:t>2, June 2015</a:t>
            </a: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b="1" dirty="0" smtClean="0">
                <a:solidFill>
                  <a:schemeClr val="tx1"/>
                </a:solidFill>
                <a:latin typeface="Times New Roman" panose="02020603050405020304" pitchFamily="18" charset="0"/>
                <a:cs typeface="Times New Roman" panose="02020603050405020304" pitchFamily="18" charset="0"/>
              </a:rPr>
              <a:t>METHOD: </a:t>
            </a:r>
            <a:r>
              <a:rPr lang="en-IN" sz="2000" dirty="0" smtClean="0">
                <a:solidFill>
                  <a:schemeClr val="tx1"/>
                </a:solidFill>
                <a:latin typeface="Times New Roman" panose="02020603050405020304" pitchFamily="18" charset="0"/>
                <a:cs typeface="Times New Roman" panose="02020603050405020304" pitchFamily="18" charset="0"/>
              </a:rPr>
              <a:t>Using click-log-based </a:t>
            </a:r>
            <a:r>
              <a:rPr lang="en-IN" sz="2000" dirty="0">
                <a:solidFill>
                  <a:schemeClr val="tx1"/>
                </a:solidFill>
                <a:latin typeface="Times New Roman" panose="02020603050405020304" pitchFamily="18" charset="0"/>
                <a:cs typeface="Times New Roman" panose="02020603050405020304" pitchFamily="18" charset="0"/>
              </a:rPr>
              <a:t>methods and </a:t>
            </a:r>
            <a:r>
              <a:rPr lang="en-IN" sz="2000" dirty="0" smtClean="0">
                <a:solidFill>
                  <a:schemeClr val="tx1"/>
                </a:solidFill>
                <a:latin typeface="Times New Roman" panose="02020603050405020304" pitchFamily="18" charset="0"/>
                <a:cs typeface="Times New Roman" panose="02020603050405020304" pitchFamily="18" charset="0"/>
              </a:rPr>
              <a:t>profile-based methods.</a:t>
            </a: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b="1" dirty="0" smtClean="0">
                <a:solidFill>
                  <a:schemeClr val="tx1"/>
                </a:solidFill>
                <a:latin typeface="Times New Roman" panose="02020603050405020304" pitchFamily="18" charset="0"/>
                <a:cs typeface="Times New Roman" panose="02020603050405020304" pitchFamily="18" charset="0"/>
              </a:rPr>
              <a:t>ADVANTAGE</a:t>
            </a:r>
            <a:r>
              <a:rPr lang="en-IN" sz="2000" dirty="0" smtClean="0">
                <a:solidFill>
                  <a:schemeClr val="tx1"/>
                </a:solidFill>
                <a:latin typeface="Times New Roman" panose="02020603050405020304" pitchFamily="18" charset="0"/>
                <a:cs typeface="Times New Roman" panose="02020603050405020304" pitchFamily="18" charset="0"/>
              </a:rPr>
              <a:t>: Significantly reduces the risk of attack and performs better as compared to others.</a:t>
            </a:r>
          </a:p>
          <a:p>
            <a:pPr algn="just">
              <a:buFont typeface="Wingdings" panose="05000000000000000000" pitchFamily="2" charset="2"/>
              <a:buChar char="§"/>
            </a:pPr>
            <a:r>
              <a:rPr lang="en-IN" sz="2000" b="1" dirty="0">
                <a:solidFill>
                  <a:schemeClr val="tx1"/>
                </a:solidFill>
                <a:latin typeface="Times New Roman" panose="02020603050405020304" pitchFamily="18" charset="0"/>
                <a:cs typeface="Times New Roman" panose="02020603050405020304" pitchFamily="18" charset="0"/>
              </a:rPr>
              <a:t>LIMITATION : </a:t>
            </a:r>
            <a:r>
              <a:rPr lang="en-IN" sz="2000" dirty="0">
                <a:solidFill>
                  <a:schemeClr val="tx1"/>
                </a:solidFill>
                <a:latin typeface="Times New Roman" panose="02020603050405020304" pitchFamily="18" charset="0"/>
                <a:cs typeface="Times New Roman" panose="02020603050405020304" pitchFamily="18" charset="0"/>
              </a:rPr>
              <a:t>When </a:t>
            </a:r>
            <a:r>
              <a:rPr lang="en-IN" sz="2000" dirty="0" smtClean="0">
                <a:solidFill>
                  <a:schemeClr val="tx1"/>
                </a:solidFill>
                <a:latin typeface="Times New Roman" panose="02020603050405020304" pitchFamily="18" charset="0"/>
                <a:cs typeface="Times New Roman" panose="02020603050405020304" pitchFamily="18" charset="0"/>
              </a:rPr>
              <a:t>a new query </a:t>
            </a:r>
            <a:r>
              <a:rPr lang="en-IN" sz="2000" dirty="0">
                <a:solidFill>
                  <a:schemeClr val="tx1"/>
                </a:solidFill>
                <a:latin typeface="Times New Roman" panose="02020603050405020304" pitchFamily="18" charset="0"/>
                <a:cs typeface="Times New Roman" panose="02020603050405020304" pitchFamily="18" charset="0"/>
              </a:rPr>
              <a:t>is entered by </a:t>
            </a:r>
            <a:r>
              <a:rPr lang="en-IN" sz="2000" dirty="0" smtClean="0">
                <a:solidFill>
                  <a:schemeClr val="tx1"/>
                </a:solidFill>
                <a:latin typeface="Times New Roman" panose="02020603050405020304" pitchFamily="18" charset="0"/>
                <a:cs typeface="Times New Roman" panose="02020603050405020304" pitchFamily="18" charset="0"/>
              </a:rPr>
              <a:t>user, click log based method </a:t>
            </a:r>
            <a:r>
              <a:rPr lang="en-IN" sz="2000" dirty="0">
                <a:solidFill>
                  <a:schemeClr val="tx1"/>
                </a:solidFill>
                <a:latin typeface="Times New Roman" panose="02020603050405020304" pitchFamily="18" charset="0"/>
                <a:cs typeface="Times New Roman" panose="02020603050405020304" pitchFamily="18" charset="0"/>
              </a:rPr>
              <a:t>will not provide any precise search </a:t>
            </a:r>
            <a:r>
              <a:rPr lang="en-IN" sz="2000" dirty="0" smtClean="0">
                <a:solidFill>
                  <a:schemeClr val="tx1"/>
                </a:solidFill>
                <a:latin typeface="Times New Roman" panose="02020603050405020304" pitchFamily="18" charset="0"/>
                <a:cs typeface="Times New Roman" panose="02020603050405020304" pitchFamily="18" charset="0"/>
              </a:rPr>
              <a:t>results, which is one of the major drawback.</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Title 3"/>
          <p:cNvSpPr>
            <a:spLocks noGrp="1"/>
          </p:cNvSpPr>
          <p:nvPr>
            <p:ph type="title"/>
          </p:nvPr>
        </p:nvSpPr>
        <p:spPr>
          <a:xfrm>
            <a:off x="1923224" y="595132"/>
            <a:ext cx="8911687" cy="1280890"/>
          </a:xfrm>
        </p:spPr>
        <p:txBody>
          <a:bodyPr>
            <a:noAutofit/>
          </a:bodyPr>
          <a:lstStyle/>
          <a:p>
            <a:pPr marL="571500" indent="-571500">
              <a:buFont typeface="Wingdings" panose="05000000000000000000" pitchFamily="2" charset="2"/>
              <a:buChar char="Ø"/>
            </a:pPr>
            <a:r>
              <a:rPr lang="en-IN" sz="4400" b="1" dirty="0">
                <a:solidFill>
                  <a:srgbClr val="7030A0"/>
                </a:solidFill>
                <a:latin typeface="Times New Roman" panose="02020603050405020304" pitchFamily="18" charset="0"/>
                <a:cs typeface="Times New Roman" panose="02020603050405020304" pitchFamily="18" charset="0"/>
              </a:rPr>
              <a:t>LITERATURE SURVEY</a:t>
            </a:r>
            <a:br>
              <a:rPr lang="en-IN" sz="4400" b="1" dirty="0">
                <a:solidFill>
                  <a:srgbClr val="7030A0"/>
                </a:solidFill>
                <a:latin typeface="Times New Roman" panose="02020603050405020304" pitchFamily="18" charset="0"/>
                <a:cs typeface="Times New Roman" panose="02020603050405020304" pitchFamily="18" charset="0"/>
              </a:rPr>
            </a:br>
            <a:endParaRPr lang="en-IN" sz="4400" dirty="0"/>
          </a:p>
        </p:txBody>
      </p:sp>
    </p:spTree>
    <p:extLst>
      <p:ext uri="{BB962C8B-B14F-4D97-AF65-F5344CB8AC3E}">
        <p14:creationId xmlns:p14="http://schemas.microsoft.com/office/powerpoint/2010/main" val="1467669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7102</TotalTime>
  <Words>964</Words>
  <Application>Microsoft Office PowerPoint</Application>
  <PresentationFormat>Widescreen</PresentationFormat>
  <Paragraphs>200</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SimSun</vt:lpstr>
      <vt:lpstr>Arial</vt:lpstr>
      <vt:lpstr>Century Gothic</vt:lpstr>
      <vt:lpstr>Tahoma</vt:lpstr>
      <vt:lpstr>Times New Roman</vt:lpstr>
      <vt:lpstr>Wingdings</vt:lpstr>
      <vt:lpstr>Wingdings 3</vt:lpstr>
      <vt:lpstr>Wisp</vt:lpstr>
      <vt:lpstr>MAINTAINING WEB SEARCH PRIVACY WITH RECEPTIVITY</vt:lpstr>
      <vt:lpstr>CONTENTS</vt:lpstr>
      <vt:lpstr>INTRODUCTION</vt:lpstr>
      <vt:lpstr>What is Personalized Web Search  (PWS)?</vt:lpstr>
      <vt:lpstr>LITERATURE SURVEY</vt:lpstr>
      <vt:lpstr>LITERATURE SURVEY </vt:lpstr>
      <vt:lpstr>LITERATURE SURVEY</vt:lpstr>
      <vt:lpstr>PowerPoint Presentation</vt:lpstr>
      <vt:lpstr>LITERATURE SURVEY </vt:lpstr>
      <vt:lpstr>LITERATURE SURVEY </vt:lpstr>
      <vt:lpstr>PROBLEM STATEMENT</vt:lpstr>
      <vt:lpstr>SYSTEM  DESIGN</vt:lpstr>
      <vt:lpstr>Existing System</vt:lpstr>
      <vt:lpstr>Proposed System</vt:lpstr>
      <vt:lpstr>User customizable Privacy-preserving Search Frame Work (UPS) </vt:lpstr>
      <vt:lpstr>Ontology Management System </vt:lpstr>
      <vt:lpstr>Ontology Management System(contd.)</vt:lpstr>
      <vt:lpstr>Hash Tag Generation for Query Terms and Privacy Data  </vt:lpstr>
      <vt:lpstr>Personal Behavior Collections using SPY NB Algorithm </vt:lpstr>
      <vt:lpstr>Personalized Searching using Adaptive Ranking Technique</vt:lpstr>
      <vt:lpstr>Advantages of Proposed System </vt:lpstr>
      <vt:lpstr>PowerPoint Presentation</vt:lpstr>
      <vt:lpstr>PowerPoint Presentation</vt:lpstr>
      <vt:lpstr>Data Flow Diagram Level 0</vt:lpstr>
      <vt:lpstr>Level 1</vt:lpstr>
      <vt:lpstr>Level 2</vt:lpstr>
      <vt:lpstr>RESULTS</vt:lpstr>
      <vt:lpstr>PowerPoint Presentation</vt:lpstr>
      <vt:lpstr>TEST CASES</vt:lpstr>
      <vt:lpstr>PowerPoint Presentation</vt:lpstr>
      <vt:lpstr>PowerPoint Presentation</vt:lpstr>
      <vt:lpstr>REFERENCES</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Maintaining Web Search Privacy with Receptivity</dc:title>
  <dc:creator>nikhil agrawal</dc:creator>
  <cp:lastModifiedBy>nikhil agrawal</cp:lastModifiedBy>
  <cp:revision>119</cp:revision>
  <dcterms:created xsi:type="dcterms:W3CDTF">2017-03-11T01:23:51Z</dcterms:created>
  <dcterms:modified xsi:type="dcterms:W3CDTF">2017-06-23T10:32:56Z</dcterms:modified>
</cp:coreProperties>
</file>