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6" r:id="rId6"/>
    <p:sldId id="267" r:id="rId7"/>
    <p:sldId id="268" r:id="rId8"/>
    <p:sldId id="276" r:id="rId9"/>
    <p:sldId id="277" r:id="rId10"/>
    <p:sldId id="278" r:id="rId11"/>
    <p:sldId id="260" r:id="rId12"/>
    <p:sldId id="261" r:id="rId13"/>
    <p:sldId id="262" r:id="rId14"/>
    <p:sldId id="280" r:id="rId15"/>
    <p:sldId id="281" r:id="rId16"/>
    <p:sldId id="279" r:id="rId17"/>
    <p:sldId id="274" r:id="rId18"/>
    <p:sldId id="275" r:id="rId19"/>
    <p:sldId id="273" r:id="rId20"/>
    <p:sldId id="263" r:id="rId21"/>
    <p:sldId id="264" r:id="rId22"/>
    <p:sldId id="265"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9EC52-DFDA-CDCE-0518-9699B82911E9}" v="1034" dt="2020-10-18T03:20:11.536"/>
    <p1510:client id="{F3B0368F-E1A7-D4AC-5FAE-460D5DD734D3}" v="9" dt="2020-10-18T03:25:49.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4558332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09BFE-F68D-4BC2-996F-D95845746BE0}"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57643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99039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234403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60154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540734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79963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141313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77765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8758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09BFE-F68D-4BC2-996F-D95845746BE0}"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130772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09BFE-F68D-4BC2-996F-D95845746BE0}"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7480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09BFE-F68D-4BC2-996F-D95845746BE0}" type="datetimeFigureOut">
              <a:rPr lang="en-IN" smtClean="0"/>
              <a:t>17-10-2020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43341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09BFE-F68D-4BC2-996F-D95845746BE0}" type="datetimeFigureOut">
              <a:rPr lang="en-IN" smtClean="0"/>
              <a:t>17-10-2020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121977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5409BFE-F68D-4BC2-996F-D95845746BE0}" type="datetimeFigureOut">
              <a:rPr lang="en-IN" smtClean="0"/>
              <a:t>17-10-2020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223098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09BFE-F68D-4BC2-996F-D95845746BE0}"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396607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09BFE-F68D-4BC2-996F-D95845746BE0}"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2D71D-09E3-4180-B572-B8B7B5F72F19}" type="slidenum">
              <a:rPr lang="en-IN" smtClean="0"/>
              <a:t>‹#›</a:t>
            </a:fld>
            <a:endParaRPr lang="en-IN"/>
          </a:p>
        </p:txBody>
      </p:sp>
    </p:spTree>
    <p:extLst>
      <p:ext uri="{BB962C8B-B14F-4D97-AF65-F5344CB8AC3E}">
        <p14:creationId xmlns:p14="http://schemas.microsoft.com/office/powerpoint/2010/main" val="262756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409BFE-F68D-4BC2-996F-D95845746BE0}" type="datetimeFigureOut">
              <a:rPr lang="en-IN" smtClean="0"/>
              <a:t>17-10-2020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32D71D-09E3-4180-B572-B8B7B5F72F19}" type="slidenum">
              <a:rPr lang="en-IN" smtClean="0"/>
              <a:t>‹#›</a:t>
            </a:fld>
            <a:endParaRPr lang="en-IN"/>
          </a:p>
        </p:txBody>
      </p:sp>
    </p:spTree>
    <p:extLst>
      <p:ext uri="{BB962C8B-B14F-4D97-AF65-F5344CB8AC3E}">
        <p14:creationId xmlns:p14="http://schemas.microsoft.com/office/powerpoint/2010/main" val="380045292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5053-57F6-4B88-B161-B0507CE87DD5}"/>
              </a:ext>
            </a:extLst>
          </p:cNvPr>
          <p:cNvSpPr>
            <a:spLocks noGrp="1"/>
          </p:cNvSpPr>
          <p:nvPr>
            <p:ph type="ctrTitle"/>
          </p:nvPr>
        </p:nvSpPr>
        <p:spPr>
          <a:xfrm>
            <a:off x="3994767" y="1953815"/>
            <a:ext cx="3790950" cy="699556"/>
          </a:xfrm>
        </p:spPr>
        <p:txBody>
          <a:bodyPr>
            <a:normAutofit fontScale="90000"/>
          </a:bodyPr>
          <a:lstStyle/>
          <a:p>
            <a:pPr algn="ctr"/>
            <a:r>
              <a:rPr lang="en-IN" dirty="0"/>
              <a:t>Group 9 - Data  </a:t>
            </a:r>
          </a:p>
        </p:txBody>
      </p:sp>
      <p:sp>
        <p:nvSpPr>
          <p:cNvPr id="3" name="Subtitle 2">
            <a:extLst>
              <a:ext uri="{FF2B5EF4-FFF2-40B4-BE49-F238E27FC236}">
                <a16:creationId xmlns:a16="http://schemas.microsoft.com/office/drawing/2014/main" id="{CA285EDE-A539-4B9D-94C5-21E3E31CFF5E}"/>
              </a:ext>
            </a:extLst>
          </p:cNvPr>
          <p:cNvSpPr>
            <a:spLocks noGrp="1"/>
          </p:cNvSpPr>
          <p:nvPr>
            <p:ph type="subTitle" idx="1"/>
          </p:nvPr>
        </p:nvSpPr>
        <p:spPr>
          <a:xfrm>
            <a:off x="2497137" y="2947385"/>
            <a:ext cx="7197726" cy="1352364"/>
          </a:xfrm>
        </p:spPr>
        <p:txBody>
          <a:bodyPr/>
          <a:lstStyle/>
          <a:p>
            <a:pPr algn="ctr"/>
            <a:r>
              <a:rPr lang="en-IN" dirty="0"/>
              <a:t>By Karthik Rangaraj, Sucharita Mullapudi, Naga Santhosh </a:t>
            </a:r>
            <a:r>
              <a:rPr lang="en-IN" dirty="0" err="1"/>
              <a:t>Prathi</a:t>
            </a:r>
            <a:r>
              <a:rPr lang="en-IN" dirty="0"/>
              <a:t>, Mrudula Ravipati, Mounika Rayana, Akshay Popli, Sushma </a:t>
            </a:r>
            <a:r>
              <a:rPr lang="en-IN" dirty="0" err="1"/>
              <a:t>Keddallu</a:t>
            </a:r>
            <a:r>
              <a:rPr lang="en-IN" dirty="0"/>
              <a:t> Suriyaprakash and Chandrakanth Rajesh     </a:t>
            </a:r>
          </a:p>
        </p:txBody>
      </p:sp>
    </p:spTree>
    <p:extLst>
      <p:ext uri="{BB962C8B-B14F-4D97-AF65-F5344CB8AC3E}">
        <p14:creationId xmlns:p14="http://schemas.microsoft.com/office/powerpoint/2010/main" val="137934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991A-0749-411F-B5BB-69135E8A6836}"/>
              </a:ext>
            </a:extLst>
          </p:cNvPr>
          <p:cNvSpPr>
            <a:spLocks noGrp="1"/>
          </p:cNvSpPr>
          <p:nvPr>
            <p:ph type="title"/>
          </p:nvPr>
        </p:nvSpPr>
        <p:spPr/>
        <p:txBody>
          <a:bodyPr/>
          <a:lstStyle/>
          <a:p>
            <a:r>
              <a:rPr lang="en-US" dirty="0">
                <a:cs typeface="Calibri Light"/>
              </a:rPr>
              <a:t>question</a:t>
            </a:r>
            <a:endParaRPr lang="en-US" dirty="0"/>
          </a:p>
        </p:txBody>
      </p:sp>
      <p:sp>
        <p:nvSpPr>
          <p:cNvPr id="3" name="Content Placeholder 2">
            <a:extLst>
              <a:ext uri="{FF2B5EF4-FFF2-40B4-BE49-F238E27FC236}">
                <a16:creationId xmlns:a16="http://schemas.microsoft.com/office/drawing/2014/main" id="{A33F0FEB-A574-48CC-9D4D-46AC8103A506}"/>
              </a:ext>
            </a:extLst>
          </p:cNvPr>
          <p:cNvSpPr>
            <a:spLocks noGrp="1"/>
          </p:cNvSpPr>
          <p:nvPr>
            <p:ph idx="1"/>
          </p:nvPr>
        </p:nvSpPr>
        <p:spPr/>
        <p:txBody>
          <a:bodyPr/>
          <a:lstStyle/>
          <a:p>
            <a:r>
              <a:rPr lang="en-US" dirty="0">
                <a:cs typeface="Calibri"/>
              </a:rPr>
              <a:t>Should outliers be considered or not during the analysis?</a:t>
            </a:r>
            <a:endParaRPr lang="en-US" dirty="0"/>
          </a:p>
        </p:txBody>
      </p:sp>
    </p:spTree>
    <p:extLst>
      <p:ext uri="{BB962C8B-B14F-4D97-AF65-F5344CB8AC3E}">
        <p14:creationId xmlns:p14="http://schemas.microsoft.com/office/powerpoint/2010/main" val="399694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376C-D2F6-4445-BE00-857B08B7ACA4}"/>
              </a:ext>
            </a:extLst>
          </p:cNvPr>
          <p:cNvSpPr>
            <a:spLocks noGrp="1"/>
          </p:cNvSpPr>
          <p:nvPr>
            <p:ph type="title"/>
          </p:nvPr>
        </p:nvSpPr>
        <p:spPr>
          <a:xfrm>
            <a:off x="685801" y="609600"/>
            <a:ext cx="10131425" cy="1038225"/>
          </a:xfrm>
        </p:spPr>
        <p:txBody>
          <a:bodyPr>
            <a:normAutofit/>
          </a:bodyPr>
          <a:lstStyle/>
          <a:p>
            <a:pPr algn="ctr"/>
            <a:r>
              <a:rPr lang="en-US" dirty="0"/>
              <a:t>Similarity &amp; Dissimilarity</a:t>
            </a:r>
          </a:p>
        </p:txBody>
      </p:sp>
      <p:sp>
        <p:nvSpPr>
          <p:cNvPr id="3" name="Content Placeholder 2">
            <a:extLst>
              <a:ext uri="{FF2B5EF4-FFF2-40B4-BE49-F238E27FC236}">
                <a16:creationId xmlns:a16="http://schemas.microsoft.com/office/drawing/2014/main" id="{340E8CC1-5AD7-40F2-B0C4-D76B67D316CE}"/>
              </a:ext>
            </a:extLst>
          </p:cNvPr>
          <p:cNvSpPr>
            <a:spLocks noGrp="1"/>
          </p:cNvSpPr>
          <p:nvPr>
            <p:ph idx="1"/>
          </p:nvPr>
        </p:nvSpPr>
        <p:spPr>
          <a:xfrm>
            <a:off x="685801" y="1771651"/>
            <a:ext cx="10131425" cy="4019550"/>
          </a:xfrm>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6400" dirty="0"/>
          </a:p>
          <a:p>
            <a:pPr marL="0" indent="0">
              <a:buNone/>
            </a:pPr>
            <a:endParaRPr lang="en-US" sz="8000" dirty="0"/>
          </a:p>
          <a:p>
            <a:r>
              <a:rPr lang="en-US" sz="8000" dirty="0"/>
              <a:t>Similarity:</a:t>
            </a:r>
          </a:p>
          <a:p>
            <a:pPr>
              <a:buFont typeface="Wingdings" panose="05000000000000000000" pitchFamily="2" charset="2"/>
              <a:buChar char="Ø"/>
            </a:pPr>
            <a:r>
              <a:rPr lang="en-US" sz="8000" dirty="0"/>
              <a:t>It measures the degree to which two data objects are identical/alike .</a:t>
            </a:r>
          </a:p>
          <a:p>
            <a:pPr>
              <a:buFont typeface="Wingdings" panose="05000000000000000000" pitchFamily="2" charset="2"/>
              <a:buChar char="Ø"/>
            </a:pPr>
            <a:r>
              <a:rPr lang="en-US" sz="8000" dirty="0"/>
              <a:t>This results in a numeric value mostly in the range of 0 to 1.</a:t>
            </a:r>
          </a:p>
          <a:p>
            <a:pPr>
              <a:buFont typeface="Wingdings" panose="05000000000000000000" pitchFamily="2" charset="2"/>
              <a:buChar char="Ø"/>
            </a:pPr>
            <a:r>
              <a:rPr lang="en-US" sz="8000" dirty="0"/>
              <a:t>Similarity value is higher for identical objects.      </a:t>
            </a:r>
          </a:p>
          <a:p>
            <a:pPr marL="0" indent="0">
              <a:buNone/>
            </a:pPr>
            <a:endParaRPr lang="en-US" sz="8000" dirty="0"/>
          </a:p>
          <a:p>
            <a:r>
              <a:rPr lang="en-US" sz="8000" dirty="0"/>
              <a:t>Dissimilarity:</a:t>
            </a:r>
          </a:p>
          <a:p>
            <a:pPr>
              <a:buFont typeface="Wingdings" panose="05000000000000000000" pitchFamily="2" charset="2"/>
              <a:buChar char="Ø"/>
            </a:pPr>
            <a:r>
              <a:rPr lang="en-US" sz="8000" dirty="0"/>
              <a:t>It measures the degree to which two data objects are different.</a:t>
            </a:r>
          </a:p>
          <a:p>
            <a:pPr>
              <a:buFont typeface="Wingdings" panose="05000000000000000000" pitchFamily="2" charset="2"/>
              <a:buChar char="Ø"/>
            </a:pPr>
            <a:r>
              <a:rPr lang="en-US" sz="8000" dirty="0"/>
              <a:t>It also results in a numeric value but with a range from 0 to infinity.</a:t>
            </a:r>
          </a:p>
          <a:p>
            <a:pPr>
              <a:buFont typeface="Wingdings" panose="05000000000000000000" pitchFamily="2" charset="2"/>
              <a:buChar char="Ø"/>
            </a:pPr>
            <a:r>
              <a:rPr lang="en-US" sz="8000" dirty="0"/>
              <a:t>Lower values of dissimilarity measure indicates when the data objects are alike</a:t>
            </a:r>
          </a:p>
          <a:p>
            <a:pPr marL="0" indent="0">
              <a:buNone/>
            </a:pPr>
            <a:endParaRPr lang="en-US" sz="8000" dirty="0"/>
          </a:p>
          <a:p>
            <a:r>
              <a:rPr lang="en-US" sz="8000" dirty="0"/>
              <a:t>Proximity measures refers to the measures of similarity and dissimilarity.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6852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1213-E6B5-4110-BA61-8BC0D6CC92B9}"/>
              </a:ext>
            </a:extLst>
          </p:cNvPr>
          <p:cNvSpPr>
            <a:spLocks noGrp="1"/>
          </p:cNvSpPr>
          <p:nvPr>
            <p:ph type="title"/>
          </p:nvPr>
        </p:nvSpPr>
        <p:spPr>
          <a:xfrm>
            <a:off x="685801" y="609601"/>
            <a:ext cx="10131425" cy="986870"/>
          </a:xfrm>
        </p:spPr>
        <p:txBody>
          <a:bodyPr/>
          <a:lstStyle/>
          <a:p>
            <a:pPr algn="r"/>
            <a:r>
              <a:rPr lang="en-US" altLang="en-US" sz="3600" dirty="0"/>
              <a:t>Similarity/Dissimilarity for Simple Attributes</a:t>
            </a:r>
            <a:endParaRPr lang="en-US" dirty="0"/>
          </a:p>
        </p:txBody>
      </p:sp>
      <p:pic>
        <p:nvPicPr>
          <p:cNvPr id="5" name="Picture 3">
            <a:extLst>
              <a:ext uri="{FF2B5EF4-FFF2-40B4-BE49-F238E27FC236}">
                <a16:creationId xmlns:a16="http://schemas.microsoft.com/office/drawing/2014/main" id="{5E20D8AD-E657-4892-A810-8A9AD3792E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600" t="35197" r="7114" b="10513"/>
          <a:stretch>
            <a:fillRect/>
          </a:stretch>
        </p:blipFill>
        <p:spPr bwMode="auto">
          <a:xfrm>
            <a:off x="1749993" y="2141538"/>
            <a:ext cx="8003039" cy="364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36788503-CD11-413F-989E-95A696BF8E08}"/>
              </a:ext>
            </a:extLst>
          </p:cNvPr>
          <p:cNvSpPr txBox="1"/>
          <p:nvPr/>
        </p:nvSpPr>
        <p:spPr>
          <a:xfrm>
            <a:off x="3028950" y="6248400"/>
            <a:ext cx="10131425" cy="369332"/>
          </a:xfrm>
          <a:prstGeom prst="rect">
            <a:avLst/>
          </a:prstGeom>
          <a:noFill/>
        </p:spPr>
        <p:txBody>
          <a:bodyPr wrap="square" rtlCol="0">
            <a:spAutoFit/>
          </a:bodyPr>
          <a:lstStyle/>
          <a:p>
            <a:r>
              <a:rPr lang="en-US" dirty="0"/>
              <a:t>Introduction to data mining – Tan, Steinbach, Kumar</a:t>
            </a:r>
          </a:p>
        </p:txBody>
      </p:sp>
      <p:sp>
        <p:nvSpPr>
          <p:cNvPr id="7" name="TextBox 6">
            <a:extLst>
              <a:ext uri="{FF2B5EF4-FFF2-40B4-BE49-F238E27FC236}">
                <a16:creationId xmlns:a16="http://schemas.microsoft.com/office/drawing/2014/main" id="{8FE9FA8C-E764-49FD-9A2C-83D6536D0703}"/>
              </a:ext>
            </a:extLst>
          </p:cNvPr>
          <p:cNvSpPr txBox="1"/>
          <p:nvPr/>
        </p:nvSpPr>
        <p:spPr>
          <a:xfrm>
            <a:off x="1104900" y="1684338"/>
            <a:ext cx="887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Let p , q are attribute values of two data objects. </a:t>
            </a:r>
          </a:p>
        </p:txBody>
      </p:sp>
    </p:spTree>
    <p:extLst>
      <p:ext uri="{BB962C8B-B14F-4D97-AF65-F5344CB8AC3E}">
        <p14:creationId xmlns:p14="http://schemas.microsoft.com/office/powerpoint/2010/main" val="94643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6DC4-D2C3-4827-8A8D-001BD11CD838}"/>
              </a:ext>
            </a:extLst>
          </p:cNvPr>
          <p:cNvSpPr>
            <a:spLocks noGrp="1"/>
          </p:cNvSpPr>
          <p:nvPr>
            <p:ph type="title"/>
          </p:nvPr>
        </p:nvSpPr>
        <p:spPr/>
        <p:txBody>
          <a:bodyPr>
            <a:normAutofit/>
          </a:bodyPr>
          <a:lstStyle/>
          <a:p>
            <a:pPr algn="ctr"/>
            <a:r>
              <a:rPr lang="en-US" sz="3000" b="1" dirty="0"/>
              <a:t>Question:</a:t>
            </a:r>
          </a:p>
        </p:txBody>
      </p:sp>
      <p:sp>
        <p:nvSpPr>
          <p:cNvPr id="3" name="Content Placeholder 2">
            <a:extLst>
              <a:ext uri="{FF2B5EF4-FFF2-40B4-BE49-F238E27FC236}">
                <a16:creationId xmlns:a16="http://schemas.microsoft.com/office/drawing/2014/main" id="{290A915F-00D2-4C04-BB96-8A09930B440A}"/>
              </a:ext>
            </a:extLst>
          </p:cNvPr>
          <p:cNvSpPr>
            <a:spLocks noGrp="1"/>
          </p:cNvSpPr>
          <p:nvPr>
            <p:ph idx="1"/>
          </p:nvPr>
        </p:nvSpPr>
        <p:spPr>
          <a:xfrm>
            <a:off x="685801" y="2142067"/>
            <a:ext cx="10131425" cy="2448983"/>
          </a:xfrm>
        </p:spPr>
        <p:txBody>
          <a:bodyPr/>
          <a:lstStyle/>
          <a:p>
            <a:r>
              <a:rPr lang="en-US" dirty="0"/>
              <a:t>If two data objects are alike, what would be the similarity and dissimilarity values of that objects?</a:t>
            </a:r>
          </a:p>
          <a:p>
            <a:pPr marL="0" indent="0">
              <a:buNone/>
            </a:pPr>
            <a:endParaRPr lang="en-US" dirty="0"/>
          </a:p>
        </p:txBody>
      </p:sp>
    </p:spTree>
    <p:extLst>
      <p:ext uri="{BB962C8B-B14F-4D97-AF65-F5344CB8AC3E}">
        <p14:creationId xmlns:p14="http://schemas.microsoft.com/office/powerpoint/2010/main" val="396387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D100-2232-44A7-B8AD-35568CD4E27E}"/>
              </a:ext>
            </a:extLst>
          </p:cNvPr>
          <p:cNvSpPr>
            <a:spLocks noGrp="1"/>
          </p:cNvSpPr>
          <p:nvPr>
            <p:ph type="title"/>
          </p:nvPr>
        </p:nvSpPr>
        <p:spPr/>
        <p:txBody>
          <a:bodyPr/>
          <a:lstStyle/>
          <a:p>
            <a:r>
              <a:rPr lang="en-US" altLang="en-US" dirty="0"/>
              <a:t>Common Properties of a Distance</a:t>
            </a:r>
            <a:endParaRPr lang="en-US" dirty="0"/>
          </a:p>
        </p:txBody>
      </p:sp>
      <p:sp>
        <p:nvSpPr>
          <p:cNvPr id="3" name="Content Placeholder 2">
            <a:extLst>
              <a:ext uri="{FF2B5EF4-FFF2-40B4-BE49-F238E27FC236}">
                <a16:creationId xmlns:a16="http://schemas.microsoft.com/office/drawing/2014/main" id="{7A2B1C89-55A2-4F3C-83CA-8F177EC230BC}"/>
              </a:ext>
            </a:extLst>
          </p:cNvPr>
          <p:cNvSpPr>
            <a:spLocks noGrp="1"/>
          </p:cNvSpPr>
          <p:nvPr>
            <p:ph idx="1"/>
          </p:nvPr>
        </p:nvSpPr>
        <p:spPr/>
        <p:txBody>
          <a:bodyPr>
            <a:normAutofit fontScale="92500" lnSpcReduction="10000"/>
          </a:bodyPr>
          <a:lstStyle/>
          <a:p>
            <a:pPr marL="533400" indent="-533400">
              <a:lnSpc>
                <a:spcPct val="90000"/>
              </a:lnSpc>
              <a:spcBef>
                <a:spcPct val="20000"/>
              </a:spcBef>
            </a:pPr>
            <a:r>
              <a:rPr lang="en-US" altLang="en-US" dirty="0"/>
              <a:t>Distances, such as the Euclidean distance, have some well-known properties.</a:t>
            </a:r>
          </a:p>
          <a:p>
            <a:pPr marL="533400" indent="-533400">
              <a:lnSpc>
                <a:spcPct val="90000"/>
              </a:lnSpc>
              <a:spcBef>
                <a:spcPct val="20000"/>
              </a:spcBef>
            </a:pPr>
            <a:endParaRPr lang="en-US" altLang="en-US" sz="1400" dirty="0"/>
          </a:p>
          <a:p>
            <a:pPr marL="990600" lvl="1" indent="-533400">
              <a:lnSpc>
                <a:spcPct val="90000"/>
              </a:lnSpc>
              <a:spcBef>
                <a:spcPct val="20000"/>
              </a:spcBef>
              <a:buFont typeface="Arial" panose="020B0604020202020204" pitchFamily="34" charset="0"/>
              <a:buAutoNum type="arabicPeriod"/>
            </a:pPr>
            <a:r>
              <a:rPr lang="en-US" altLang="en-US" sz="2000" i="1" dirty="0"/>
              <a:t>d(p, q) </a:t>
            </a:r>
            <a:r>
              <a:rPr lang="en-US" altLang="en-US" sz="2000" i="1" dirty="0">
                <a:sym typeface="Symbol" panose="05050102010706020507" pitchFamily="18" charset="2"/>
              </a:rPr>
              <a:t></a:t>
            </a:r>
            <a:r>
              <a:rPr lang="en-US" altLang="en-US" sz="2000" i="1" dirty="0"/>
              <a:t> 0</a:t>
            </a:r>
            <a:r>
              <a:rPr lang="en-US" altLang="en-US" sz="2000" dirty="0"/>
              <a:t>   for all </a:t>
            </a:r>
            <a:r>
              <a:rPr lang="en-US" altLang="en-US" sz="2000" i="1" dirty="0"/>
              <a:t>p</a:t>
            </a:r>
            <a:r>
              <a:rPr lang="en-US" altLang="en-US" sz="2000" dirty="0"/>
              <a:t> and </a:t>
            </a:r>
            <a:r>
              <a:rPr lang="en-US" altLang="en-US" sz="2000" i="1" dirty="0"/>
              <a:t>q</a:t>
            </a:r>
            <a:r>
              <a:rPr lang="en-US" altLang="en-US" sz="2000" dirty="0"/>
              <a:t> and </a:t>
            </a:r>
            <a:r>
              <a:rPr lang="en-US" altLang="en-US" sz="2000" i="1" dirty="0"/>
              <a:t>d(p, q) = 0</a:t>
            </a:r>
            <a:r>
              <a:rPr lang="en-US" altLang="en-US" sz="2000" dirty="0"/>
              <a:t> only if </a:t>
            </a:r>
            <a:br>
              <a:rPr lang="en-US" altLang="en-US" sz="2000" dirty="0"/>
            </a:br>
            <a:r>
              <a:rPr lang="en-US" altLang="en-US" sz="2000" i="1" dirty="0"/>
              <a:t>p</a:t>
            </a:r>
            <a:r>
              <a:rPr lang="en-US" altLang="en-US" sz="2000" dirty="0"/>
              <a:t> </a:t>
            </a:r>
            <a:r>
              <a:rPr lang="en-US" altLang="en-US" sz="2000" i="1" dirty="0"/>
              <a:t>= q</a:t>
            </a:r>
            <a:r>
              <a:rPr lang="en-US" altLang="en-US" sz="2000" dirty="0"/>
              <a:t>. (Positive definiteness)</a:t>
            </a:r>
          </a:p>
          <a:p>
            <a:pPr marL="990600" lvl="1" indent="-533400">
              <a:lnSpc>
                <a:spcPct val="90000"/>
              </a:lnSpc>
              <a:spcBef>
                <a:spcPct val="20000"/>
              </a:spcBef>
              <a:buFont typeface="Arial" panose="020B0604020202020204" pitchFamily="34" charset="0"/>
              <a:buAutoNum type="arabicPeriod"/>
            </a:pPr>
            <a:r>
              <a:rPr lang="en-US" altLang="en-US" sz="2000" i="1" dirty="0"/>
              <a:t>d(p, q) = d(q, p)</a:t>
            </a:r>
            <a:r>
              <a:rPr lang="en-US" altLang="en-US" sz="2000" dirty="0"/>
              <a:t>   for all </a:t>
            </a:r>
            <a:r>
              <a:rPr lang="en-US" altLang="en-US" sz="2000" i="1" dirty="0"/>
              <a:t>p</a:t>
            </a:r>
            <a:r>
              <a:rPr lang="en-US" altLang="en-US" sz="2000" dirty="0"/>
              <a:t> and </a:t>
            </a:r>
            <a:r>
              <a:rPr lang="en-US" altLang="en-US" sz="2000" i="1" dirty="0"/>
              <a:t>q</a:t>
            </a:r>
            <a:r>
              <a:rPr lang="en-US" altLang="en-US" sz="2000" dirty="0"/>
              <a:t>. (Symmetry)</a:t>
            </a:r>
          </a:p>
          <a:p>
            <a:pPr marL="990600" lvl="1" indent="-533400">
              <a:lnSpc>
                <a:spcPct val="90000"/>
              </a:lnSpc>
              <a:spcBef>
                <a:spcPct val="20000"/>
              </a:spcBef>
              <a:buFont typeface="Arial" panose="020B0604020202020204" pitchFamily="34" charset="0"/>
              <a:buAutoNum type="arabicPeriod"/>
            </a:pPr>
            <a:r>
              <a:rPr lang="en-US" altLang="en-US" sz="2000" dirty="0"/>
              <a:t>d</a:t>
            </a:r>
            <a:r>
              <a:rPr lang="en-US" altLang="en-US" sz="2000" i="1" dirty="0"/>
              <a:t>(p, r) </a:t>
            </a:r>
            <a:r>
              <a:rPr lang="en-US" altLang="en-US" sz="2000" i="1" dirty="0">
                <a:sym typeface="Symbol" panose="05050102010706020507" pitchFamily="18" charset="2"/>
              </a:rPr>
              <a:t></a:t>
            </a:r>
            <a:r>
              <a:rPr lang="en-US" altLang="en-US" sz="2000" i="1" dirty="0"/>
              <a:t> d(p, q) + d(q, r)</a:t>
            </a:r>
            <a:r>
              <a:rPr lang="en-US" altLang="en-US" sz="2000" dirty="0"/>
              <a:t>   for all points </a:t>
            </a:r>
            <a:r>
              <a:rPr lang="en-US" altLang="en-US" sz="2000" i="1" dirty="0"/>
              <a:t>p</a:t>
            </a:r>
            <a:r>
              <a:rPr lang="en-US" altLang="en-US" sz="2000" dirty="0"/>
              <a:t>, </a:t>
            </a:r>
            <a:r>
              <a:rPr lang="en-US" altLang="en-US" sz="2000" i="1" dirty="0"/>
              <a:t>q</a:t>
            </a:r>
            <a:r>
              <a:rPr lang="en-US" altLang="en-US" sz="2000" dirty="0"/>
              <a:t>, and </a:t>
            </a:r>
            <a:r>
              <a:rPr lang="en-US" altLang="en-US" sz="2000" i="1" dirty="0"/>
              <a:t>r</a:t>
            </a:r>
            <a:r>
              <a:rPr lang="en-US" altLang="en-US" sz="2000" dirty="0"/>
              <a:t>.  </a:t>
            </a:r>
            <a:br>
              <a:rPr lang="en-US" altLang="en-US" sz="2000" dirty="0"/>
            </a:br>
            <a:r>
              <a:rPr lang="en-US" altLang="en-US" sz="2000" dirty="0"/>
              <a:t>(Triangle Inequality)</a:t>
            </a:r>
          </a:p>
          <a:p>
            <a:pPr marL="533400" indent="-533400">
              <a:lnSpc>
                <a:spcPct val="90000"/>
              </a:lnSpc>
              <a:spcBef>
                <a:spcPct val="20000"/>
              </a:spcBef>
              <a:buFont typeface="Monotype Sorts" pitchFamily="2" charset="2"/>
              <a:buNone/>
            </a:pPr>
            <a:r>
              <a:rPr lang="en-US" altLang="en-US" sz="2400" dirty="0"/>
              <a:t>	where </a:t>
            </a:r>
            <a:r>
              <a:rPr lang="en-US" altLang="en-US" sz="2400" i="1" dirty="0"/>
              <a:t>d(p, q)</a:t>
            </a:r>
            <a:r>
              <a:rPr lang="en-US" altLang="en-US" sz="2400" dirty="0"/>
              <a:t> is the distance (dissimilarity) between points (data objects), </a:t>
            </a:r>
            <a:r>
              <a:rPr lang="en-US" altLang="en-US" sz="2400" i="1" dirty="0"/>
              <a:t>p</a:t>
            </a:r>
            <a:r>
              <a:rPr lang="en-US" altLang="en-US" sz="2400" dirty="0"/>
              <a:t> and </a:t>
            </a:r>
            <a:r>
              <a:rPr lang="en-US" altLang="en-US" sz="2400" i="1" dirty="0"/>
              <a:t>q</a:t>
            </a:r>
            <a:r>
              <a:rPr lang="en-US" altLang="en-US" sz="2400" dirty="0"/>
              <a:t>.</a:t>
            </a:r>
          </a:p>
          <a:p>
            <a:pPr marL="533400" indent="-533400">
              <a:lnSpc>
                <a:spcPct val="90000"/>
              </a:lnSpc>
              <a:spcBef>
                <a:spcPct val="20000"/>
              </a:spcBef>
              <a:buFont typeface="Monotype Sorts" pitchFamily="2" charset="2"/>
              <a:buNone/>
            </a:pPr>
            <a:endParaRPr lang="en-US" altLang="en-US" sz="1400" dirty="0"/>
          </a:p>
          <a:p>
            <a:pPr marL="533400" indent="-533400">
              <a:lnSpc>
                <a:spcPct val="90000"/>
              </a:lnSpc>
              <a:spcBef>
                <a:spcPct val="20000"/>
              </a:spcBef>
            </a:pPr>
            <a:r>
              <a:rPr lang="en-US" altLang="en-US" dirty="0"/>
              <a:t>A distance that satisfies these properties is a metric.</a:t>
            </a:r>
            <a:endParaRPr lang="en-US" altLang="en-US" dirty="0">
              <a:solidFill>
                <a:srgbClr val="FF0000"/>
              </a:solidFill>
            </a:endParaRPr>
          </a:p>
          <a:p>
            <a:endParaRPr lang="en-US" dirty="0"/>
          </a:p>
        </p:txBody>
      </p:sp>
    </p:spTree>
    <p:extLst>
      <p:ext uri="{BB962C8B-B14F-4D97-AF65-F5344CB8AC3E}">
        <p14:creationId xmlns:p14="http://schemas.microsoft.com/office/powerpoint/2010/main" val="14482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7D8F-74C9-4D3D-B738-A5D8B00821A4}"/>
              </a:ext>
            </a:extLst>
          </p:cNvPr>
          <p:cNvSpPr>
            <a:spLocks noGrp="1"/>
          </p:cNvSpPr>
          <p:nvPr>
            <p:ph type="title"/>
          </p:nvPr>
        </p:nvSpPr>
        <p:spPr/>
        <p:txBody>
          <a:bodyPr/>
          <a:lstStyle/>
          <a:p>
            <a:r>
              <a:rPr lang="en-US" altLang="en-US" dirty="0"/>
              <a:t>Common Properties of a Similarity</a:t>
            </a:r>
            <a:endParaRPr lang="en-US" dirty="0"/>
          </a:p>
        </p:txBody>
      </p:sp>
      <p:sp>
        <p:nvSpPr>
          <p:cNvPr id="3" name="Content Placeholder 2">
            <a:extLst>
              <a:ext uri="{FF2B5EF4-FFF2-40B4-BE49-F238E27FC236}">
                <a16:creationId xmlns:a16="http://schemas.microsoft.com/office/drawing/2014/main" id="{94D4A0C9-10BB-4311-8D43-4B9D6526502C}"/>
              </a:ext>
            </a:extLst>
          </p:cNvPr>
          <p:cNvSpPr>
            <a:spLocks noGrp="1"/>
          </p:cNvSpPr>
          <p:nvPr>
            <p:ph idx="1"/>
          </p:nvPr>
        </p:nvSpPr>
        <p:spPr/>
        <p:txBody>
          <a:bodyPr/>
          <a:lstStyle/>
          <a:p>
            <a:pPr marL="533400" indent="-533400">
              <a:lnSpc>
                <a:spcPct val="90000"/>
              </a:lnSpc>
              <a:spcBef>
                <a:spcPct val="20000"/>
              </a:spcBef>
            </a:pPr>
            <a:r>
              <a:rPr lang="en-US" altLang="en-US" sz="2000" dirty="0"/>
              <a:t>Similarities, also have some well-known properties.</a:t>
            </a:r>
          </a:p>
          <a:p>
            <a:pPr marL="533400" indent="-533400">
              <a:lnSpc>
                <a:spcPct val="90000"/>
              </a:lnSpc>
              <a:spcBef>
                <a:spcPct val="20000"/>
              </a:spcBef>
            </a:pPr>
            <a:endParaRPr lang="en-US" altLang="en-US" sz="1400" dirty="0"/>
          </a:p>
          <a:p>
            <a:pPr marL="990600" lvl="1" indent="-533400">
              <a:lnSpc>
                <a:spcPct val="90000"/>
              </a:lnSpc>
              <a:spcBef>
                <a:spcPct val="20000"/>
              </a:spcBef>
              <a:buFont typeface="Arial" panose="020B0604020202020204" pitchFamily="34" charset="0"/>
              <a:buAutoNum type="arabicPeriod"/>
            </a:pPr>
            <a:r>
              <a:rPr lang="en-US" altLang="en-US" sz="2000" i="1" dirty="0"/>
              <a:t>s(p, q) = 1 </a:t>
            </a:r>
            <a:r>
              <a:rPr lang="en-US" altLang="en-US" sz="2000" dirty="0"/>
              <a:t>(or maximum similarity) only if </a:t>
            </a:r>
            <a:r>
              <a:rPr lang="en-US" altLang="en-US" sz="2000" i="1" dirty="0"/>
              <a:t>p</a:t>
            </a:r>
            <a:r>
              <a:rPr lang="en-US" altLang="en-US" sz="2000" dirty="0"/>
              <a:t> </a:t>
            </a:r>
            <a:r>
              <a:rPr lang="en-US" altLang="en-US" sz="2000" i="1" dirty="0"/>
              <a:t>= q</a:t>
            </a:r>
            <a:r>
              <a:rPr lang="en-US" altLang="en-US" sz="2000" dirty="0"/>
              <a:t>. </a:t>
            </a:r>
            <a:br>
              <a:rPr lang="en-US" altLang="en-US" sz="2000" dirty="0"/>
            </a:br>
            <a:endParaRPr lang="en-US" altLang="en-US" sz="2000" dirty="0"/>
          </a:p>
          <a:p>
            <a:pPr marL="990600" lvl="1" indent="-533400">
              <a:lnSpc>
                <a:spcPct val="90000"/>
              </a:lnSpc>
              <a:spcBef>
                <a:spcPct val="20000"/>
              </a:spcBef>
              <a:buFont typeface="Arial" panose="020B0604020202020204" pitchFamily="34" charset="0"/>
              <a:buAutoNum type="arabicPeriod"/>
            </a:pPr>
            <a:r>
              <a:rPr lang="en-US" altLang="en-US" sz="2000" i="1" dirty="0"/>
              <a:t>s(p, q) = s(q, p)</a:t>
            </a:r>
            <a:r>
              <a:rPr lang="en-US" altLang="en-US" sz="2000" dirty="0"/>
              <a:t>   for all </a:t>
            </a:r>
            <a:r>
              <a:rPr lang="en-US" altLang="en-US" sz="2000" i="1" dirty="0"/>
              <a:t>p</a:t>
            </a:r>
            <a:r>
              <a:rPr lang="en-US" altLang="en-US" sz="2000" dirty="0"/>
              <a:t> and </a:t>
            </a:r>
            <a:r>
              <a:rPr lang="en-US" altLang="en-US" sz="2000" i="1" dirty="0"/>
              <a:t>q</a:t>
            </a:r>
            <a:r>
              <a:rPr lang="en-US" altLang="en-US" sz="2000" dirty="0"/>
              <a:t>. (Symmetry)</a:t>
            </a:r>
            <a:br>
              <a:rPr lang="en-US" altLang="en-US" sz="2000" dirty="0"/>
            </a:br>
            <a:endParaRPr lang="en-US" altLang="en-US" sz="2000" dirty="0"/>
          </a:p>
          <a:p>
            <a:pPr marL="533400" indent="-533400">
              <a:lnSpc>
                <a:spcPct val="90000"/>
              </a:lnSpc>
              <a:spcBef>
                <a:spcPct val="20000"/>
              </a:spcBef>
              <a:buFont typeface="Monotype Sorts" pitchFamily="2" charset="2"/>
              <a:buNone/>
            </a:pPr>
            <a:r>
              <a:rPr lang="en-US" altLang="en-US" sz="2400" dirty="0"/>
              <a:t>	where </a:t>
            </a:r>
            <a:r>
              <a:rPr lang="en-US" altLang="en-US" sz="2400" i="1" dirty="0"/>
              <a:t>s(p, q)</a:t>
            </a:r>
            <a:r>
              <a:rPr lang="en-US" altLang="en-US" sz="2400" dirty="0"/>
              <a:t> is the similarity between points (data objects), </a:t>
            </a:r>
            <a:r>
              <a:rPr lang="en-US" altLang="en-US" sz="2400" i="1" dirty="0"/>
              <a:t>p</a:t>
            </a:r>
            <a:r>
              <a:rPr lang="en-US" altLang="en-US" sz="2400" dirty="0"/>
              <a:t> and </a:t>
            </a:r>
            <a:r>
              <a:rPr lang="en-US" altLang="en-US" sz="2400" i="1" dirty="0"/>
              <a:t>q</a:t>
            </a:r>
            <a:r>
              <a:rPr lang="en-US" altLang="en-US" sz="2400" dirty="0"/>
              <a:t>.</a:t>
            </a:r>
          </a:p>
          <a:p>
            <a:endParaRPr lang="en-US" dirty="0"/>
          </a:p>
        </p:txBody>
      </p:sp>
    </p:spTree>
    <p:extLst>
      <p:ext uri="{BB962C8B-B14F-4D97-AF65-F5344CB8AC3E}">
        <p14:creationId xmlns:p14="http://schemas.microsoft.com/office/powerpoint/2010/main" val="246891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C73E-12CB-420C-9029-99844ED6E04F}"/>
              </a:ext>
            </a:extLst>
          </p:cNvPr>
          <p:cNvSpPr>
            <a:spLocks noGrp="1"/>
          </p:cNvSpPr>
          <p:nvPr>
            <p:ph type="title"/>
          </p:nvPr>
        </p:nvSpPr>
        <p:spPr/>
        <p:txBody>
          <a:bodyPr/>
          <a:lstStyle/>
          <a:p>
            <a:r>
              <a:rPr lang="en-US" b="1" dirty="0"/>
              <a:t>Question:</a:t>
            </a:r>
          </a:p>
        </p:txBody>
      </p:sp>
      <p:sp>
        <p:nvSpPr>
          <p:cNvPr id="3" name="Content Placeholder 2">
            <a:extLst>
              <a:ext uri="{FF2B5EF4-FFF2-40B4-BE49-F238E27FC236}">
                <a16:creationId xmlns:a16="http://schemas.microsoft.com/office/drawing/2014/main" id="{AFE2BBDB-ACC5-4259-AA62-2286156C37E1}"/>
              </a:ext>
            </a:extLst>
          </p:cNvPr>
          <p:cNvSpPr>
            <a:spLocks noGrp="1"/>
          </p:cNvSpPr>
          <p:nvPr>
            <p:ph idx="1"/>
          </p:nvPr>
        </p:nvSpPr>
        <p:spPr>
          <a:xfrm>
            <a:off x="685801" y="2142068"/>
            <a:ext cx="10131425" cy="3125258"/>
          </a:xfrm>
        </p:spPr>
        <p:txBody>
          <a:bodyPr/>
          <a:lstStyle/>
          <a:p>
            <a:r>
              <a:rPr lang="en-US" dirty="0"/>
              <a:t>What is the difference between similarity and distance measures?</a:t>
            </a:r>
          </a:p>
        </p:txBody>
      </p:sp>
    </p:spTree>
    <p:extLst>
      <p:ext uri="{BB962C8B-B14F-4D97-AF65-F5344CB8AC3E}">
        <p14:creationId xmlns:p14="http://schemas.microsoft.com/office/powerpoint/2010/main" val="235854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8FA8-AE55-434D-B3FF-FAEE1D8B3BCA}"/>
              </a:ext>
            </a:extLst>
          </p:cNvPr>
          <p:cNvSpPr>
            <a:spLocks noGrp="1"/>
          </p:cNvSpPr>
          <p:nvPr>
            <p:ph type="title"/>
          </p:nvPr>
        </p:nvSpPr>
        <p:spPr>
          <a:xfrm>
            <a:off x="685801" y="609601"/>
            <a:ext cx="10131427" cy="795129"/>
          </a:xfrm>
        </p:spPr>
        <p:txBody>
          <a:bodyPr/>
          <a:lstStyle/>
          <a:p>
            <a:r>
              <a:rPr lang="en-US" dirty="0"/>
              <a:t>Cosine similarity</a:t>
            </a:r>
          </a:p>
        </p:txBody>
      </p:sp>
      <p:sp>
        <p:nvSpPr>
          <p:cNvPr id="3" name="Text Placeholder 2">
            <a:extLst>
              <a:ext uri="{FF2B5EF4-FFF2-40B4-BE49-F238E27FC236}">
                <a16:creationId xmlns:a16="http://schemas.microsoft.com/office/drawing/2014/main" id="{980E1408-D3B9-4E62-ADF4-79F40E3A6A88}"/>
              </a:ext>
            </a:extLst>
          </p:cNvPr>
          <p:cNvSpPr>
            <a:spLocks noGrp="1"/>
          </p:cNvSpPr>
          <p:nvPr>
            <p:ph type="body" idx="1"/>
          </p:nvPr>
        </p:nvSpPr>
        <p:spPr>
          <a:xfrm>
            <a:off x="685800" y="1709530"/>
            <a:ext cx="10131428" cy="4081670"/>
          </a:xfrm>
        </p:spPr>
        <p:txBody>
          <a:bodyPr/>
          <a:lstStyle/>
          <a:p>
            <a:r>
              <a:rPr lang="en-US" b="1" dirty="0"/>
              <a:t>Cosine Similarity </a:t>
            </a:r>
            <a:r>
              <a:rPr lang="en-US" dirty="0"/>
              <a:t>is  a measure of similarity between two non zero vectors of an inner product space. It is defined to equal the cosine of the angle between them, which is also same as the inner product of the same vectors normalized to both have length 1.</a:t>
            </a:r>
          </a:p>
          <a:p>
            <a:r>
              <a:rPr lang="en-US" dirty="0"/>
              <a:t>It is the judgment based on the orientation and not on magnitude. This means if two vectors have same orientation have a cosine of 1 and if they are 90 degree to each other, then cosine of similarity is 0.</a:t>
            </a:r>
          </a:p>
          <a:p>
            <a:r>
              <a:rPr lang="en-US" dirty="0"/>
              <a:t>Cosine similarity is most commonly used in high dimensional positive space.</a:t>
            </a:r>
          </a:p>
          <a:p>
            <a:r>
              <a:rPr lang="en-US" dirty="0"/>
              <a:t>Example where we can use Cosine Similarity is Text mining and information retrieval.</a:t>
            </a:r>
          </a:p>
          <a:p>
            <a:endParaRPr lang="en-US" dirty="0"/>
          </a:p>
        </p:txBody>
      </p:sp>
    </p:spTree>
    <p:extLst>
      <p:ext uri="{BB962C8B-B14F-4D97-AF65-F5344CB8AC3E}">
        <p14:creationId xmlns:p14="http://schemas.microsoft.com/office/powerpoint/2010/main" val="419997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0F2E-120E-4082-9DB3-E1477D7C4848}"/>
              </a:ext>
            </a:extLst>
          </p:cNvPr>
          <p:cNvSpPr>
            <a:spLocks noGrp="1"/>
          </p:cNvSpPr>
          <p:nvPr>
            <p:ph type="title"/>
          </p:nvPr>
        </p:nvSpPr>
        <p:spPr>
          <a:xfrm>
            <a:off x="685801" y="609600"/>
            <a:ext cx="10131425" cy="5274365"/>
          </a:xfrm>
        </p:spPr>
        <p:txBody>
          <a:bodyPr>
            <a:normAutofit/>
          </a:bodyPr>
          <a:lstStyle/>
          <a:p>
            <a:r>
              <a:rPr lang="en-US" sz="2000" dirty="0"/>
              <a:t>If d1 and d2 are two document vectors then: </a:t>
            </a:r>
            <a:br>
              <a:rPr lang="en-US" sz="2000" dirty="0"/>
            </a:br>
            <a:br>
              <a:rPr lang="en-US" sz="2000" dirty="0"/>
            </a:br>
            <a:r>
              <a:rPr lang="en-US" sz="2000" dirty="0"/>
              <a:t>							Cos(d1, d2) = (d1 * d2) / || d1|| || d2||</a:t>
            </a:r>
            <a:br>
              <a:rPr lang="en-US" sz="2000" dirty="0"/>
            </a:br>
            <a:br>
              <a:rPr lang="en-US" sz="2000" dirty="0"/>
            </a:br>
            <a:r>
              <a:rPr lang="en-US" sz="2000" dirty="0"/>
              <a:t>Advantages of Cosine Similarity are:</a:t>
            </a:r>
            <a:br>
              <a:rPr lang="en-US" sz="2000" dirty="0"/>
            </a:br>
            <a:br>
              <a:rPr lang="en-US" sz="2000" dirty="0"/>
            </a:br>
            <a:r>
              <a:rPr lang="en-US" sz="2000" dirty="0"/>
              <a:t>1.  It has low complexity.</a:t>
            </a:r>
            <a:br>
              <a:rPr lang="en-US" sz="2000" dirty="0"/>
            </a:br>
            <a:br>
              <a:rPr lang="en-US" sz="2000" dirty="0"/>
            </a:br>
            <a:r>
              <a:rPr lang="en-US" sz="2000" dirty="0"/>
              <a:t>2.  Only non zero values need to be considered.</a:t>
            </a:r>
            <a:br>
              <a:rPr lang="en-US" sz="2000" dirty="0"/>
            </a:br>
            <a:br>
              <a:rPr lang="en-US" sz="2000" dirty="0"/>
            </a:br>
            <a:br>
              <a:rPr lang="en-US" sz="2000" dirty="0"/>
            </a:br>
            <a:r>
              <a:rPr lang="en-US" sz="2000" dirty="0"/>
              <a:t>Other name of Cosine Similarity is </a:t>
            </a:r>
            <a:r>
              <a:rPr lang="en-US" sz="2000" dirty="0" err="1"/>
              <a:t>Orchiai</a:t>
            </a:r>
            <a:r>
              <a:rPr lang="en-US" sz="2000" dirty="0"/>
              <a:t> Similarity which is applied to binary data.</a:t>
            </a:r>
            <a:br>
              <a:rPr lang="en-US" sz="2000" dirty="0"/>
            </a:br>
            <a:endParaRPr lang="en-US" sz="2000" dirty="0"/>
          </a:p>
        </p:txBody>
      </p:sp>
    </p:spTree>
    <p:extLst>
      <p:ext uri="{BB962C8B-B14F-4D97-AF65-F5344CB8AC3E}">
        <p14:creationId xmlns:p14="http://schemas.microsoft.com/office/powerpoint/2010/main" val="236181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4CD6-58E6-4892-950E-40AE44E4C5CB}"/>
              </a:ext>
            </a:extLst>
          </p:cNvPr>
          <p:cNvSpPr>
            <a:spLocks noGrp="1"/>
          </p:cNvSpPr>
          <p:nvPr>
            <p:ph type="title"/>
          </p:nvPr>
        </p:nvSpPr>
        <p:spPr>
          <a:xfrm>
            <a:off x="685801" y="609602"/>
            <a:ext cx="10131427" cy="861390"/>
          </a:xfrm>
        </p:spPr>
        <p:txBody>
          <a:bodyPr/>
          <a:lstStyle/>
          <a:p>
            <a:r>
              <a:rPr lang="en-US" dirty="0"/>
              <a:t>Question</a:t>
            </a:r>
          </a:p>
        </p:txBody>
      </p:sp>
      <p:sp>
        <p:nvSpPr>
          <p:cNvPr id="3" name="Text Placeholder 2">
            <a:extLst>
              <a:ext uri="{FF2B5EF4-FFF2-40B4-BE49-F238E27FC236}">
                <a16:creationId xmlns:a16="http://schemas.microsoft.com/office/drawing/2014/main" id="{A30C71D9-315C-4B32-A0F9-C7A8F82BDCC6}"/>
              </a:ext>
            </a:extLst>
          </p:cNvPr>
          <p:cNvSpPr>
            <a:spLocks noGrp="1"/>
          </p:cNvSpPr>
          <p:nvPr>
            <p:ph type="body" idx="1"/>
          </p:nvPr>
        </p:nvSpPr>
        <p:spPr>
          <a:xfrm>
            <a:off x="685800" y="1842052"/>
            <a:ext cx="10131428" cy="3949148"/>
          </a:xfrm>
        </p:spPr>
        <p:txBody>
          <a:bodyPr/>
          <a:lstStyle/>
          <a:p>
            <a:r>
              <a:rPr lang="en-US" dirty="0"/>
              <a:t>What is the range of Cosine similarity?</a:t>
            </a:r>
          </a:p>
          <a:p>
            <a:endParaRPr lang="en-US" dirty="0"/>
          </a:p>
        </p:txBody>
      </p:sp>
    </p:spTree>
    <p:extLst>
      <p:ext uri="{BB962C8B-B14F-4D97-AF65-F5344CB8AC3E}">
        <p14:creationId xmlns:p14="http://schemas.microsoft.com/office/powerpoint/2010/main" val="20539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65A3-11D7-48F3-9019-8368EBA85633}"/>
              </a:ext>
            </a:extLst>
          </p:cNvPr>
          <p:cNvSpPr>
            <a:spLocks noGrp="1"/>
          </p:cNvSpPr>
          <p:nvPr>
            <p:ph type="title"/>
          </p:nvPr>
        </p:nvSpPr>
        <p:spPr>
          <a:xfrm>
            <a:off x="195309" y="76940"/>
            <a:ext cx="11801382" cy="615518"/>
          </a:xfrm>
        </p:spPr>
        <p:txBody>
          <a:bodyPr>
            <a:normAutofit fontScale="90000"/>
          </a:bodyPr>
          <a:lstStyle/>
          <a:p>
            <a:pPr algn="ctr"/>
            <a:r>
              <a:rPr lang="en-IN" dirty="0"/>
              <a:t>What is data?</a:t>
            </a:r>
          </a:p>
        </p:txBody>
      </p:sp>
      <p:sp>
        <p:nvSpPr>
          <p:cNvPr id="3" name="Content Placeholder 2">
            <a:extLst>
              <a:ext uri="{FF2B5EF4-FFF2-40B4-BE49-F238E27FC236}">
                <a16:creationId xmlns:a16="http://schemas.microsoft.com/office/drawing/2014/main" id="{BC5C4949-E22A-4231-A6DB-5B78B3F3A659}"/>
              </a:ext>
            </a:extLst>
          </p:cNvPr>
          <p:cNvSpPr>
            <a:spLocks noGrp="1"/>
          </p:cNvSpPr>
          <p:nvPr>
            <p:ph idx="1"/>
          </p:nvPr>
        </p:nvSpPr>
        <p:spPr>
          <a:xfrm>
            <a:off x="195309" y="514907"/>
            <a:ext cx="11842811" cy="6187734"/>
          </a:xfrm>
        </p:spPr>
        <p:txBody>
          <a:bodyPr>
            <a:normAutofit/>
          </a:bodyPr>
          <a:lstStyle/>
          <a:p>
            <a:pPr algn="just"/>
            <a:r>
              <a:rPr lang="en-IN" dirty="0"/>
              <a:t>Data is a </a:t>
            </a:r>
            <a:r>
              <a:rPr lang="en-US" dirty="0"/>
              <a:t>collection of data objects and their attributes. An attribute is a characteristic of an object and a collection of attributes describe an object.</a:t>
            </a:r>
          </a:p>
          <a:p>
            <a:pPr algn="just"/>
            <a:r>
              <a:rPr lang="en-US" dirty="0"/>
              <a:t>For example, the table below shows a data set that consists of student information. Each row corresponds to a student (data object) and each column is an attribute that describes some aspect of a student, such as grade point average (GPA) or identification number (ID).</a:t>
            </a:r>
            <a:endParaRPr lang="en-IN" dirty="0"/>
          </a:p>
          <a:p>
            <a:endParaRPr lang="en-IN" dirty="0"/>
          </a:p>
          <a:p>
            <a:endParaRPr lang="en-IN" dirty="0"/>
          </a:p>
          <a:p>
            <a:endParaRPr lang="en-IN" dirty="0"/>
          </a:p>
          <a:p>
            <a:endParaRPr lang="en-IN" dirty="0"/>
          </a:p>
          <a:p>
            <a:pPr marL="0" indent="0">
              <a:buNone/>
            </a:pPr>
            <a:endParaRPr lang="en-IN" dirty="0"/>
          </a:p>
          <a:p>
            <a:pPr algn="just"/>
            <a:r>
              <a:rPr lang="en-US" altLang="en-US" dirty="0"/>
              <a:t>Attribute values are numbers or symbols assigned to an attribute:</a:t>
            </a:r>
          </a:p>
          <a:p>
            <a:pPr lvl="1" algn="just"/>
            <a:r>
              <a:rPr lang="en-US" dirty="0"/>
              <a:t>Same attribute can be mapped to different attribute values (e.g. height can be measured in feet or meters).</a:t>
            </a:r>
          </a:p>
          <a:p>
            <a:pPr lvl="1" algn="just"/>
            <a:r>
              <a:rPr lang="en-US" dirty="0"/>
              <a:t>Different attributes can be mapped to the same set of values, but properties of attribute values can be different (e.g. ID and age are both integers, but ID has no max or min limit whereas age is between a fixed range).</a:t>
            </a:r>
          </a:p>
        </p:txBody>
      </p:sp>
      <p:pic>
        <p:nvPicPr>
          <p:cNvPr id="5" name="Picture 4">
            <a:extLst>
              <a:ext uri="{FF2B5EF4-FFF2-40B4-BE49-F238E27FC236}">
                <a16:creationId xmlns:a16="http://schemas.microsoft.com/office/drawing/2014/main" id="{C892B1C3-33F2-4328-B196-20C98822C238}"/>
              </a:ext>
            </a:extLst>
          </p:cNvPr>
          <p:cNvPicPr>
            <a:picLocks noChangeAspect="1"/>
          </p:cNvPicPr>
          <p:nvPr/>
        </p:nvPicPr>
        <p:blipFill>
          <a:blip r:embed="rId2"/>
          <a:stretch>
            <a:fillRect/>
          </a:stretch>
        </p:blipFill>
        <p:spPr>
          <a:xfrm>
            <a:off x="3333750" y="2821249"/>
            <a:ext cx="5524500" cy="1752600"/>
          </a:xfrm>
          <a:prstGeom prst="rect">
            <a:avLst/>
          </a:prstGeom>
        </p:spPr>
      </p:pic>
    </p:spTree>
    <p:extLst>
      <p:ext uri="{BB962C8B-B14F-4D97-AF65-F5344CB8AC3E}">
        <p14:creationId xmlns:p14="http://schemas.microsoft.com/office/powerpoint/2010/main" val="342204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1040-DAEE-473A-8387-66FCAB57051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B0F8F128-F0EF-4E3A-8918-B9917AFD078F}"/>
              </a:ext>
            </a:extLst>
          </p:cNvPr>
          <p:cNvSpPr>
            <a:spLocks noGrp="1"/>
          </p:cNvSpPr>
          <p:nvPr>
            <p:ph idx="1"/>
          </p:nvPr>
        </p:nvSpPr>
        <p:spPr>
          <a:xfrm>
            <a:off x="685801" y="-1026942"/>
            <a:ext cx="10131425" cy="6818143"/>
          </a:xfrm>
        </p:spPr>
        <p:txBody>
          <a:bodyPr/>
          <a:lstStyle/>
          <a:p>
            <a:endParaRPr lang="en-US" dirty="0"/>
          </a:p>
          <a:p>
            <a:endParaRPr lang="en-US" dirty="0"/>
          </a:p>
          <a:p>
            <a:endParaRPr lang="en-US" sz="2400" dirty="0"/>
          </a:p>
          <a:p>
            <a:endParaRPr lang="en-US" sz="2400" dirty="0"/>
          </a:p>
          <a:p>
            <a:endParaRPr lang="en-US" sz="2400" dirty="0"/>
          </a:p>
          <a:p>
            <a:endParaRPr lang="en-US" sz="2400" dirty="0"/>
          </a:p>
          <a:p>
            <a:r>
              <a:rPr lang="en-US" sz="2400" dirty="0"/>
              <a:t>Correlation the process of establishing a relationship or connection between two or more measures.</a:t>
            </a:r>
          </a:p>
          <a:p>
            <a:r>
              <a:rPr lang="en-US" sz="2400" dirty="0"/>
              <a:t>Correlation is a statistic that measures the degree to which two variables move in relation to each other.</a:t>
            </a:r>
          </a:p>
          <a:p>
            <a:r>
              <a:rPr lang="en-US" sz="2400" dirty="0"/>
              <a:t>Compute correlation, we standardize data objects by taking their dot product.</a:t>
            </a:r>
          </a:p>
          <a:p>
            <a:r>
              <a:rPr lang="en-US" sz="2400" dirty="0"/>
              <a:t>Attributes are different, but similarity is needed. </a:t>
            </a:r>
          </a:p>
          <a:p>
            <a:endParaRPr lang="en-US" sz="2400" dirty="0"/>
          </a:p>
          <a:p>
            <a:endParaRPr lang="en-US" dirty="0"/>
          </a:p>
        </p:txBody>
      </p:sp>
    </p:spTree>
    <p:extLst>
      <p:ext uri="{BB962C8B-B14F-4D97-AF65-F5344CB8AC3E}">
        <p14:creationId xmlns:p14="http://schemas.microsoft.com/office/powerpoint/2010/main" val="82318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F1F4-5379-4EA4-A229-B4B8D7FA7CBB}"/>
              </a:ext>
            </a:extLst>
          </p:cNvPr>
          <p:cNvSpPr>
            <a:spLocks noGrp="1"/>
          </p:cNvSpPr>
          <p:nvPr>
            <p:ph type="title"/>
          </p:nvPr>
        </p:nvSpPr>
        <p:spPr/>
        <p:txBody>
          <a:bodyPr/>
          <a:lstStyle/>
          <a:p>
            <a:r>
              <a:rPr lang="en-US" dirty="0"/>
              <a:t>DENSITY</a:t>
            </a:r>
          </a:p>
        </p:txBody>
      </p:sp>
      <p:sp>
        <p:nvSpPr>
          <p:cNvPr id="3" name="Content Placeholder 2">
            <a:extLst>
              <a:ext uri="{FF2B5EF4-FFF2-40B4-BE49-F238E27FC236}">
                <a16:creationId xmlns:a16="http://schemas.microsoft.com/office/drawing/2014/main" id="{D2019646-7DE5-4E03-8291-035C07473563}"/>
              </a:ext>
            </a:extLst>
          </p:cNvPr>
          <p:cNvSpPr>
            <a:spLocks noGrp="1"/>
          </p:cNvSpPr>
          <p:nvPr>
            <p:ph idx="1"/>
          </p:nvPr>
        </p:nvSpPr>
        <p:spPr>
          <a:xfrm>
            <a:off x="685801" y="-844062"/>
            <a:ext cx="10131425" cy="7427741"/>
          </a:xfrm>
        </p:spPr>
        <p:txBody>
          <a:bodyPr/>
          <a:lstStyle/>
          <a:p>
            <a:endParaRPr lang="en-US" sz="2400" dirty="0"/>
          </a:p>
          <a:p>
            <a:endParaRPr lang="en-US" sz="2400" dirty="0"/>
          </a:p>
          <a:p>
            <a:pPr marL="0" indent="0">
              <a:buNone/>
            </a:pPr>
            <a:endParaRPr lang="en-US" sz="2400" dirty="0"/>
          </a:p>
          <a:p>
            <a:r>
              <a:rPr lang="en-US" sz="2400" dirty="0"/>
              <a:t>Density-based clustering require a notion of density</a:t>
            </a:r>
          </a:p>
          <a:p>
            <a:r>
              <a:rPr lang="en-US" sz="2400" dirty="0"/>
              <a:t>Euclidean Density is a simplest approach to divide region into number of rectangular cells of equal volume and define density.</a:t>
            </a:r>
          </a:p>
          <a:p>
            <a:r>
              <a:rPr lang="en-US" sz="2400" dirty="0"/>
              <a:t>Is the number of points within specified radius of point.</a:t>
            </a:r>
          </a:p>
          <a:p>
            <a:pPr marL="0" indent="0">
              <a:buNone/>
            </a:pPr>
            <a:r>
              <a:rPr lang="en-US" sz="3600" dirty="0"/>
              <a:t>Euclidean Density</a:t>
            </a:r>
          </a:p>
          <a:p>
            <a:pPr marL="0" indent="0">
              <a:buNone/>
            </a:pPr>
            <a:endParaRPr lang="en-US" sz="2400" dirty="0"/>
          </a:p>
          <a:p>
            <a:endParaRPr lang="en-US" dirty="0"/>
          </a:p>
        </p:txBody>
      </p:sp>
      <p:pic>
        <p:nvPicPr>
          <p:cNvPr id="4" name="Picture 3">
            <a:extLst>
              <a:ext uri="{FF2B5EF4-FFF2-40B4-BE49-F238E27FC236}">
                <a16:creationId xmlns:a16="http://schemas.microsoft.com/office/drawing/2014/main" id="{6220C5C1-CE69-45F5-970C-4DBD02899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12590" y="4139027"/>
            <a:ext cx="3209084" cy="2260301"/>
          </a:xfrm>
          <a:prstGeom prst="rect">
            <a:avLst/>
          </a:prstGeom>
          <a:noFill/>
          <a:ln/>
          <a:extLst>
            <a:ext uri="{91240B29-F687-4f45-9708-019B960494DF}">
              <a14:hiddenLine xmlns=""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56684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316-E6D5-4412-A00E-CEAB787336C9}"/>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E58285FD-D562-4EA1-A292-45913C0DB646}"/>
              </a:ext>
            </a:extLst>
          </p:cNvPr>
          <p:cNvSpPr>
            <a:spLocks noGrp="1"/>
          </p:cNvSpPr>
          <p:nvPr>
            <p:ph idx="1"/>
          </p:nvPr>
        </p:nvSpPr>
        <p:spPr/>
        <p:txBody>
          <a:bodyPr/>
          <a:lstStyle/>
          <a:p>
            <a:r>
              <a:rPr lang="en-US" sz="2800" dirty="0"/>
              <a:t>To compute correlation, what rule do we use ?</a:t>
            </a:r>
          </a:p>
          <a:p>
            <a:endParaRPr lang="en-US" dirty="0"/>
          </a:p>
        </p:txBody>
      </p:sp>
    </p:spTree>
    <p:extLst>
      <p:ext uri="{BB962C8B-B14F-4D97-AF65-F5344CB8AC3E}">
        <p14:creationId xmlns:p14="http://schemas.microsoft.com/office/powerpoint/2010/main" val="233007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3853-9E17-4FE5-8DB0-D31320BB1E81}"/>
              </a:ext>
            </a:extLst>
          </p:cNvPr>
          <p:cNvSpPr>
            <a:spLocks noGrp="1"/>
          </p:cNvSpPr>
          <p:nvPr>
            <p:ph type="title"/>
          </p:nvPr>
        </p:nvSpPr>
        <p:spPr>
          <a:xfrm>
            <a:off x="685801" y="609602"/>
            <a:ext cx="10131427" cy="861390"/>
          </a:xfrm>
        </p:spPr>
        <p:txBody>
          <a:bodyPr/>
          <a:lstStyle/>
          <a:p>
            <a:r>
              <a:rPr lang="en-US" dirty="0"/>
              <a:t>FEATURE ENGINEERING</a:t>
            </a:r>
          </a:p>
        </p:txBody>
      </p:sp>
      <p:sp>
        <p:nvSpPr>
          <p:cNvPr id="3" name="Text Placeholder 2">
            <a:extLst>
              <a:ext uri="{FF2B5EF4-FFF2-40B4-BE49-F238E27FC236}">
                <a16:creationId xmlns:a16="http://schemas.microsoft.com/office/drawing/2014/main" id="{C3302456-4D32-4976-859E-BA199EBA52FD}"/>
              </a:ext>
            </a:extLst>
          </p:cNvPr>
          <p:cNvSpPr>
            <a:spLocks noGrp="1"/>
          </p:cNvSpPr>
          <p:nvPr>
            <p:ph type="body" idx="1"/>
          </p:nvPr>
        </p:nvSpPr>
        <p:spPr>
          <a:xfrm>
            <a:off x="685800" y="1577009"/>
            <a:ext cx="10131428" cy="4214191"/>
          </a:xfrm>
        </p:spPr>
        <p:txBody>
          <a:bodyPr>
            <a:normAutofit/>
          </a:bodyPr>
          <a:lstStyle/>
          <a:p>
            <a:pPr lvl="0">
              <a:lnSpc>
                <a:spcPct val="115000"/>
              </a:lnSpc>
              <a:spcAft>
                <a:spcPts val="0"/>
              </a:spcAft>
              <a:buClr>
                <a:schemeClr val="dk1"/>
              </a:buClr>
              <a:buSzPts val="1100"/>
            </a:pPr>
            <a:r>
              <a:rPr lang="en-US" dirty="0">
                <a:solidFill>
                  <a:srgbClr val="FFFFFF"/>
                </a:solidFill>
              </a:rPr>
              <a:t>This process attempts to create additional relevant features from the existing raw features in the data, and to increase predictive power to the learning algorithm.</a:t>
            </a:r>
          </a:p>
          <a:p>
            <a:pPr lvl="0">
              <a:lnSpc>
                <a:spcPct val="115000"/>
              </a:lnSpc>
              <a:spcAft>
                <a:spcPts val="0"/>
              </a:spcAft>
              <a:buClr>
                <a:schemeClr val="dk1"/>
              </a:buClr>
              <a:buSzPts val="1100"/>
            </a:pPr>
            <a:endParaRPr lang="en-US" dirty="0">
              <a:solidFill>
                <a:srgbClr val="FFFFFF"/>
              </a:solidFill>
            </a:endParaRPr>
          </a:p>
          <a:p>
            <a:pPr lvl="0">
              <a:lnSpc>
                <a:spcPct val="115000"/>
              </a:lnSpc>
              <a:spcAft>
                <a:spcPts val="0"/>
              </a:spcAft>
              <a:buClr>
                <a:schemeClr val="dk1"/>
              </a:buClr>
              <a:buSzPts val="1100"/>
            </a:pPr>
            <a:r>
              <a:rPr lang="en-US" b="1" dirty="0">
                <a:solidFill>
                  <a:srgbClr val="FFFFFF"/>
                </a:solidFill>
              </a:rPr>
              <a:t>Methodologies</a:t>
            </a:r>
            <a:r>
              <a:rPr lang="en-US" dirty="0">
                <a:solidFill>
                  <a:srgbClr val="FFFFFF"/>
                </a:solidFill>
              </a:rPr>
              <a:t>:</a:t>
            </a:r>
          </a:p>
          <a:p>
            <a:pPr lvl="0">
              <a:lnSpc>
                <a:spcPct val="115000"/>
              </a:lnSpc>
              <a:spcAft>
                <a:spcPts val="0"/>
              </a:spcAft>
              <a:buClr>
                <a:schemeClr val="dk1"/>
              </a:buClr>
              <a:buSzPts val="1100"/>
            </a:pPr>
            <a:r>
              <a:rPr lang="en-US" b="1" dirty="0">
                <a:solidFill>
                  <a:srgbClr val="FFFFFF"/>
                </a:solidFill>
              </a:rPr>
              <a:t>Feature extraction</a:t>
            </a:r>
            <a:r>
              <a:rPr lang="en-US" dirty="0">
                <a:solidFill>
                  <a:srgbClr val="FFFFFF"/>
                </a:solidFill>
              </a:rPr>
              <a:t> - It is the process of creating  new set of features from original raw data, highly domain specific</a:t>
            </a:r>
          </a:p>
          <a:p>
            <a:pPr lvl="0">
              <a:lnSpc>
                <a:spcPct val="115000"/>
              </a:lnSpc>
              <a:spcAft>
                <a:spcPts val="0"/>
              </a:spcAft>
              <a:buClr>
                <a:schemeClr val="dk1"/>
              </a:buClr>
              <a:buSzPts val="1100"/>
            </a:pPr>
            <a:r>
              <a:rPr lang="en-US" b="1" dirty="0">
                <a:solidFill>
                  <a:srgbClr val="FFFFFF"/>
                </a:solidFill>
              </a:rPr>
              <a:t>Mapping data to new space </a:t>
            </a:r>
            <a:r>
              <a:rPr lang="en-US" dirty="0">
                <a:solidFill>
                  <a:srgbClr val="FFFFFF"/>
                </a:solidFill>
              </a:rPr>
              <a:t>- Different view of data reveals important &amp; interesting features</a:t>
            </a:r>
          </a:p>
          <a:p>
            <a:pPr lvl="0">
              <a:lnSpc>
                <a:spcPct val="115000"/>
              </a:lnSpc>
              <a:spcAft>
                <a:spcPts val="0"/>
              </a:spcAft>
            </a:pPr>
            <a:r>
              <a:rPr lang="en-US" b="1" dirty="0">
                <a:solidFill>
                  <a:srgbClr val="FFFFFF"/>
                </a:solidFill>
              </a:rPr>
              <a:t>Feature construction</a:t>
            </a:r>
            <a:r>
              <a:rPr lang="en-US" dirty="0">
                <a:solidFill>
                  <a:srgbClr val="FFFFFF"/>
                </a:solidFill>
              </a:rPr>
              <a:t> - combination of features</a:t>
            </a:r>
          </a:p>
          <a:p>
            <a:endParaRPr lang="en-US" dirty="0"/>
          </a:p>
        </p:txBody>
      </p:sp>
    </p:spTree>
    <p:extLst>
      <p:ext uri="{BB962C8B-B14F-4D97-AF65-F5344CB8AC3E}">
        <p14:creationId xmlns:p14="http://schemas.microsoft.com/office/powerpoint/2010/main" val="192992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FD3E-E75E-42BA-B36B-1487BD2CACF0}"/>
              </a:ext>
            </a:extLst>
          </p:cNvPr>
          <p:cNvSpPr>
            <a:spLocks noGrp="1"/>
          </p:cNvSpPr>
          <p:nvPr>
            <p:ph type="title"/>
          </p:nvPr>
        </p:nvSpPr>
        <p:spPr>
          <a:xfrm>
            <a:off x="685801" y="609601"/>
            <a:ext cx="10131427" cy="1033669"/>
          </a:xfrm>
        </p:spPr>
        <p:txBody>
          <a:bodyPr/>
          <a:lstStyle/>
          <a:p>
            <a:r>
              <a:rPr lang="en-US" dirty="0"/>
              <a:t>FEATURE SELECTION</a:t>
            </a:r>
          </a:p>
        </p:txBody>
      </p:sp>
      <p:sp>
        <p:nvSpPr>
          <p:cNvPr id="3" name="Text Placeholder 2">
            <a:extLst>
              <a:ext uri="{FF2B5EF4-FFF2-40B4-BE49-F238E27FC236}">
                <a16:creationId xmlns:a16="http://schemas.microsoft.com/office/drawing/2014/main" id="{BC8EDF6E-482F-4347-8BC3-766E3FAEC784}"/>
              </a:ext>
            </a:extLst>
          </p:cNvPr>
          <p:cNvSpPr>
            <a:spLocks noGrp="1"/>
          </p:cNvSpPr>
          <p:nvPr>
            <p:ph type="body" idx="1"/>
          </p:nvPr>
        </p:nvSpPr>
        <p:spPr>
          <a:xfrm>
            <a:off x="685800" y="1431235"/>
            <a:ext cx="10131428" cy="4359965"/>
          </a:xfrm>
        </p:spPr>
        <p:txBody>
          <a:bodyPr/>
          <a:lstStyle/>
          <a:p>
            <a:pPr lvl="0">
              <a:lnSpc>
                <a:spcPct val="115000"/>
              </a:lnSpc>
              <a:spcAft>
                <a:spcPts val="0"/>
              </a:spcAft>
            </a:pPr>
            <a:r>
              <a:rPr lang="en-US" dirty="0">
                <a:solidFill>
                  <a:srgbClr val="F3F3F3"/>
                </a:solidFill>
              </a:rPr>
              <a:t>This process selects the key subset of original data features in an attempt to reduce the dimensionality of the training problem.</a:t>
            </a:r>
          </a:p>
          <a:p>
            <a:pPr lvl="0">
              <a:lnSpc>
                <a:spcPct val="115000"/>
              </a:lnSpc>
              <a:spcAft>
                <a:spcPts val="0"/>
              </a:spcAft>
            </a:pPr>
            <a:endParaRPr lang="en-US" b="1" dirty="0">
              <a:solidFill>
                <a:srgbClr val="FFFFFF"/>
              </a:solidFill>
            </a:endParaRPr>
          </a:p>
          <a:p>
            <a:pPr marL="457200" lvl="0" indent="-381000">
              <a:spcAft>
                <a:spcPts val="0"/>
              </a:spcAft>
              <a:buClr>
                <a:srgbClr val="FFFFFF"/>
              </a:buClr>
              <a:buSzPts val="2400"/>
              <a:buChar char="•"/>
            </a:pPr>
            <a:r>
              <a:rPr lang="en-US" b="1" dirty="0">
                <a:solidFill>
                  <a:srgbClr val="FFFFFF"/>
                </a:solidFill>
              </a:rPr>
              <a:t>Redundant features: </a:t>
            </a:r>
            <a:r>
              <a:rPr lang="en-US" dirty="0">
                <a:solidFill>
                  <a:srgbClr val="FFFFFF"/>
                </a:solidFill>
              </a:rPr>
              <a:t>Duplicate much or all of the information contained in one or more other attributes.</a:t>
            </a:r>
          </a:p>
          <a:p>
            <a:pPr marL="457200" lvl="0" indent="-381000">
              <a:spcAft>
                <a:spcPts val="0"/>
              </a:spcAft>
              <a:buClr>
                <a:srgbClr val="FFFFFF"/>
              </a:buClr>
              <a:buSzPts val="2400"/>
              <a:buChar char="•"/>
            </a:pPr>
            <a:r>
              <a:rPr lang="en-US" b="1" dirty="0">
                <a:solidFill>
                  <a:srgbClr val="FFFFFF"/>
                </a:solidFill>
              </a:rPr>
              <a:t>Irrelevant features: </a:t>
            </a:r>
            <a:r>
              <a:rPr lang="en-US" dirty="0">
                <a:solidFill>
                  <a:srgbClr val="FFFFFF"/>
                </a:solidFill>
              </a:rPr>
              <a:t>contain no information that is useful  for the data mining task.</a:t>
            </a:r>
            <a:endParaRPr lang="en-US" b="1" dirty="0">
              <a:solidFill>
                <a:srgbClr val="FFFFFF"/>
              </a:solidFill>
            </a:endParaRPr>
          </a:p>
          <a:p>
            <a:pPr lvl="0">
              <a:spcBef>
                <a:spcPts val="1000"/>
              </a:spcBef>
              <a:spcAft>
                <a:spcPts val="0"/>
              </a:spcAft>
            </a:pPr>
            <a:r>
              <a:rPr lang="en-US" b="1" dirty="0">
                <a:solidFill>
                  <a:srgbClr val="FFFFFF"/>
                </a:solidFill>
              </a:rPr>
              <a:t>Feature Selection Methods:</a:t>
            </a:r>
          </a:p>
          <a:p>
            <a:pPr marL="457200" lvl="0" indent="-381000">
              <a:spcBef>
                <a:spcPts val="1000"/>
              </a:spcBef>
              <a:spcAft>
                <a:spcPts val="0"/>
              </a:spcAft>
              <a:buClr>
                <a:srgbClr val="FFFFFF"/>
              </a:buClr>
              <a:buSzPts val="2400"/>
              <a:buChar char="•"/>
            </a:pPr>
            <a:r>
              <a:rPr lang="en-US" b="1" dirty="0">
                <a:solidFill>
                  <a:srgbClr val="FFFFFF"/>
                </a:solidFill>
              </a:rPr>
              <a:t>Brute-force approach: </a:t>
            </a:r>
            <a:r>
              <a:rPr lang="en-US" dirty="0">
                <a:solidFill>
                  <a:srgbClr val="FFFFFF"/>
                </a:solidFill>
              </a:rPr>
              <a:t>Trying all possible feature subsets.</a:t>
            </a:r>
          </a:p>
          <a:p>
            <a:pPr marL="457200" lvl="0" indent="-381000">
              <a:spcAft>
                <a:spcPts val="0"/>
              </a:spcAft>
              <a:buClr>
                <a:srgbClr val="FFFFFF"/>
              </a:buClr>
              <a:buSzPts val="2400"/>
              <a:buChar char="•"/>
            </a:pPr>
            <a:r>
              <a:rPr lang="en-US" b="1" dirty="0">
                <a:solidFill>
                  <a:srgbClr val="FFFFFF"/>
                </a:solidFill>
              </a:rPr>
              <a:t>Embedded approach: </a:t>
            </a:r>
            <a:r>
              <a:rPr lang="en-US" dirty="0">
                <a:solidFill>
                  <a:srgbClr val="FFFFFF"/>
                </a:solidFill>
              </a:rPr>
              <a:t>Feature selection occurs naturally as part of the data mining algorithm.</a:t>
            </a:r>
          </a:p>
          <a:p>
            <a:pPr marL="457200" lvl="0" indent="-381000">
              <a:spcAft>
                <a:spcPts val="0"/>
              </a:spcAft>
              <a:buClr>
                <a:srgbClr val="FFFFFF"/>
              </a:buClr>
              <a:buSzPts val="2400"/>
              <a:buChar char="•"/>
            </a:pPr>
            <a:r>
              <a:rPr lang="en-US" b="1" dirty="0">
                <a:solidFill>
                  <a:srgbClr val="FFFFFF"/>
                </a:solidFill>
              </a:rPr>
              <a:t>Filter approach: </a:t>
            </a:r>
            <a:r>
              <a:rPr lang="en-US" dirty="0">
                <a:solidFill>
                  <a:srgbClr val="FFFFFF"/>
                </a:solidFill>
              </a:rPr>
              <a:t>Features are selection is done before running the data  mining algorithm</a:t>
            </a:r>
            <a:endParaRPr lang="en-US" b="1" dirty="0">
              <a:solidFill>
                <a:schemeClr val="dk1"/>
              </a:solidFill>
              <a:latin typeface="Roboto"/>
              <a:ea typeface="Roboto"/>
              <a:cs typeface="Roboto"/>
              <a:sym typeface="Roboto"/>
            </a:endParaRPr>
          </a:p>
          <a:p>
            <a:endParaRPr lang="en-US" dirty="0"/>
          </a:p>
        </p:txBody>
      </p:sp>
    </p:spTree>
    <p:extLst>
      <p:ext uri="{BB962C8B-B14F-4D97-AF65-F5344CB8AC3E}">
        <p14:creationId xmlns:p14="http://schemas.microsoft.com/office/powerpoint/2010/main" val="355617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803A-2B62-490E-885A-F424BA66FE46}"/>
              </a:ext>
            </a:extLst>
          </p:cNvPr>
          <p:cNvSpPr>
            <a:spLocks noGrp="1"/>
          </p:cNvSpPr>
          <p:nvPr>
            <p:ph type="title"/>
          </p:nvPr>
        </p:nvSpPr>
        <p:spPr>
          <a:xfrm>
            <a:off x="685801" y="609601"/>
            <a:ext cx="10131427" cy="1046921"/>
          </a:xfrm>
        </p:spPr>
        <p:txBody>
          <a:bodyPr/>
          <a:lstStyle/>
          <a:p>
            <a:r>
              <a:rPr lang="en-US" dirty="0"/>
              <a:t>Question</a:t>
            </a:r>
          </a:p>
        </p:txBody>
      </p:sp>
      <p:sp>
        <p:nvSpPr>
          <p:cNvPr id="3" name="Text Placeholder 2">
            <a:extLst>
              <a:ext uri="{FF2B5EF4-FFF2-40B4-BE49-F238E27FC236}">
                <a16:creationId xmlns:a16="http://schemas.microsoft.com/office/drawing/2014/main" id="{4A69BDE4-F329-431A-8CFB-E6E885CB50A1}"/>
              </a:ext>
            </a:extLst>
          </p:cNvPr>
          <p:cNvSpPr>
            <a:spLocks noGrp="1"/>
          </p:cNvSpPr>
          <p:nvPr>
            <p:ph type="body" idx="1"/>
          </p:nvPr>
        </p:nvSpPr>
        <p:spPr>
          <a:xfrm>
            <a:off x="685800" y="1895061"/>
            <a:ext cx="10131428" cy="3896139"/>
          </a:xfrm>
        </p:spPr>
        <p:txBody>
          <a:bodyPr/>
          <a:lstStyle/>
          <a:p>
            <a:r>
              <a:rPr lang="en-US" dirty="0"/>
              <a:t>Which Feature selection method gives high accuracy and low false positive rate? </a:t>
            </a:r>
          </a:p>
          <a:p>
            <a:endParaRPr lang="en-US" dirty="0"/>
          </a:p>
        </p:txBody>
      </p:sp>
    </p:spTree>
    <p:extLst>
      <p:ext uri="{BB962C8B-B14F-4D97-AF65-F5344CB8AC3E}">
        <p14:creationId xmlns:p14="http://schemas.microsoft.com/office/powerpoint/2010/main" val="8486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32B1-3A53-4C42-B9FB-0F98235776C8}"/>
              </a:ext>
            </a:extLst>
          </p:cNvPr>
          <p:cNvSpPr>
            <a:spLocks noGrp="1"/>
          </p:cNvSpPr>
          <p:nvPr>
            <p:ph type="title"/>
          </p:nvPr>
        </p:nvSpPr>
        <p:spPr>
          <a:xfrm>
            <a:off x="115411" y="130205"/>
            <a:ext cx="11816178" cy="535619"/>
          </a:xfrm>
        </p:spPr>
        <p:txBody>
          <a:bodyPr>
            <a:normAutofit fontScale="90000"/>
          </a:bodyPr>
          <a:lstStyle/>
          <a:p>
            <a:pPr algn="ctr"/>
            <a:r>
              <a:rPr lang="en-IN"/>
              <a:t>Types of Attributes</a:t>
            </a:r>
            <a:endParaRPr lang="en-IN" dirty="0"/>
          </a:p>
        </p:txBody>
      </p:sp>
      <p:sp>
        <p:nvSpPr>
          <p:cNvPr id="3" name="Content Placeholder 2">
            <a:extLst>
              <a:ext uri="{FF2B5EF4-FFF2-40B4-BE49-F238E27FC236}">
                <a16:creationId xmlns:a16="http://schemas.microsoft.com/office/drawing/2014/main" id="{A5A14464-24A5-4B5D-8FAC-34A0AAD64193}"/>
              </a:ext>
            </a:extLst>
          </p:cNvPr>
          <p:cNvSpPr>
            <a:spLocks noGrp="1"/>
          </p:cNvSpPr>
          <p:nvPr>
            <p:ph idx="1"/>
          </p:nvPr>
        </p:nvSpPr>
        <p:spPr>
          <a:xfrm>
            <a:off x="115411" y="763481"/>
            <a:ext cx="11816178" cy="5814872"/>
          </a:xfrm>
        </p:spPr>
        <p:txBody>
          <a:bodyPr>
            <a:normAutofit fontScale="92500" lnSpcReduction="10000"/>
          </a:bodyPr>
          <a:lstStyle/>
          <a:p>
            <a:pPr algn="just"/>
            <a:r>
              <a:rPr lang="en-US" dirty="0"/>
              <a:t>The type of an attribute tells us what properties of the attribute are reflected in the values used to measure it.</a:t>
            </a:r>
          </a:p>
          <a:p>
            <a:pPr algn="just"/>
            <a:r>
              <a:rPr lang="en-US" altLang="en-US" dirty="0"/>
              <a:t>The type of an attribute depends on which of the following properties it possesses:</a:t>
            </a:r>
          </a:p>
          <a:p>
            <a:pPr lvl="1" algn="just"/>
            <a:r>
              <a:rPr lang="en-US" dirty="0"/>
              <a:t>Distinctness: </a:t>
            </a:r>
            <a:r>
              <a:rPr lang="en-IN" dirty="0"/>
              <a:t>= and </a:t>
            </a:r>
            <a:r>
              <a:rPr lang="en-US" altLang="en-US" dirty="0">
                <a:sym typeface="Symbol" panose="05050102010706020507" pitchFamily="18" charset="2"/>
              </a:rPr>
              <a:t></a:t>
            </a:r>
            <a:endParaRPr lang="en-US" dirty="0"/>
          </a:p>
          <a:p>
            <a:pPr lvl="1" algn="just"/>
            <a:r>
              <a:rPr lang="en-US" dirty="0"/>
              <a:t>Order: </a:t>
            </a:r>
            <a:r>
              <a:rPr lang="en-IN" dirty="0"/>
              <a:t>&lt;, &lt;=, &gt; and &gt;=</a:t>
            </a:r>
            <a:endParaRPr lang="en-US" dirty="0"/>
          </a:p>
          <a:p>
            <a:pPr lvl="1" algn="just"/>
            <a:r>
              <a:rPr lang="en-US" dirty="0"/>
              <a:t>Addition: + and -</a:t>
            </a:r>
          </a:p>
          <a:p>
            <a:pPr lvl="1" algn="just"/>
            <a:r>
              <a:rPr lang="en-US" dirty="0"/>
              <a:t>Multiplication: * and /</a:t>
            </a:r>
            <a:endParaRPr lang="en-IN" dirty="0"/>
          </a:p>
          <a:p>
            <a:pPr algn="just"/>
            <a:r>
              <a:rPr lang="en-IN" dirty="0"/>
              <a:t>Different types of attributes:</a:t>
            </a:r>
          </a:p>
          <a:p>
            <a:pPr lvl="1" algn="just"/>
            <a:r>
              <a:rPr lang="en-IN" b="1" dirty="0"/>
              <a:t>Nominal(distinctness)</a:t>
            </a:r>
            <a:r>
              <a:rPr lang="en-IN" dirty="0"/>
              <a:t>: </a:t>
            </a:r>
            <a:r>
              <a:rPr lang="en-US" dirty="0"/>
              <a:t>nominal values provide only enough information to distinguish one object from another. (e.g. ID numbers, eye color, zip codes). </a:t>
            </a:r>
          </a:p>
          <a:p>
            <a:pPr lvl="1" algn="just"/>
            <a:r>
              <a:rPr lang="en-US" b="1" dirty="0"/>
              <a:t>Ordinal(distinctness and order)</a:t>
            </a:r>
            <a:r>
              <a:rPr lang="en-US" dirty="0"/>
              <a:t>: The values of an ordinal attribute provide enough information to order objects. (e.g. rankings (e.g., taste of potato chips on a scale from 1-10), grades, height in {tall, medium, short}).</a:t>
            </a:r>
          </a:p>
          <a:p>
            <a:pPr lvl="1" algn="just"/>
            <a:r>
              <a:rPr lang="en-US" b="1" dirty="0"/>
              <a:t>Interval(distinctness, order and addition)</a:t>
            </a:r>
            <a:r>
              <a:rPr lang="en-US" dirty="0"/>
              <a:t>: the differences between values are meaningful, i.e., a unit of measurement exists. (e.g. calendar dates, temperatures in Celsius or Fahrenheit).</a:t>
            </a:r>
          </a:p>
          <a:p>
            <a:pPr lvl="1" algn="just"/>
            <a:r>
              <a:rPr lang="en-US" b="1" dirty="0"/>
              <a:t>Ratio(all 4 above properties) </a:t>
            </a:r>
            <a:r>
              <a:rPr lang="en-US" dirty="0"/>
              <a:t>: </a:t>
            </a:r>
            <a:r>
              <a:rPr lang="en-IN" dirty="0"/>
              <a:t>Both differences and ratios are meaningful(e.g. </a:t>
            </a:r>
            <a:r>
              <a:rPr lang="en-US" dirty="0"/>
              <a:t>temperature in Kelvin, length, time, counts)</a:t>
            </a:r>
            <a:r>
              <a:rPr lang="en-IN" dirty="0"/>
              <a:t>.</a:t>
            </a:r>
          </a:p>
          <a:p>
            <a:pPr algn="just"/>
            <a:r>
              <a:rPr lang="en-US" dirty="0"/>
              <a:t>An independent way of distinguishing between attributes is by the number of values they can take:</a:t>
            </a:r>
          </a:p>
          <a:p>
            <a:pPr lvl="1" algn="just"/>
            <a:r>
              <a:rPr lang="en-US" b="1" dirty="0"/>
              <a:t>Discrete</a:t>
            </a:r>
            <a:r>
              <a:rPr lang="en-US" dirty="0"/>
              <a:t>: A discrete attribute has a finite or countably infinite set of values. Such attributes can be categorical, such as zip codes or ID numbers, or numeric, such as counts. Discrete attributes are often represented using integer variables.</a:t>
            </a:r>
          </a:p>
          <a:p>
            <a:pPr lvl="1" algn="just"/>
            <a:r>
              <a:rPr lang="en-US" b="1" dirty="0"/>
              <a:t>Continuous</a:t>
            </a:r>
            <a:r>
              <a:rPr lang="en-US" dirty="0"/>
              <a:t>: A continuous attribute is one whose values are real numbers. Examples include attributes such as temperature, height, or weight. Continuous attributes are typically represented as floating-point variables.</a:t>
            </a:r>
          </a:p>
        </p:txBody>
      </p:sp>
    </p:spTree>
    <p:extLst>
      <p:ext uri="{BB962C8B-B14F-4D97-AF65-F5344CB8AC3E}">
        <p14:creationId xmlns:p14="http://schemas.microsoft.com/office/powerpoint/2010/main" val="315376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7D5F-582D-4B39-865F-18C2552ED5F1}"/>
              </a:ext>
            </a:extLst>
          </p:cNvPr>
          <p:cNvSpPr>
            <a:spLocks noGrp="1"/>
          </p:cNvSpPr>
          <p:nvPr>
            <p:ph type="title"/>
          </p:nvPr>
        </p:nvSpPr>
        <p:spPr>
          <a:xfrm>
            <a:off x="186431" y="142044"/>
            <a:ext cx="11860567" cy="639191"/>
          </a:xfrm>
        </p:spPr>
        <p:txBody>
          <a:bodyPr>
            <a:normAutofit fontScale="90000"/>
          </a:bodyPr>
          <a:lstStyle/>
          <a:p>
            <a:pPr algn="ctr"/>
            <a:r>
              <a:rPr lang="en-IN" dirty="0"/>
              <a:t>Question</a:t>
            </a:r>
          </a:p>
        </p:txBody>
      </p:sp>
      <p:sp>
        <p:nvSpPr>
          <p:cNvPr id="3" name="Content Placeholder 2">
            <a:extLst>
              <a:ext uri="{FF2B5EF4-FFF2-40B4-BE49-F238E27FC236}">
                <a16:creationId xmlns:a16="http://schemas.microsoft.com/office/drawing/2014/main" id="{E6DC3E5B-DAEC-4FD3-8E21-3CCF544371E8}"/>
              </a:ext>
            </a:extLst>
          </p:cNvPr>
          <p:cNvSpPr>
            <a:spLocks noGrp="1"/>
          </p:cNvSpPr>
          <p:nvPr>
            <p:ph idx="1"/>
          </p:nvPr>
        </p:nvSpPr>
        <p:spPr>
          <a:xfrm>
            <a:off x="145002" y="2638887"/>
            <a:ext cx="11860567" cy="1580225"/>
          </a:xfrm>
        </p:spPr>
        <p:txBody>
          <a:bodyPr/>
          <a:lstStyle/>
          <a:p>
            <a:pPr marL="0" indent="0" algn="ctr">
              <a:buNone/>
            </a:pPr>
            <a:r>
              <a:rPr lang="en-IN" dirty="0"/>
              <a:t>Considering data set of student information, what might be the other attributes that can be present in it other than what was previously seen before? Are any of these attributes a discrete attribute?</a:t>
            </a:r>
          </a:p>
        </p:txBody>
      </p:sp>
    </p:spTree>
    <p:extLst>
      <p:ext uri="{BB962C8B-B14F-4D97-AF65-F5344CB8AC3E}">
        <p14:creationId xmlns:p14="http://schemas.microsoft.com/office/powerpoint/2010/main" val="194278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A4F9-7483-4B15-823B-E8AF01BBBBA7}"/>
              </a:ext>
            </a:extLst>
          </p:cNvPr>
          <p:cNvSpPr>
            <a:spLocks noGrp="1"/>
          </p:cNvSpPr>
          <p:nvPr>
            <p:ph type="title"/>
          </p:nvPr>
        </p:nvSpPr>
        <p:spPr>
          <a:xfrm>
            <a:off x="685801" y="172278"/>
            <a:ext cx="10131427" cy="993914"/>
          </a:xfrm>
        </p:spPr>
        <p:txBody>
          <a:bodyPr>
            <a:normAutofit/>
          </a:bodyPr>
          <a:lstStyle/>
          <a:p>
            <a:r>
              <a:rPr lang="en" dirty="0"/>
              <a:t>Types Of Data Sets</a:t>
            </a:r>
            <a:endParaRPr lang="en-US" dirty="0"/>
          </a:p>
        </p:txBody>
      </p:sp>
      <p:sp>
        <p:nvSpPr>
          <p:cNvPr id="3" name="Text Placeholder 2">
            <a:extLst>
              <a:ext uri="{FF2B5EF4-FFF2-40B4-BE49-F238E27FC236}">
                <a16:creationId xmlns:a16="http://schemas.microsoft.com/office/drawing/2014/main" id="{3B857C5D-D4A0-4DB0-8033-2F72FFD955EA}"/>
              </a:ext>
            </a:extLst>
          </p:cNvPr>
          <p:cNvSpPr>
            <a:spLocks noGrp="1"/>
          </p:cNvSpPr>
          <p:nvPr>
            <p:ph type="body" idx="1"/>
          </p:nvPr>
        </p:nvSpPr>
        <p:spPr>
          <a:xfrm>
            <a:off x="685800" y="1298713"/>
            <a:ext cx="10131428" cy="5287617"/>
          </a:xfrm>
        </p:spPr>
        <p:txBody>
          <a:bodyPr>
            <a:normAutofit fontScale="92500" lnSpcReduction="20000"/>
          </a:bodyPr>
          <a:lstStyle/>
          <a:p>
            <a:r>
              <a:rPr lang="en" sz="1900" dirty="0"/>
              <a:t>D</a:t>
            </a:r>
            <a:r>
              <a:rPr lang="en-US" sz="1900" dirty="0"/>
              <a:t>a</a:t>
            </a:r>
            <a:r>
              <a:rPr lang="en" sz="1900" dirty="0"/>
              <a:t>ta Sets are defined into three categories:</a:t>
            </a:r>
          </a:p>
          <a:p>
            <a:pPr marL="342900" indent="-342900">
              <a:buFont typeface="Wingdings" panose="05000000000000000000" pitchFamily="2" charset="2"/>
              <a:buChar char="q"/>
            </a:pPr>
            <a:r>
              <a:rPr lang="en" sz="1900" b="1" dirty="0"/>
              <a:t>Record Data </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Data Matrix</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Document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Transaction Data</a:t>
            </a:r>
            <a:endParaRPr lang="en" sz="1900" dirty="0"/>
          </a:p>
          <a:p>
            <a:pPr marL="342900" indent="-342900">
              <a:buFont typeface="Wingdings" panose="05000000000000000000" pitchFamily="2" charset="2"/>
              <a:buChar char="q"/>
            </a:pPr>
            <a:r>
              <a:rPr lang="en" sz="1900" b="1" dirty="0"/>
              <a:t>Graph-based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World Wide Web</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Molecular Structures</a:t>
            </a:r>
            <a:endParaRPr lang="en" sz="1900" dirty="0"/>
          </a:p>
          <a:p>
            <a:pPr marL="342900" indent="-342900">
              <a:buFont typeface="Wingdings" panose="05000000000000000000" pitchFamily="2" charset="2"/>
              <a:buChar char="q"/>
            </a:pPr>
            <a:r>
              <a:rPr lang="en" sz="1900" b="1" dirty="0"/>
              <a:t>Ordered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Spatial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Temporal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Sequential Data</a:t>
            </a:r>
          </a:p>
          <a:p>
            <a:pPr marL="800100" lvl="1" indent="-342900">
              <a:lnSpc>
                <a:spcPct val="95000"/>
              </a:lnSpc>
              <a:spcBef>
                <a:spcPct val="20000"/>
              </a:spcBef>
              <a:buFont typeface="Wingdings" panose="05000000000000000000" pitchFamily="2" charset="2"/>
              <a:buChar char="Ø"/>
            </a:pPr>
            <a:r>
              <a:rPr lang="en-US" sz="1900" dirty="0">
                <a:cs typeface="Times New Roman" charset="0"/>
              </a:rPr>
              <a:t>Genetic Sequence Data</a:t>
            </a:r>
          </a:p>
          <a:p>
            <a:endParaRPr lang="en-US" dirty="0"/>
          </a:p>
        </p:txBody>
      </p:sp>
    </p:spTree>
    <p:extLst>
      <p:ext uri="{BB962C8B-B14F-4D97-AF65-F5344CB8AC3E}">
        <p14:creationId xmlns:p14="http://schemas.microsoft.com/office/powerpoint/2010/main" val="282931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6500-206C-4FC9-9F45-35DF370460EC}"/>
              </a:ext>
            </a:extLst>
          </p:cNvPr>
          <p:cNvSpPr>
            <a:spLocks noGrp="1"/>
          </p:cNvSpPr>
          <p:nvPr>
            <p:ph type="title"/>
          </p:nvPr>
        </p:nvSpPr>
        <p:spPr>
          <a:xfrm>
            <a:off x="685801" y="914400"/>
            <a:ext cx="10131427" cy="1099930"/>
          </a:xfrm>
        </p:spPr>
        <p:txBody>
          <a:bodyPr/>
          <a:lstStyle/>
          <a:p>
            <a:r>
              <a:rPr lang="en-US" dirty="0"/>
              <a:t>Data Preprocessing</a:t>
            </a:r>
          </a:p>
        </p:txBody>
      </p:sp>
      <p:sp>
        <p:nvSpPr>
          <p:cNvPr id="3" name="Text Placeholder 2">
            <a:extLst>
              <a:ext uri="{FF2B5EF4-FFF2-40B4-BE49-F238E27FC236}">
                <a16:creationId xmlns:a16="http://schemas.microsoft.com/office/drawing/2014/main" id="{F5080917-FA34-446F-BAFD-C9D969CEF0F5}"/>
              </a:ext>
            </a:extLst>
          </p:cNvPr>
          <p:cNvSpPr>
            <a:spLocks noGrp="1"/>
          </p:cNvSpPr>
          <p:nvPr>
            <p:ph type="body" idx="1"/>
          </p:nvPr>
        </p:nvSpPr>
        <p:spPr>
          <a:xfrm>
            <a:off x="685800" y="2014330"/>
            <a:ext cx="10131428" cy="3803374"/>
          </a:xfrm>
        </p:spPr>
        <p:txBody>
          <a:bodyPr>
            <a:normAutofit/>
          </a:bodyPr>
          <a:lstStyle/>
          <a:p>
            <a:pPr marL="139700" lvl="0">
              <a:spcBef>
                <a:spcPts val="300"/>
              </a:spcBef>
              <a:spcAft>
                <a:spcPts val="0"/>
              </a:spcAft>
              <a:buSzPts val="1400"/>
            </a:pPr>
            <a:r>
              <a:rPr lang="en-US" dirty="0"/>
              <a:t>Below are the different Data Preprocessing techniques</a:t>
            </a:r>
          </a:p>
          <a:p>
            <a:pPr marL="482600" lvl="0" indent="-342900">
              <a:spcBef>
                <a:spcPts val="300"/>
              </a:spcBef>
              <a:spcAft>
                <a:spcPts val="0"/>
              </a:spcAft>
              <a:buSzPts val="1400"/>
              <a:buFont typeface="Wingdings" panose="05000000000000000000" pitchFamily="2" charset="2"/>
              <a:buChar char="q"/>
            </a:pPr>
            <a:r>
              <a:rPr lang="en-US" b="1" dirty="0"/>
              <a:t>Aggregation</a:t>
            </a:r>
          </a:p>
          <a:p>
            <a:pPr marL="482600" lvl="0" indent="-342900">
              <a:spcBef>
                <a:spcPts val="300"/>
              </a:spcBef>
              <a:spcAft>
                <a:spcPts val="0"/>
              </a:spcAft>
              <a:buSzPts val="1400"/>
              <a:buFont typeface="Wingdings" panose="05000000000000000000" pitchFamily="2" charset="2"/>
              <a:buChar char="q"/>
            </a:pPr>
            <a:r>
              <a:rPr lang="en-US" b="1" dirty="0"/>
              <a:t>Sampling</a:t>
            </a:r>
          </a:p>
          <a:p>
            <a:pPr marL="482600" lvl="0" indent="-342900">
              <a:spcBef>
                <a:spcPts val="300"/>
              </a:spcBef>
              <a:spcAft>
                <a:spcPts val="0"/>
              </a:spcAft>
              <a:buSzPts val="1400"/>
              <a:buFont typeface="Wingdings" panose="05000000000000000000" pitchFamily="2" charset="2"/>
              <a:buChar char="q"/>
            </a:pPr>
            <a:r>
              <a:rPr lang="en-US" b="1" dirty="0"/>
              <a:t>Dimensionality Reduction</a:t>
            </a:r>
          </a:p>
          <a:p>
            <a:pPr marL="482600" lvl="0" indent="-342900">
              <a:spcBef>
                <a:spcPts val="400"/>
              </a:spcBef>
              <a:spcAft>
                <a:spcPts val="0"/>
              </a:spcAft>
              <a:buSzPts val="1400"/>
              <a:buFont typeface="Wingdings" panose="05000000000000000000" pitchFamily="2" charset="2"/>
              <a:buChar char="q"/>
            </a:pPr>
            <a:r>
              <a:rPr lang="en-US" b="1" dirty="0"/>
              <a:t>Feature subset selection</a:t>
            </a:r>
          </a:p>
          <a:p>
            <a:pPr marL="482600" lvl="0" indent="-342900">
              <a:spcBef>
                <a:spcPts val="400"/>
              </a:spcBef>
              <a:spcAft>
                <a:spcPts val="0"/>
              </a:spcAft>
              <a:buSzPts val="1400"/>
              <a:buFont typeface="Wingdings" panose="05000000000000000000" pitchFamily="2" charset="2"/>
              <a:buChar char="q"/>
            </a:pPr>
            <a:r>
              <a:rPr lang="en" b="1" dirty="0"/>
              <a:t>Feature creation</a:t>
            </a:r>
          </a:p>
          <a:p>
            <a:pPr marL="482600" lvl="0" indent="-342900">
              <a:spcBef>
                <a:spcPts val="400"/>
              </a:spcBef>
              <a:spcAft>
                <a:spcPts val="0"/>
              </a:spcAft>
              <a:buSzPts val="1400"/>
              <a:buFont typeface="Wingdings" panose="05000000000000000000" pitchFamily="2" charset="2"/>
              <a:buChar char="q"/>
            </a:pPr>
            <a:r>
              <a:rPr lang="en" b="1" dirty="0"/>
              <a:t>Discretization and Binarization</a:t>
            </a:r>
          </a:p>
          <a:p>
            <a:pPr marL="482600" lvl="0" indent="-342900">
              <a:spcBef>
                <a:spcPts val="400"/>
              </a:spcBef>
              <a:spcAft>
                <a:spcPts val="0"/>
              </a:spcAft>
              <a:buSzPts val="1400"/>
              <a:buFont typeface="Wingdings" panose="05000000000000000000" pitchFamily="2" charset="2"/>
              <a:buChar char="q"/>
            </a:pPr>
            <a:r>
              <a:rPr lang="en" b="1" dirty="0"/>
              <a:t>Attribute Transformation</a:t>
            </a:r>
            <a:endParaRPr lang="en-US" b="1" dirty="0"/>
          </a:p>
        </p:txBody>
      </p:sp>
    </p:spTree>
    <p:extLst>
      <p:ext uri="{BB962C8B-B14F-4D97-AF65-F5344CB8AC3E}">
        <p14:creationId xmlns:p14="http://schemas.microsoft.com/office/powerpoint/2010/main" val="10399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79C0-B5F5-40DB-8C92-4098AF72A4DA}"/>
              </a:ext>
            </a:extLst>
          </p:cNvPr>
          <p:cNvSpPr>
            <a:spLocks noGrp="1"/>
          </p:cNvSpPr>
          <p:nvPr>
            <p:ph type="title"/>
          </p:nvPr>
        </p:nvSpPr>
        <p:spPr>
          <a:xfrm>
            <a:off x="685801" y="609601"/>
            <a:ext cx="10131427" cy="1550503"/>
          </a:xfrm>
        </p:spPr>
        <p:txBody>
          <a:bodyPr/>
          <a:lstStyle/>
          <a:p>
            <a:pPr algn="ctr"/>
            <a:r>
              <a:rPr lang="en-US" b="1" dirty="0"/>
              <a:t>Question</a:t>
            </a:r>
          </a:p>
        </p:txBody>
      </p:sp>
      <p:sp>
        <p:nvSpPr>
          <p:cNvPr id="3" name="Text Placeholder 2">
            <a:extLst>
              <a:ext uri="{FF2B5EF4-FFF2-40B4-BE49-F238E27FC236}">
                <a16:creationId xmlns:a16="http://schemas.microsoft.com/office/drawing/2014/main" id="{E409BE50-AD71-4948-856E-3E14CAF7DF46}"/>
              </a:ext>
            </a:extLst>
          </p:cNvPr>
          <p:cNvSpPr>
            <a:spLocks noGrp="1"/>
          </p:cNvSpPr>
          <p:nvPr>
            <p:ph type="body" idx="1"/>
          </p:nvPr>
        </p:nvSpPr>
        <p:spPr>
          <a:xfrm>
            <a:off x="685800" y="3008243"/>
            <a:ext cx="10131428" cy="2782957"/>
          </a:xfrm>
        </p:spPr>
        <p:txBody>
          <a:bodyPr/>
          <a:lstStyle/>
          <a:p>
            <a:r>
              <a:rPr lang="en-US" dirty="0"/>
              <a:t>What is Transaction Data?</a:t>
            </a:r>
          </a:p>
          <a:p>
            <a:r>
              <a:rPr lang="en-US" dirty="0"/>
              <a:t>What is Sampling?</a:t>
            </a:r>
          </a:p>
          <a:p>
            <a:endParaRPr lang="en-US" dirty="0"/>
          </a:p>
          <a:p>
            <a:endParaRPr lang="en-US" dirty="0"/>
          </a:p>
        </p:txBody>
      </p:sp>
    </p:spTree>
    <p:extLst>
      <p:ext uri="{BB962C8B-B14F-4D97-AF65-F5344CB8AC3E}">
        <p14:creationId xmlns:p14="http://schemas.microsoft.com/office/powerpoint/2010/main" val="353802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4ED7-E223-4C1D-BD6C-42A76D13C418}"/>
              </a:ext>
            </a:extLst>
          </p:cNvPr>
          <p:cNvSpPr>
            <a:spLocks noGrp="1"/>
          </p:cNvSpPr>
          <p:nvPr>
            <p:ph type="title"/>
          </p:nvPr>
        </p:nvSpPr>
        <p:spPr>
          <a:xfrm>
            <a:off x="685802" y="609600"/>
            <a:ext cx="6282266" cy="1456267"/>
          </a:xfrm>
        </p:spPr>
        <p:txBody>
          <a:bodyPr>
            <a:normAutofit/>
          </a:bodyPr>
          <a:lstStyle/>
          <a:p>
            <a:r>
              <a:rPr lang="en-US" dirty="0">
                <a:cs typeface="Calibri Light"/>
              </a:rPr>
              <a:t>Noise and outliers</a:t>
            </a:r>
            <a:endParaRPr lang="en-US" dirty="0"/>
          </a:p>
        </p:txBody>
      </p:sp>
      <p:sp>
        <p:nvSpPr>
          <p:cNvPr id="3" name="Content Placeholder 2">
            <a:extLst>
              <a:ext uri="{FF2B5EF4-FFF2-40B4-BE49-F238E27FC236}">
                <a16:creationId xmlns:a16="http://schemas.microsoft.com/office/drawing/2014/main" id="{0EADD316-8236-49CF-B97C-486746B9591E}"/>
              </a:ext>
            </a:extLst>
          </p:cNvPr>
          <p:cNvSpPr>
            <a:spLocks noGrp="1"/>
          </p:cNvSpPr>
          <p:nvPr>
            <p:ph idx="1"/>
          </p:nvPr>
        </p:nvSpPr>
        <p:spPr>
          <a:xfrm>
            <a:off x="685802" y="2142067"/>
            <a:ext cx="6282266" cy="3649133"/>
          </a:xfrm>
        </p:spPr>
        <p:txBody>
          <a:bodyPr>
            <a:normAutofit/>
          </a:bodyPr>
          <a:lstStyle/>
          <a:p>
            <a:r>
              <a:rPr lang="en-US" dirty="0">
                <a:cs typeface="Calibri"/>
              </a:rPr>
              <a:t>Noise refers to modification of original values.</a:t>
            </a:r>
          </a:p>
          <a:p>
            <a:r>
              <a:rPr lang="en-US" dirty="0">
                <a:cs typeface="Calibri"/>
              </a:rPr>
              <a:t>Ex - Distortion of a person's voice when talking on an unstable network and distortion of images because of poor signal on a television.</a:t>
            </a:r>
          </a:p>
          <a:p>
            <a:r>
              <a:rPr lang="en-US" dirty="0">
                <a:ea typeface="+mn-lt"/>
                <a:cs typeface="+mn-lt"/>
              </a:rPr>
              <a:t>Outliers can be defined as the data objects that have characteristics different from most of the other data objects. </a:t>
            </a:r>
          </a:p>
          <a:p>
            <a:r>
              <a:rPr lang="en-US" dirty="0">
                <a:ea typeface="+mn-lt"/>
                <a:cs typeface="+mn-lt"/>
              </a:rPr>
              <a:t>Graphically we can define it as A value that "lies outside" (is much smaller or larger than) most of the other values in a set of data.</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descr="Chart, bar chart&#10;&#10;Description automatically generated">
            <a:extLst>
              <a:ext uri="{FF2B5EF4-FFF2-40B4-BE49-F238E27FC236}">
                <a16:creationId xmlns:a16="http://schemas.microsoft.com/office/drawing/2014/main" id="{60850653-88E6-4FF6-B376-730C17EC8E71}"/>
              </a:ext>
            </a:extLst>
          </p:cNvPr>
          <p:cNvPicPr>
            <a:picLocks noChangeAspect="1"/>
          </p:cNvPicPr>
          <p:nvPr/>
        </p:nvPicPr>
        <p:blipFill>
          <a:blip r:embed="rId3"/>
          <a:stretch>
            <a:fillRect/>
          </a:stretch>
        </p:blipFill>
        <p:spPr>
          <a:xfrm>
            <a:off x="7547393" y="1045000"/>
            <a:ext cx="3445714" cy="20501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4" descr="Chart, box and whisker chart&#10;&#10;Description automatically generated">
            <a:extLst>
              <a:ext uri="{FF2B5EF4-FFF2-40B4-BE49-F238E27FC236}">
                <a16:creationId xmlns:a16="http://schemas.microsoft.com/office/drawing/2014/main" id="{82E0163D-71CF-4ECC-9DAF-919C2CA38ABD}"/>
              </a:ext>
            </a:extLst>
          </p:cNvPr>
          <p:cNvPicPr>
            <a:picLocks noChangeAspect="1"/>
          </p:cNvPicPr>
          <p:nvPr/>
        </p:nvPicPr>
        <p:blipFill>
          <a:blip r:embed="rId4"/>
          <a:stretch>
            <a:fillRect/>
          </a:stretch>
        </p:blipFill>
        <p:spPr>
          <a:xfrm>
            <a:off x="7539466" y="3587007"/>
            <a:ext cx="3453993" cy="25915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9250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8E98-95FE-4E55-82EF-39212242EC84}"/>
              </a:ext>
            </a:extLst>
          </p:cNvPr>
          <p:cNvSpPr>
            <a:spLocks noGrp="1"/>
          </p:cNvSpPr>
          <p:nvPr>
            <p:ph type="title"/>
          </p:nvPr>
        </p:nvSpPr>
        <p:spPr/>
        <p:txBody>
          <a:bodyPr/>
          <a:lstStyle/>
          <a:p>
            <a:r>
              <a:rPr lang="en-US" dirty="0">
                <a:cs typeface="Calibri Light"/>
              </a:rPr>
              <a:t>Missing values</a:t>
            </a:r>
            <a:endParaRPr lang="en-US" dirty="0"/>
          </a:p>
        </p:txBody>
      </p:sp>
      <p:sp>
        <p:nvSpPr>
          <p:cNvPr id="3" name="Content Placeholder 2">
            <a:extLst>
              <a:ext uri="{FF2B5EF4-FFF2-40B4-BE49-F238E27FC236}">
                <a16:creationId xmlns:a16="http://schemas.microsoft.com/office/drawing/2014/main" id="{40411A22-0C3D-4083-93C1-FF9A8B2E441E}"/>
              </a:ext>
            </a:extLst>
          </p:cNvPr>
          <p:cNvSpPr>
            <a:spLocks noGrp="1"/>
          </p:cNvSpPr>
          <p:nvPr>
            <p:ph idx="1"/>
          </p:nvPr>
        </p:nvSpPr>
        <p:spPr/>
        <p:txBody>
          <a:bodyPr/>
          <a:lstStyle/>
          <a:p>
            <a:r>
              <a:rPr lang="en-US" dirty="0">
                <a:cs typeface="Calibri"/>
              </a:rPr>
              <a:t>Missing values occur mainly because of incorrect collection of the information. </a:t>
            </a:r>
            <a:endParaRPr lang="en-US"/>
          </a:p>
          <a:p>
            <a:r>
              <a:rPr lang="en-US" dirty="0">
                <a:ea typeface="+mn-lt"/>
                <a:cs typeface="+mn-lt"/>
              </a:rPr>
              <a:t>Ex: People decline to give their age and weight.</a:t>
            </a:r>
            <a:endParaRPr lang="en-US" dirty="0">
              <a:cs typeface="Calibri"/>
            </a:endParaRPr>
          </a:p>
          <a:p>
            <a:r>
              <a:rPr lang="en-US" dirty="0">
                <a:cs typeface="Calibri"/>
              </a:rPr>
              <a:t>Another reason for missing values could be attributes not applicable to all cases.</a:t>
            </a:r>
          </a:p>
          <a:p>
            <a:r>
              <a:rPr lang="en-US" dirty="0">
                <a:cs typeface="Calibri"/>
              </a:rPr>
              <a:t>Ex: Monthly income is not applicable for children.</a:t>
            </a:r>
          </a:p>
          <a:p>
            <a:r>
              <a:rPr lang="en-US" dirty="0">
                <a:cs typeface="Calibri"/>
              </a:rPr>
              <a:t>Handling missing values:</a:t>
            </a:r>
          </a:p>
          <a:p>
            <a:r>
              <a:rPr lang="en-US" dirty="0">
                <a:cs typeface="Calibri"/>
              </a:rPr>
              <a:t>Elimination of Data objects and missing values and replacing with all possible values.</a:t>
            </a:r>
          </a:p>
          <a:p>
            <a:r>
              <a:rPr lang="en-US" dirty="0">
                <a:cs typeface="Calibri"/>
              </a:rPr>
              <a:t>Ignore the missing value during the analysis.</a:t>
            </a:r>
          </a:p>
        </p:txBody>
      </p:sp>
    </p:spTree>
    <p:extLst>
      <p:ext uri="{BB962C8B-B14F-4D97-AF65-F5344CB8AC3E}">
        <p14:creationId xmlns:p14="http://schemas.microsoft.com/office/powerpoint/2010/main" val="2778536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203</TotalTime>
  <Words>1684</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Monotype Sorts</vt:lpstr>
      <vt:lpstr>Roboto</vt:lpstr>
      <vt:lpstr>Wingdings</vt:lpstr>
      <vt:lpstr>Celestial</vt:lpstr>
      <vt:lpstr>Group 9 - Data  </vt:lpstr>
      <vt:lpstr>What is data?</vt:lpstr>
      <vt:lpstr>Types of Attributes</vt:lpstr>
      <vt:lpstr>Question</vt:lpstr>
      <vt:lpstr>Types Of Data Sets</vt:lpstr>
      <vt:lpstr>Data Preprocessing</vt:lpstr>
      <vt:lpstr>Question</vt:lpstr>
      <vt:lpstr>Noise and outliers</vt:lpstr>
      <vt:lpstr>Missing values</vt:lpstr>
      <vt:lpstr>question</vt:lpstr>
      <vt:lpstr>Similarity &amp; Dissimilarity</vt:lpstr>
      <vt:lpstr>Similarity/Dissimilarity for Simple Attributes</vt:lpstr>
      <vt:lpstr>Question:</vt:lpstr>
      <vt:lpstr>Common Properties of a Distance</vt:lpstr>
      <vt:lpstr>Common Properties of a Similarity</vt:lpstr>
      <vt:lpstr>Question:</vt:lpstr>
      <vt:lpstr>Cosine similarity</vt:lpstr>
      <vt:lpstr>If d1 and d2 are two document vectors then:          Cos(d1, d2) = (d1 * d2) / || d1|| || d2||  Advantages of Cosine Similarity are:  1.  It has low complexity.  2.  Only non zero values need to be considered.   Other name of Cosine Similarity is Orchiai Similarity which is applied to binary data. </vt:lpstr>
      <vt:lpstr>Question</vt:lpstr>
      <vt:lpstr>Correlation</vt:lpstr>
      <vt:lpstr>DENSITY</vt:lpstr>
      <vt:lpstr>Question</vt:lpstr>
      <vt:lpstr>FEATURE ENGINEERING</vt:lpstr>
      <vt:lpstr>FEATURE SELECTION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9 - Data</dc:title>
  <dc:creator>Karthik Rangaraj</dc:creator>
  <cp:lastModifiedBy>Rayana</cp:lastModifiedBy>
  <cp:revision>208</cp:revision>
  <dcterms:created xsi:type="dcterms:W3CDTF">2020-10-16T21:44:09Z</dcterms:created>
  <dcterms:modified xsi:type="dcterms:W3CDTF">2020-10-18T03:56:35Z</dcterms:modified>
</cp:coreProperties>
</file>