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57" r:id="rId6"/>
    <p:sldId id="278" r:id="rId7"/>
    <p:sldId id="279" r:id="rId8"/>
    <p:sldId id="258" r:id="rId9"/>
    <p:sldId id="286" r:id="rId10"/>
    <p:sldId id="280" r:id="rId11"/>
    <p:sldId id="281" r:id="rId12"/>
    <p:sldId id="282" r:id="rId13"/>
    <p:sldId id="284" r:id="rId14"/>
    <p:sldId id="287"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DE068A-0193-4264-83D3-571405291FA0}" v="18" dt="2024-04-04T13:41:20.7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0655" autoAdjust="0"/>
  </p:normalViewPr>
  <p:slideViewPr>
    <p:cSldViewPr snapToGrid="0">
      <p:cViewPr>
        <p:scale>
          <a:sx n="86" d="100"/>
          <a:sy n="86" d="100"/>
        </p:scale>
        <p:origin x="422" y="293"/>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4/4/2024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575465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2682940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090324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734510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2366593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220920" y="2203554"/>
            <a:ext cx="5666282" cy="2196059"/>
          </a:xfrm>
        </p:spPr>
        <p:txBody>
          <a:bodyPr anchor="ctr"/>
          <a:lstStyle/>
          <a:p>
            <a:r>
              <a:rPr lang="en-US" dirty="0"/>
              <a:t>Keylogger project</a:t>
            </a:r>
          </a:p>
        </p:txBody>
      </p:sp>
      <p:sp>
        <p:nvSpPr>
          <p:cNvPr id="3" name="TextBox 2">
            <a:extLst>
              <a:ext uri="{FF2B5EF4-FFF2-40B4-BE49-F238E27FC236}">
                <a16:creationId xmlns:a16="http://schemas.microsoft.com/office/drawing/2014/main" id="{690CD044-0E5C-CD5E-D6EB-63E24FD4A51A}"/>
              </a:ext>
            </a:extLst>
          </p:cNvPr>
          <p:cNvSpPr txBox="1"/>
          <p:nvPr/>
        </p:nvSpPr>
        <p:spPr>
          <a:xfrm>
            <a:off x="6715593" y="4219730"/>
            <a:ext cx="4961746" cy="1077218"/>
          </a:xfrm>
          <a:prstGeom prst="rect">
            <a:avLst/>
          </a:prstGeom>
          <a:noFill/>
        </p:spPr>
        <p:txBody>
          <a:bodyPr wrap="square" rtlCol="0">
            <a:spAutoFit/>
          </a:bodyPr>
          <a:lstStyle/>
          <a:p>
            <a:r>
              <a:rPr lang="en-US" dirty="0"/>
              <a:t> </a:t>
            </a:r>
            <a:r>
              <a:rPr lang="en-US" b="1" i="1" dirty="0"/>
              <a:t>PRESENTED BY</a:t>
            </a:r>
          </a:p>
          <a:p>
            <a:r>
              <a:rPr lang="en-US" b="1" i="1" dirty="0"/>
              <a:t>                </a:t>
            </a:r>
            <a:r>
              <a:rPr lang="en-US" sz="1400" dirty="0" err="1"/>
              <a:t>M.Karthisha</a:t>
            </a:r>
            <a:r>
              <a:rPr lang="en-US" sz="1400" dirty="0"/>
              <a:t> , 3</a:t>
            </a:r>
            <a:r>
              <a:rPr lang="en-US" sz="1400" baseline="30000" dirty="0"/>
              <a:t>rd</a:t>
            </a:r>
            <a:r>
              <a:rPr lang="en-US" sz="1400" dirty="0"/>
              <a:t> year Computer Science and Engineering (CSE) , Universal College of Engineering and Technology, </a:t>
            </a:r>
            <a:r>
              <a:rPr lang="en-US" sz="1400" dirty="0" err="1"/>
              <a:t>Vallioor</a:t>
            </a:r>
            <a:r>
              <a:rPr lang="en-US" sz="1400" dirty="0"/>
              <a:t>. </a:t>
            </a:r>
            <a:endParaRPr lang="en-IN"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838200" y="825623"/>
            <a:ext cx="5660254" cy="1509436"/>
          </a:xfrm>
        </p:spPr>
        <p:txBody>
          <a:bodyPr anchor="b"/>
          <a:lstStyle/>
          <a:p>
            <a:r>
              <a:rPr lang="en-US" dirty="0"/>
              <a:t>Conclusion</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
        <p:nvSpPr>
          <p:cNvPr id="11" name="Content Placeholder 10">
            <a:extLst>
              <a:ext uri="{FF2B5EF4-FFF2-40B4-BE49-F238E27FC236}">
                <a16:creationId xmlns:a16="http://schemas.microsoft.com/office/drawing/2014/main" id="{4C2E32D8-E9D1-9D66-B130-4C16B4EE6998}"/>
              </a:ext>
            </a:extLst>
          </p:cNvPr>
          <p:cNvSpPr>
            <a:spLocks noGrp="1"/>
          </p:cNvSpPr>
          <p:nvPr>
            <p:ph sz="half" idx="2"/>
          </p:nvPr>
        </p:nvSpPr>
        <p:spPr>
          <a:xfrm>
            <a:off x="838199" y="2441360"/>
            <a:ext cx="9433265" cy="3745540"/>
          </a:xfrm>
        </p:spPr>
        <p:txBody>
          <a:bodyPr>
            <a:normAutofit/>
          </a:bodyPr>
          <a:lstStyle/>
          <a:p>
            <a:pPr marL="0" indent="0">
              <a:buNone/>
            </a:pPr>
            <a:r>
              <a:rPr lang="en-US" dirty="0"/>
              <a:t>Keyloggers are sophisticated tools that can access not only the platform, but also the user's private information like their name, password, pin, card and bank statement. While some keyloggers are utilized in a legal manner, the creators of many keyloggers do so unlawfully. The most frequent keylogger types and strategies used to hide themselves while subverting a user's PC were examined in this study. In addition, we looked at the present situation of keyloggers and the methods through which they spread Finally, we looked into existing detection methods and made some recommendations for prevention.</a:t>
            </a:r>
            <a:endParaRPr lang="en-IN" dirty="0"/>
          </a:p>
        </p:txBody>
      </p:sp>
    </p:spTree>
    <p:extLst>
      <p:ext uri="{BB962C8B-B14F-4D97-AF65-F5344CB8AC3E}">
        <p14:creationId xmlns:p14="http://schemas.microsoft.com/office/powerpoint/2010/main" val="2403577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381740"/>
            <a:ext cx="9953308" cy="1070154"/>
          </a:xfrm>
        </p:spPr>
        <p:txBody>
          <a:bodyPr/>
          <a:lstStyle/>
          <a:p>
            <a:r>
              <a:rPr lang="en-US" dirty="0"/>
              <a:t>reference</a:t>
            </a:r>
          </a:p>
        </p:txBody>
      </p:sp>
      <p:sp>
        <p:nvSpPr>
          <p:cNvPr id="36" name="Content Placeholder 35">
            <a:extLst>
              <a:ext uri="{FF2B5EF4-FFF2-40B4-BE49-F238E27FC236}">
                <a16:creationId xmlns:a16="http://schemas.microsoft.com/office/drawing/2014/main" id="{E71298F0-74F1-FECA-0F02-495F9A2EBA7B}"/>
              </a:ext>
            </a:extLst>
          </p:cNvPr>
          <p:cNvSpPr>
            <a:spLocks noGrp="1"/>
          </p:cNvSpPr>
          <p:nvPr>
            <p:ph sz="half" idx="15"/>
          </p:nvPr>
        </p:nvSpPr>
        <p:spPr>
          <a:xfrm>
            <a:off x="1341120" y="1669002"/>
            <a:ext cx="9676068" cy="4630197"/>
          </a:xfrm>
        </p:spPr>
        <p:txBody>
          <a:bodyPr>
            <a:normAutofit/>
          </a:bodyPr>
          <a:lstStyle/>
          <a:p>
            <a:pPr marL="0" indent="0">
              <a:buNone/>
            </a:pPr>
            <a:r>
              <a:rPr lang="en-US" dirty="0"/>
              <a:t>1.Use of legal software products for computer monitoring, keylogger.org.</a:t>
            </a:r>
          </a:p>
          <a:p>
            <a:pPr marL="0" indent="0">
              <a:buNone/>
            </a:pPr>
            <a:r>
              <a:rPr lang="en-US" dirty="0"/>
              <a:t>2 V. W. Berninger (Ed., 2012), Past, present, and future contributions of</a:t>
            </a:r>
          </a:p>
          <a:p>
            <a:pPr marL="0" indent="0">
              <a:buNone/>
            </a:pPr>
            <a:r>
              <a:rPr lang="en-US" dirty="0"/>
              <a:t>cognitive writing research to cognitive psychology. New York/Sussex: Taylor</a:t>
            </a:r>
          </a:p>
          <a:p>
            <a:pPr marL="0" indent="0">
              <a:buNone/>
            </a:pPr>
            <a:r>
              <a:rPr lang="en-US" dirty="0"/>
              <a:t>&amp; Francis. ISBN 9781848729636.</a:t>
            </a:r>
          </a:p>
          <a:p>
            <a:pPr marL="0" indent="0">
              <a:buNone/>
            </a:pPr>
            <a:r>
              <a:rPr lang="en-US" dirty="0"/>
              <a:t>3 John Leyden (2000-12-06). "Mafia trial to test FBI spying tactics: Keystroke</a:t>
            </a:r>
          </a:p>
          <a:p>
            <a:pPr marL="0" indent="0">
              <a:buNone/>
            </a:pPr>
            <a:r>
              <a:rPr lang="en-US" dirty="0"/>
              <a:t>logging used to spy on mob suspect using PGP". The Register. Retrieved</a:t>
            </a:r>
          </a:p>
          <a:p>
            <a:pPr marL="0" indent="0">
              <a:buNone/>
            </a:pPr>
            <a:r>
              <a:rPr lang="en-US" dirty="0"/>
              <a:t>2009-04-19.</a:t>
            </a:r>
          </a:p>
          <a:p>
            <a:pPr marL="0" indent="0">
              <a:buNone/>
            </a:pPr>
            <a:r>
              <a:rPr lang="en-US" dirty="0"/>
              <a:t>4 Andrew Kelly (2010-09-10). "Cracking Passwords using Keyboard Acoustics</a:t>
            </a:r>
          </a:p>
          <a:p>
            <a:pPr marL="0" indent="0">
              <a:buNone/>
            </a:pPr>
            <a:r>
              <a:rPr lang="en-US" dirty="0"/>
              <a:t>and Language Modeling".</a:t>
            </a:r>
          </a:p>
          <a:p>
            <a:pPr marL="0" indent="0">
              <a:buNone/>
            </a:pPr>
            <a:r>
              <a:rPr lang="en-US" dirty="0"/>
              <a:t>5 Sarah Young (14 September 2005). "Researchers recover typed text using</a:t>
            </a:r>
          </a:p>
          <a:p>
            <a:pPr marL="0" indent="0">
              <a:buNone/>
            </a:pPr>
            <a:r>
              <a:rPr lang="en-US" dirty="0"/>
              <a:t>audio recording of keystrokes". UC Berkeley </a:t>
            </a:r>
            <a:r>
              <a:rPr lang="en-US" dirty="0" err="1"/>
              <a:t>NewsCenter</a:t>
            </a:r>
            <a:r>
              <a:rPr lang="en-US" dirty="0"/>
              <a:t>.</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3185261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622307" y="2139519"/>
            <a:ext cx="4179570" cy="1524735"/>
          </a:xfrm>
        </p:spPr>
        <p:txBody>
          <a:bodyPr/>
          <a:lstStyle/>
          <a:p>
            <a:r>
              <a:rPr lang="en-US" dirty="0"/>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674013"/>
            <a:ext cx="2895600" cy="3269589"/>
          </a:xfrm>
        </p:spPr>
        <p:txBody>
          <a:bodyPr>
            <a:normAutofit fontScale="70000" lnSpcReduction="20000"/>
          </a:bodyPr>
          <a:lstStyle/>
          <a:p>
            <a:pPr marL="285750" indent="-285750">
              <a:buFont typeface="Wingdings" panose="05000000000000000000" pitchFamily="2" charset="2"/>
              <a:buChar char="v"/>
            </a:pPr>
            <a:r>
              <a:rPr lang="en-US" dirty="0"/>
              <a:t>Keyloggers</a:t>
            </a:r>
          </a:p>
          <a:p>
            <a:pPr marL="285750" indent="-285750">
              <a:buFont typeface="Wingdings" panose="05000000000000000000" pitchFamily="2" charset="2"/>
              <a:buChar char="v"/>
            </a:pPr>
            <a:r>
              <a:rPr lang="en-US" dirty="0"/>
              <a:t>Keyloggers diagram</a:t>
            </a:r>
          </a:p>
          <a:p>
            <a:pPr marL="285750" indent="-285750">
              <a:buFont typeface="Wingdings" panose="05000000000000000000" pitchFamily="2" charset="2"/>
              <a:buChar char="v"/>
            </a:pPr>
            <a:r>
              <a:rPr lang="en-US" dirty="0"/>
              <a:t>Type of keylogger</a:t>
            </a:r>
          </a:p>
          <a:p>
            <a:pPr marL="285750" indent="-285750">
              <a:buFont typeface="Wingdings" panose="05000000000000000000" pitchFamily="2" charset="2"/>
              <a:buChar char="v"/>
            </a:pPr>
            <a:r>
              <a:rPr lang="en-US" dirty="0"/>
              <a:t>Keylogger used</a:t>
            </a:r>
          </a:p>
          <a:p>
            <a:pPr marL="285750" indent="-285750">
              <a:buFont typeface="Wingdings" panose="05000000000000000000" pitchFamily="2" charset="2"/>
              <a:buChar char="v"/>
            </a:pPr>
            <a:r>
              <a:rPr lang="en-US" dirty="0"/>
              <a:t>Keylogger illegal vs legal</a:t>
            </a:r>
          </a:p>
          <a:p>
            <a:pPr marL="285750" indent="-285750">
              <a:buFont typeface="Wingdings" panose="05000000000000000000" pitchFamily="2" charset="2"/>
              <a:buChar char="v"/>
            </a:pPr>
            <a:r>
              <a:rPr lang="en-US" dirty="0"/>
              <a:t>Problem Statement </a:t>
            </a:r>
          </a:p>
          <a:p>
            <a:pPr marL="285750" indent="-285750">
              <a:buFont typeface="Wingdings" panose="05000000000000000000" pitchFamily="2" charset="2"/>
              <a:buChar char="v"/>
            </a:pPr>
            <a:r>
              <a:rPr lang="en-US" dirty="0"/>
              <a:t>Result</a:t>
            </a:r>
          </a:p>
          <a:p>
            <a:pPr marL="285750" indent="-285750">
              <a:buFont typeface="Wingdings" panose="05000000000000000000" pitchFamily="2" charset="2"/>
              <a:buChar char="v"/>
            </a:pPr>
            <a:r>
              <a:rPr lang="en-US" dirty="0"/>
              <a:t>Conclusion</a:t>
            </a:r>
          </a:p>
          <a:p>
            <a:pPr marL="285750" indent="-285750">
              <a:buFont typeface="Wingdings" panose="05000000000000000000" pitchFamily="2" charset="2"/>
              <a:buChar char="v"/>
            </a:pPr>
            <a:r>
              <a:rPr lang="en-US" dirty="0"/>
              <a:t>Reference</a:t>
            </a:r>
          </a:p>
          <a:p>
            <a:endParaRPr lang="en-US" dirty="0"/>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34494B1-BCD2-42BD-8BB9-D76AC6ADEA7D}"/>
              </a:ext>
            </a:extLst>
          </p:cNvPr>
          <p:cNvSpPr txBox="1"/>
          <p:nvPr/>
        </p:nvSpPr>
        <p:spPr>
          <a:xfrm>
            <a:off x="1131758" y="944379"/>
            <a:ext cx="6483246" cy="461665"/>
          </a:xfrm>
          <a:prstGeom prst="rect">
            <a:avLst/>
          </a:prstGeom>
          <a:noFill/>
        </p:spPr>
        <p:txBody>
          <a:bodyPr wrap="square" rtlCol="0">
            <a:spAutoFit/>
          </a:bodyPr>
          <a:lstStyle/>
          <a:p>
            <a:r>
              <a:rPr lang="en-US" sz="2400" b="1" dirty="0"/>
              <a:t>Keyloggers:</a:t>
            </a:r>
            <a:endParaRPr lang="en-IN" sz="2400" b="1" dirty="0"/>
          </a:p>
        </p:txBody>
      </p:sp>
      <p:sp>
        <p:nvSpPr>
          <p:cNvPr id="9" name="TextBox 8">
            <a:extLst>
              <a:ext uri="{FF2B5EF4-FFF2-40B4-BE49-F238E27FC236}">
                <a16:creationId xmlns:a16="http://schemas.microsoft.com/office/drawing/2014/main" id="{76CE02F5-BD7E-AFD6-D6D1-7D82997973F2}"/>
              </a:ext>
            </a:extLst>
          </p:cNvPr>
          <p:cNvSpPr txBox="1"/>
          <p:nvPr/>
        </p:nvSpPr>
        <p:spPr>
          <a:xfrm>
            <a:off x="1896257" y="2218544"/>
            <a:ext cx="7615002" cy="3293209"/>
          </a:xfrm>
          <a:prstGeom prst="rect">
            <a:avLst/>
          </a:prstGeom>
          <a:noFill/>
        </p:spPr>
        <p:txBody>
          <a:bodyPr wrap="square" rtlCol="0">
            <a:spAutoFit/>
          </a:bodyPr>
          <a:lstStyle/>
          <a:p>
            <a:r>
              <a:rPr lang="en-US" sz="1600" dirty="0"/>
              <a:t>A keylogger is a type of software or hardware device that is designed to record every keystroke made on a computer or mobile device. Keyloggers can be installed deliberately by an attacker to monitor a user's activities, capture sensitive information such as passwords, credit card numbers, or personal messages. They can also be used for legitimate purposes such as monitoring employee activity on company computers or parental control. </a:t>
            </a:r>
          </a:p>
          <a:p>
            <a:r>
              <a:rPr lang="en-US" sz="1600" dirty="0"/>
              <a:t> </a:t>
            </a:r>
          </a:p>
          <a:p>
            <a:r>
              <a:rPr lang="en-US" sz="1600" dirty="0"/>
              <a:t>Keyloggers can operate at various levels of the computer's operating system. Some keyloggers function at the software level, where they install themselves within the operating system and capture keystrokes before they are even displayed on the screen. Others operate at the hardware level, which involves physically attaching a device to the computer's keyboard or USB port to intercept keystrokes.</a:t>
            </a:r>
          </a:p>
          <a:p>
            <a:endParaRPr lang="en-IN" sz="1600" dirty="0"/>
          </a:p>
        </p:txBody>
      </p:sp>
    </p:spTree>
    <p:extLst>
      <p:ext uri="{BB962C8B-B14F-4D97-AF65-F5344CB8AC3E}">
        <p14:creationId xmlns:p14="http://schemas.microsoft.com/office/powerpoint/2010/main" val="60879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B42F12C-E716-2ACB-2443-1B50E74B8735}"/>
              </a:ext>
            </a:extLst>
          </p:cNvPr>
          <p:cNvSpPr txBox="1"/>
          <p:nvPr/>
        </p:nvSpPr>
        <p:spPr>
          <a:xfrm>
            <a:off x="569495" y="879571"/>
            <a:ext cx="3641558" cy="523220"/>
          </a:xfrm>
          <a:prstGeom prst="rect">
            <a:avLst/>
          </a:prstGeom>
          <a:noFill/>
        </p:spPr>
        <p:txBody>
          <a:bodyPr wrap="square" rtlCol="0">
            <a:spAutoFit/>
          </a:bodyPr>
          <a:lstStyle/>
          <a:p>
            <a:r>
              <a:rPr lang="en-US" sz="2800" dirty="0">
                <a:solidFill>
                  <a:schemeClr val="bg1"/>
                </a:solidFill>
              </a:rPr>
              <a:t>Keyloggers Diagram</a:t>
            </a:r>
            <a:endParaRPr lang="en-IN" sz="2800" dirty="0">
              <a:solidFill>
                <a:schemeClr val="bg1"/>
              </a:solidFill>
            </a:endParaRPr>
          </a:p>
        </p:txBody>
      </p:sp>
      <p:pic>
        <p:nvPicPr>
          <p:cNvPr id="9" name="Picture 8">
            <a:extLst>
              <a:ext uri="{FF2B5EF4-FFF2-40B4-BE49-F238E27FC236}">
                <a16:creationId xmlns:a16="http://schemas.microsoft.com/office/drawing/2014/main" id="{A2D63292-100C-5A1F-1662-E90A15AB3DBC}"/>
              </a:ext>
            </a:extLst>
          </p:cNvPr>
          <p:cNvPicPr>
            <a:picLocks noChangeAspect="1"/>
          </p:cNvPicPr>
          <p:nvPr/>
        </p:nvPicPr>
        <p:blipFill>
          <a:blip r:embed="rId3"/>
          <a:stretch>
            <a:fillRect/>
          </a:stretch>
        </p:blipFill>
        <p:spPr>
          <a:xfrm>
            <a:off x="2096655" y="1661343"/>
            <a:ext cx="8924272" cy="4942014"/>
          </a:xfrm>
          <a:prstGeom prst="rect">
            <a:avLst/>
          </a:prstGeom>
        </p:spPr>
      </p:pic>
    </p:spTree>
    <p:extLst>
      <p:ext uri="{BB962C8B-B14F-4D97-AF65-F5344CB8AC3E}">
        <p14:creationId xmlns:p14="http://schemas.microsoft.com/office/powerpoint/2010/main" val="2241459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88" y="521368"/>
            <a:ext cx="7288212" cy="969811"/>
          </a:xfrm>
        </p:spPr>
        <p:txBody>
          <a:bodyPr/>
          <a:lstStyle/>
          <a:p>
            <a:r>
              <a:rPr lang="en-US" dirty="0"/>
              <a:t>TYPES OF KEYLOGGERS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1725474"/>
            <a:ext cx="7288212" cy="3407051"/>
          </a:xfrm>
        </p:spPr>
        <p:txBody>
          <a:bodyPr>
            <a:normAutofit/>
          </a:bodyPr>
          <a:lstStyle/>
          <a:p>
            <a:endParaRPr lang="en-US" dirty="0"/>
          </a:p>
          <a:p>
            <a:pPr marL="0" lvl="1" indent="0">
              <a:buNone/>
            </a:pPr>
            <a:r>
              <a:rPr lang="en-US" dirty="0"/>
              <a:t>There are two types of keyloggers: hardware keyloggers and software keyloggers. The two types of keyloggers differ by the way that they log a keystroke. Both types of keyloggers can be used for malicious purposes, including credential theft and identity theft.</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pic>
        <p:nvPicPr>
          <p:cNvPr id="4" name="Picture 3">
            <a:extLst>
              <a:ext uri="{FF2B5EF4-FFF2-40B4-BE49-F238E27FC236}">
                <a16:creationId xmlns:a16="http://schemas.microsoft.com/office/drawing/2014/main" id="{560FD42F-E68A-E642-5027-9EA98B253BC2}"/>
              </a:ext>
            </a:extLst>
          </p:cNvPr>
          <p:cNvPicPr>
            <a:picLocks noChangeAspect="1"/>
          </p:cNvPicPr>
          <p:nvPr/>
        </p:nvPicPr>
        <p:blipFill>
          <a:blip r:embed="rId3"/>
          <a:stretch>
            <a:fillRect/>
          </a:stretch>
        </p:blipFill>
        <p:spPr>
          <a:xfrm>
            <a:off x="3376859" y="3692446"/>
            <a:ext cx="3574357" cy="2675003"/>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88" y="160421"/>
            <a:ext cx="7288212" cy="969811"/>
          </a:xfrm>
        </p:spPr>
        <p:txBody>
          <a:bodyPr/>
          <a:lstStyle/>
          <a:p>
            <a:r>
              <a:rPr lang="en-US" dirty="0"/>
              <a:t>Keyloggers used</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dirty="0"/>
          </a:p>
        </p:txBody>
      </p:sp>
      <p:sp>
        <p:nvSpPr>
          <p:cNvPr id="4" name="Text Placeholder 2">
            <a:extLst>
              <a:ext uri="{FF2B5EF4-FFF2-40B4-BE49-F238E27FC236}">
                <a16:creationId xmlns:a16="http://schemas.microsoft.com/office/drawing/2014/main" id="{E5B9A433-2A86-6C2E-4694-98572A00E279}"/>
              </a:ext>
            </a:extLst>
          </p:cNvPr>
          <p:cNvSpPr txBox="1">
            <a:spLocks/>
          </p:cNvSpPr>
          <p:nvPr/>
        </p:nvSpPr>
        <p:spPr>
          <a:xfrm>
            <a:off x="391674" y="1219805"/>
            <a:ext cx="8796714" cy="498568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4pPr>
            <a:lvl5pPr marL="1143000"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Text Placeholder 2">
            <a:extLst>
              <a:ext uri="{FF2B5EF4-FFF2-40B4-BE49-F238E27FC236}">
                <a16:creationId xmlns:a16="http://schemas.microsoft.com/office/drawing/2014/main" id="{2354EE47-710D-3790-B98A-BAEA7A126CAD}"/>
              </a:ext>
            </a:extLst>
          </p:cNvPr>
          <p:cNvSpPr txBox="1">
            <a:spLocks/>
          </p:cNvSpPr>
          <p:nvPr/>
        </p:nvSpPr>
        <p:spPr>
          <a:xfrm>
            <a:off x="1137398" y="1837309"/>
            <a:ext cx="8050990" cy="470160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4pPr>
            <a:lvl5pPr marL="1143000"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Text Placeholder 2">
            <a:extLst>
              <a:ext uri="{FF2B5EF4-FFF2-40B4-BE49-F238E27FC236}">
                <a16:creationId xmlns:a16="http://schemas.microsoft.com/office/drawing/2014/main" id="{ECA77F70-7A84-C0B5-56E7-84291097E98E}"/>
              </a:ext>
            </a:extLst>
          </p:cNvPr>
          <p:cNvSpPr txBox="1">
            <a:spLocks/>
          </p:cNvSpPr>
          <p:nvPr/>
        </p:nvSpPr>
        <p:spPr>
          <a:xfrm>
            <a:off x="1137398" y="1219805"/>
            <a:ext cx="8796714" cy="498568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4pPr>
            <a:lvl5pPr marL="1143000"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Text Placeholder 2">
            <a:extLst>
              <a:ext uri="{FF2B5EF4-FFF2-40B4-BE49-F238E27FC236}">
                <a16:creationId xmlns:a16="http://schemas.microsoft.com/office/drawing/2014/main" id="{481A7AD5-702E-6611-5AB6-070CEDE1BD26}"/>
              </a:ext>
            </a:extLst>
          </p:cNvPr>
          <p:cNvSpPr txBox="1">
            <a:spLocks/>
          </p:cNvSpPr>
          <p:nvPr/>
        </p:nvSpPr>
        <p:spPr>
          <a:xfrm>
            <a:off x="1576636" y="1219805"/>
            <a:ext cx="8796714" cy="498568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4pPr>
            <a:lvl5pPr marL="1143000"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9" name="TextBox 8">
            <a:extLst>
              <a:ext uri="{FF2B5EF4-FFF2-40B4-BE49-F238E27FC236}">
                <a16:creationId xmlns:a16="http://schemas.microsoft.com/office/drawing/2014/main" id="{34E5926E-1DFC-C299-88D1-12087A3AE424}"/>
              </a:ext>
            </a:extLst>
          </p:cNvPr>
          <p:cNvSpPr txBox="1"/>
          <p:nvPr/>
        </p:nvSpPr>
        <p:spPr>
          <a:xfrm>
            <a:off x="1213340" y="1450490"/>
            <a:ext cx="10147562" cy="4524315"/>
          </a:xfrm>
          <a:prstGeom prst="rect">
            <a:avLst/>
          </a:prstGeom>
          <a:noFill/>
        </p:spPr>
        <p:txBody>
          <a:bodyPr wrap="square">
            <a:spAutoFit/>
          </a:bodyPr>
          <a:lstStyle/>
          <a:p>
            <a:r>
              <a:rPr lang="en-US" b="1" dirty="0"/>
              <a:t>Monitoring Employee Activity</a:t>
            </a:r>
            <a:r>
              <a:rPr lang="en-US" dirty="0"/>
              <a:t>: Employers may use keyloggers to monitor employees' computer usage to ensure productivity, prevent data breaches, or investigate misconduct.</a:t>
            </a:r>
          </a:p>
          <a:p>
            <a:endParaRPr lang="en-US" dirty="0"/>
          </a:p>
          <a:p>
            <a:r>
              <a:rPr lang="en-US" b="1" dirty="0"/>
              <a:t>Parental Control</a:t>
            </a:r>
            <a:r>
              <a:rPr lang="en-US" dirty="0"/>
              <a:t>: Parents may use keyloggers to monitor their children's online activities, including websites visited and messages sent, to protect them from inappropriate content or online predators.</a:t>
            </a:r>
          </a:p>
          <a:p>
            <a:endParaRPr lang="en-US" dirty="0"/>
          </a:p>
          <a:p>
            <a:r>
              <a:rPr lang="en-US" b="1" dirty="0"/>
              <a:t>Law Enforcement and Intelligence Gathering</a:t>
            </a:r>
            <a:r>
              <a:rPr lang="en-US" dirty="0"/>
              <a:t>: Law enforcement agencies and intelligence organizations may use keyloggers as part of their investigations to gather evidence against suspects or monitor potential threats.</a:t>
            </a:r>
          </a:p>
          <a:p>
            <a:endParaRPr lang="en-US" dirty="0"/>
          </a:p>
          <a:p>
            <a:r>
              <a:rPr lang="en-US" b="1" dirty="0"/>
              <a:t>Information Security Auditing</a:t>
            </a:r>
            <a:r>
              <a:rPr lang="en-US" dirty="0"/>
              <a:t>: Keyloggers can be used by information security professionals to test the security of systems and networks, identify vulnerabilities, and assess the effectiveness of security measures.</a:t>
            </a:r>
          </a:p>
          <a:p>
            <a:endParaRPr lang="en-US" dirty="0"/>
          </a:p>
          <a:p>
            <a:r>
              <a:rPr lang="en-US" b="1" dirty="0"/>
              <a:t>Recovering Lost Data: </a:t>
            </a:r>
            <a:r>
              <a:rPr lang="en-US" dirty="0"/>
              <a:t>Keyloggers can sometimes be used to recover lost or accidentally deleted text by capturing keystrokes as they are typed.</a:t>
            </a:r>
            <a:endParaRPr lang="en-IN" dirty="0"/>
          </a:p>
        </p:txBody>
      </p:sp>
    </p:spTree>
    <p:extLst>
      <p:ext uri="{BB962C8B-B14F-4D97-AF65-F5344CB8AC3E}">
        <p14:creationId xmlns:p14="http://schemas.microsoft.com/office/powerpoint/2010/main" val="1546280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6385616" y="1137990"/>
            <a:ext cx="4960046" cy="1332975"/>
          </a:xfrm>
        </p:spPr>
        <p:txBody>
          <a:bodyPr/>
          <a:lstStyle/>
          <a:p>
            <a:r>
              <a:rPr lang="en-US" dirty="0"/>
              <a:t>Keyloggers illegal vs legal</a:t>
            </a:r>
          </a:p>
        </p:txBody>
      </p:sp>
      <p:sp>
        <p:nvSpPr>
          <p:cNvPr id="4" name="TextBox 3">
            <a:extLst>
              <a:ext uri="{FF2B5EF4-FFF2-40B4-BE49-F238E27FC236}">
                <a16:creationId xmlns:a16="http://schemas.microsoft.com/office/drawing/2014/main" id="{B9E8893A-5A6D-757C-2D9F-D0BB9C52B8FE}"/>
              </a:ext>
            </a:extLst>
          </p:cNvPr>
          <p:cNvSpPr txBox="1"/>
          <p:nvPr/>
        </p:nvSpPr>
        <p:spPr>
          <a:xfrm>
            <a:off x="6096000" y="3311450"/>
            <a:ext cx="5879431" cy="1477328"/>
          </a:xfrm>
          <a:prstGeom prst="rect">
            <a:avLst/>
          </a:prstGeom>
          <a:noFill/>
        </p:spPr>
        <p:txBody>
          <a:bodyPr wrap="square" rtlCol="0">
            <a:spAutoFit/>
          </a:bodyPr>
          <a:lstStyle/>
          <a:p>
            <a:r>
              <a:rPr lang="en-US" dirty="0">
                <a:solidFill>
                  <a:schemeClr val="bg1"/>
                </a:solidFill>
              </a:rPr>
              <a:t>While keylogging tools are not necessarily illegal, they are often used illegally by cybercriminals , identity thieves , or other malicious actors to surreptitiously steal information or track activity without someone’s consent </a:t>
            </a:r>
          </a:p>
          <a:p>
            <a:pPr marL="285750" indent="-285750">
              <a:buFont typeface="Arial" panose="020B0604020202020204" pitchFamily="34" charset="0"/>
              <a:buChar char="•"/>
            </a:pPr>
            <a:endParaRPr lang="en-IN" dirty="0">
              <a:solidFill>
                <a:schemeClr val="bg1"/>
              </a:solidFill>
            </a:endParaRPr>
          </a:p>
        </p:txBody>
      </p:sp>
    </p:spTree>
    <p:extLst>
      <p:ext uri="{BB962C8B-B14F-4D97-AF65-F5344CB8AC3E}">
        <p14:creationId xmlns:p14="http://schemas.microsoft.com/office/powerpoint/2010/main" val="334696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33700" y="497148"/>
            <a:ext cx="8427202" cy="956027"/>
          </a:xfrm>
        </p:spPr>
        <p:txBody>
          <a:bodyPr/>
          <a:lstStyle/>
          <a:p>
            <a:r>
              <a:rPr lang="en-US" dirty="0"/>
              <a:t>Problem statement</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8</a:t>
            </a:fld>
            <a:endParaRPr lang="en-US" dirty="0"/>
          </a:p>
        </p:txBody>
      </p:sp>
      <p:sp>
        <p:nvSpPr>
          <p:cNvPr id="4" name="Content Placeholder 3">
            <a:extLst>
              <a:ext uri="{FF2B5EF4-FFF2-40B4-BE49-F238E27FC236}">
                <a16:creationId xmlns:a16="http://schemas.microsoft.com/office/drawing/2014/main" id="{7FC94D8C-6A15-BD83-5B7B-DA3217E13F16}"/>
              </a:ext>
            </a:extLst>
          </p:cNvPr>
          <p:cNvSpPr>
            <a:spLocks noGrp="1"/>
          </p:cNvSpPr>
          <p:nvPr>
            <p:ph sz="half" idx="13"/>
          </p:nvPr>
        </p:nvSpPr>
        <p:spPr>
          <a:xfrm>
            <a:off x="2933699" y="1846556"/>
            <a:ext cx="8873601" cy="3124940"/>
          </a:xfrm>
        </p:spPr>
        <p:txBody>
          <a:bodyPr/>
          <a:lstStyle/>
          <a:p>
            <a:r>
              <a:rPr lang="en-US" dirty="0"/>
              <a:t>The proliferation of keyloggers presents a significant challenge to cybersecurity, privacy, and data protection. These covert software or hardware tools clandestinely record keystrokes on computing devices, compromising sensitive information such as passwords, financial credentials, and personal communications. This poses a threat to individuals, businesses, and organizations alike, leading to potential identity theft, fraud, espionage, and privacy violations. Addressing the issue of keyloggers requires robust cybersecurity measures, user education, and legal frameworks to safeguard against their illicit use and protect digital privacy and security.</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03458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381740"/>
            <a:ext cx="9953308" cy="1070154"/>
          </a:xfrm>
        </p:spPr>
        <p:txBody>
          <a:bodyPr/>
          <a:lstStyle/>
          <a:p>
            <a:r>
              <a:rPr lang="en-US" dirty="0"/>
              <a:t>result</a:t>
            </a:r>
          </a:p>
        </p:txBody>
      </p:sp>
      <p:pic>
        <p:nvPicPr>
          <p:cNvPr id="9" name="Content Placeholder 8">
            <a:extLst>
              <a:ext uri="{FF2B5EF4-FFF2-40B4-BE49-F238E27FC236}">
                <a16:creationId xmlns:a16="http://schemas.microsoft.com/office/drawing/2014/main" id="{0AB0BD9B-A1BE-4E41-2B8C-C695116C0F05}"/>
              </a:ext>
            </a:extLst>
          </p:cNvPr>
          <p:cNvPicPr>
            <a:picLocks noGrp="1" noChangeAspect="1"/>
          </p:cNvPicPr>
          <p:nvPr>
            <p:ph sz="half" idx="15"/>
          </p:nvPr>
        </p:nvPicPr>
        <p:blipFill>
          <a:blip r:embed="rId3"/>
          <a:stretch>
            <a:fillRect/>
          </a:stretch>
        </p:blipFill>
        <p:spPr>
          <a:xfrm>
            <a:off x="3897052" y="1668463"/>
            <a:ext cx="4564583" cy="4630737"/>
          </a:xfrm>
          <a:prstGeom prst="rect">
            <a:avLst/>
          </a:prstGeom>
        </p:spPr>
      </p:pic>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636929804"/>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presentation</Template>
  <TotalTime>154</TotalTime>
  <Words>777</Words>
  <Application>Microsoft Office PowerPoint</Application>
  <PresentationFormat>Widescreen</PresentationFormat>
  <Paragraphs>75</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Tenorite</vt:lpstr>
      <vt:lpstr>Wingdings</vt:lpstr>
      <vt:lpstr>Custom</vt:lpstr>
      <vt:lpstr>Keylogger project</vt:lpstr>
      <vt:lpstr>AGENDA</vt:lpstr>
      <vt:lpstr>PowerPoint Presentation</vt:lpstr>
      <vt:lpstr>PowerPoint Presentation</vt:lpstr>
      <vt:lpstr>TYPES OF KEYLOGGERS</vt:lpstr>
      <vt:lpstr>Keyloggers used</vt:lpstr>
      <vt:lpstr>Keyloggers illegal vs legal</vt:lpstr>
      <vt:lpstr>Problem statement</vt:lpstr>
      <vt:lpstr>result</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Mano Vijo</dc:creator>
  <cp:lastModifiedBy>Mano Vijo</cp:lastModifiedBy>
  <cp:revision>2</cp:revision>
  <dcterms:created xsi:type="dcterms:W3CDTF">2024-04-04T11:08:25Z</dcterms:created>
  <dcterms:modified xsi:type="dcterms:W3CDTF">2024-04-04T13:43:00Z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