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7" r:id="rId5"/>
    <p:sldId id="268" r:id="rId6"/>
    <p:sldId id="269" r:id="rId7"/>
    <p:sldId id="260" r:id="rId8"/>
    <p:sldId id="263" r:id="rId9"/>
    <p:sldId id="283" r:id="rId10"/>
    <p:sldId id="276" r:id="rId11"/>
    <p:sldId id="281" r:id="rId12"/>
    <p:sldId id="277" r:id="rId13"/>
    <p:sldId id="282" r:id="rId14"/>
    <p:sldId id="279" r:id="rId15"/>
    <p:sldId id="278" r:id="rId16"/>
    <p:sldId id="266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49A"/>
    <a:srgbClr val="0000CC"/>
    <a:srgbClr val="0000FF"/>
    <a:srgbClr val="1E09B7"/>
    <a:srgbClr val="180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579" autoAdjust="0"/>
    <p:restoredTop sz="86380" autoAdjust="0"/>
  </p:normalViewPr>
  <p:slideViewPr>
    <p:cSldViewPr>
      <p:cViewPr varScale="1">
        <p:scale>
          <a:sx n="63" d="100"/>
          <a:sy n="63" d="100"/>
        </p:scale>
        <p:origin x="6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369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D9ADC7-433E-456E-B274-7581E36BDB2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F8EDDDF-4F18-4F8A-A151-493296BC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72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BE296B9-C56B-4C8B-BF82-4BAC074CF3C2}" type="datetimeFigureOut">
              <a:rPr lang="en-US" smtClean="0"/>
              <a:pPr/>
              <a:t>3/19/2025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9267E4-C52D-4DB2-9CA8-0B56124A9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156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267E4-C52D-4DB2-9CA8-0B56124A9FC3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2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0F39BA-23CA-4030-B241-88590D155614}" type="slidenum">
              <a:rPr lang="en-IN" smtClean="0">
                <a:latin typeface="Calibri" panose="020F0502020204030204" pitchFamily="34" charset="0"/>
              </a:rPr>
              <a:pPr/>
              <a:t>2</a:t>
            </a:fld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267E4-C52D-4DB2-9CA8-0B56124A9FC3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4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7412-909E-4E21-B6E3-771848DD6564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F3C7-1448-4E3B-B701-CE4037A655F9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3D3E-3E4B-4FD8-9C75-F9058813F98D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431-EEA5-4BBC-82AC-40F761174871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A495-87A8-4B20-84FA-30FD34C00C24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5297-51D0-403E-9CDD-CB6958F83DA7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A1C7-0DC4-4D0B-88FB-17CFD6FC45AF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27C-D660-471A-9D2A-D8A5B50FAEA2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590-BFA6-4675-99B4-B3E1BE4FCC66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32D9-5644-4F71-A473-5905705FE866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9401-C61E-4136-BBD3-A149841ADF21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C5A9-0F2C-4DF7-BF89-E214E8EC700C}" type="datetime1">
              <a:rPr lang="en-US" smtClean="0"/>
              <a:pPr/>
              <a:t>3/19/2025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9814-85F0-44E2-AA29-54E28A983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9-00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tile tx="0" ty="0" sx="98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00826" y="6492874"/>
            <a:ext cx="2088000" cy="468000"/>
          </a:xfrm>
        </p:spPr>
        <p:txBody>
          <a:bodyPr/>
          <a:lstStyle/>
          <a:p>
            <a:fld id="{33009814-85F0-44E2-AA29-54E28A9837B4}" type="slidenum">
              <a:rPr lang="en-IN" sz="1400" smtClean="0">
                <a:solidFill>
                  <a:schemeClr val="tx1"/>
                </a:solidFill>
              </a:rPr>
              <a:pPr/>
              <a:t>1</a:t>
            </a:fld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650" y="1522413"/>
            <a:ext cx="8001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20CS298 – Project Work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2060"/>
                </a:solidFill>
              </a:rPr>
              <a:t>“</a:t>
            </a:r>
            <a:r>
              <a:rPr lang="en-US" sz="2800" b="1" dirty="0">
                <a:solidFill>
                  <a:srgbClr val="7030A0"/>
                </a:solidFill>
              </a:rPr>
              <a:t>Personalized Tutor” </a:t>
            </a:r>
            <a:endParaRPr lang="en-US" sz="2800" b="1" dirty="0">
              <a:solidFill>
                <a:srgbClr val="002060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2060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002060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Presented by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Karthikeyan A K - 2101124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Kiran Prabakaran - 2101127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</a:rPr>
              <a:t>Maheswaran S – 2101140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Supervised by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00B050"/>
                </a:solidFill>
              </a:rPr>
              <a:t>Dr.Mathiyalagan</a:t>
            </a:r>
            <a:r>
              <a:rPr lang="en-US" sz="2000" b="1" dirty="0">
                <a:solidFill>
                  <a:srgbClr val="00B050"/>
                </a:solidFill>
              </a:rPr>
              <a:t> 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B050"/>
                </a:solidFill>
              </a:rPr>
              <a:t>Associate Professor. CSE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9388" y="1522412"/>
            <a:ext cx="1944340" cy="538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Batch No</a:t>
            </a:r>
            <a:r>
              <a:rPr lang="en-US" dirty="0">
                <a:solidFill>
                  <a:srgbClr val="FF0000"/>
                </a:solidFill>
              </a:rPr>
              <a:t>: 10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3528" y="5954439"/>
            <a:ext cx="2952328" cy="538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Review           :</a:t>
            </a:r>
            <a:r>
              <a:rPr lang="en-US" b="1" dirty="0">
                <a:solidFill>
                  <a:schemeClr val="tx2"/>
                </a:solidFill>
              </a:rPr>
              <a:t>Review II</a:t>
            </a:r>
          </a:p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Date               :</a:t>
            </a:r>
            <a:r>
              <a:rPr lang="en-US" b="1" dirty="0">
                <a:solidFill>
                  <a:srgbClr val="2B049A"/>
                </a:solidFill>
              </a:rPr>
              <a:t>22-03-2025</a:t>
            </a:r>
            <a:endParaRPr lang="en-US" dirty="0">
              <a:solidFill>
                <a:srgbClr val="2B049A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7984" y="620688"/>
            <a:ext cx="26642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CC"/>
                </a:solidFill>
              </a:rPr>
              <a:t>Reaccredited by NAAC with A+ grade]</a:t>
            </a:r>
            <a:endParaRPr lang="en-IN" sz="1200" b="1" dirty="0">
              <a:solidFill>
                <a:srgbClr val="0000C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12310" y="1522411"/>
            <a:ext cx="1944340" cy="538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Dept</a:t>
            </a:r>
            <a:r>
              <a:rPr lang="en-US" dirty="0">
                <a:solidFill>
                  <a:srgbClr val="FF0000"/>
                </a:solidFill>
              </a:rPr>
              <a:t>: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obtained till date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300831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53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IN" sz="120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5DF17-83F5-EA9C-0858-497DE35D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739728"/>
            <a:ext cx="8032750" cy="41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obtained till date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300831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53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IN" sz="120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1E10F-33A9-6B6A-682E-6108D8DE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844824"/>
            <a:ext cx="803275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3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to be carried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300831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53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IN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F1B5D-2CD5-AE86-8FE8-DD9CEB68E481}"/>
              </a:ext>
            </a:extLst>
          </p:cNvPr>
          <p:cNvSpPr txBox="1"/>
          <p:nvPr/>
        </p:nvSpPr>
        <p:spPr>
          <a:xfrm>
            <a:off x="642938" y="1700808"/>
            <a:ext cx="803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incorporate voice based output.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users to upload files in multiple formats.</a:t>
            </a:r>
          </a:p>
        </p:txBody>
      </p:sp>
    </p:spTree>
    <p:extLst>
      <p:ext uri="{BB962C8B-B14F-4D97-AF65-F5344CB8AC3E}">
        <p14:creationId xmlns:p14="http://schemas.microsoft.com/office/powerpoint/2010/main" val="382988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9B389-3AD6-3CE3-F0A5-145D63DB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C8C8F14-2F3B-F32C-C4CF-538A358D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50DE-D24D-6582-F853-05FDF74C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300831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53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57C282E-1144-1D76-DE80-71681BD9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IN" sz="1200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35B29-83FB-7A9B-CB59-E4EA15D9B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4" y="1844824"/>
            <a:ext cx="825386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5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Project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300831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53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IN" sz="1200">
              <a:solidFill>
                <a:srgbClr val="89898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DEEED3-8B11-77F6-4FCF-9BB30561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37159"/>
            <a:ext cx="81057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The personalized tutor system provides an efficient and intelligent solution for processing multi-format documents and delivering accurate, context-aware responses.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 By combining advanced text extraction techniques, FAISS-based semantic search, and powerful Large Language Models (LLMs), the system offers fast and reliable answers to user queries.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The system’s ability to generate both text and speech outputs, along with the option to download Q&amp;A sessions in PDF format, enhances its usability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88374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 (Patent, Paper, </a:t>
            </a:r>
            <a:r>
              <a:rPr lang="en-US" sz="28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Hackatons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etc.,) – applied / published / granted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300831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53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IN" sz="1200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5B7FB-C34E-5DE7-B50D-8109863F42E1}"/>
              </a:ext>
            </a:extLst>
          </p:cNvPr>
          <p:cNvSpPr txBox="1"/>
          <p:nvPr/>
        </p:nvSpPr>
        <p:spPr>
          <a:xfrm>
            <a:off x="646916" y="1804952"/>
            <a:ext cx="5293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published as a Journal paper</a:t>
            </a:r>
          </a:p>
        </p:txBody>
      </p:sp>
    </p:spTree>
    <p:extLst>
      <p:ext uri="{BB962C8B-B14F-4D97-AF65-F5344CB8AC3E}">
        <p14:creationId xmlns:p14="http://schemas.microsoft.com/office/powerpoint/2010/main" val="398652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pPr eaLnBrk="1" hangingPunct="1"/>
            <a:r>
              <a:rPr lang="en-US" sz="28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IN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300831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53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IN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D8B03-9611-7969-C59A-912EBC624595}"/>
              </a:ext>
            </a:extLst>
          </p:cNvPr>
          <p:cNvSpPr txBox="1"/>
          <p:nvPr/>
        </p:nvSpPr>
        <p:spPr>
          <a:xfrm>
            <a:off x="642938" y="1772816"/>
            <a:ext cx="8032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Banjade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Shivraj, Patel, Hiran and Pokhrel, Sangita ORCID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logoORCID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https://orcid.org/0009-0008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2092-7029 (2024) Empowering Education by Developing and Evaluating Generative AI-Powered Tutoring System for Enhanced Student Learning. Journal of Artificial Intelligence and Capsule Networks, 6 (3). pp. 278-298.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Johnson, J.,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Jégou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(2019). "Billion-scale similarity search with GPUs," IEEE Transactions on Big Data, vol. 7, no. 3, pp. 535–547.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Javed, M., &amp; Gupta, A. (2024). "Document Question Answering Using Large Language Model," International Journal of Advanced Computer Science and Applications (IJACSA), vol. 15, no. 3, pp. 533–540.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J., Zhou, J., &amp; Xu, X. (2023). "An Adaptive Framework for Retrieval-Augmented Generation in Complex Question Answering for Large Language Models," Applied Sciences, vol. 14, no. 23, pp. 11014.</a:t>
            </a:r>
          </a:p>
        </p:txBody>
      </p:sp>
    </p:spTree>
    <p:extLst>
      <p:ext uri="{BB962C8B-B14F-4D97-AF65-F5344CB8AC3E}">
        <p14:creationId xmlns:p14="http://schemas.microsoft.com/office/powerpoint/2010/main" val="19547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IN" sz="28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Contents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72250" y="6492875"/>
            <a:ext cx="21336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479332-45A7-4D8A-AF47-7584566C1E36}" type="slidenum">
              <a:rPr lang="en-IN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IN" sz="120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328525"/>
              </p:ext>
            </p:extLst>
          </p:nvPr>
        </p:nvGraphicFramePr>
        <p:xfrm>
          <a:off x="457200" y="1436578"/>
          <a:ext cx="8229600" cy="514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 Number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lang="en-US" sz="1800" baseline="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identification, scope and objective</a:t>
                      </a:r>
                      <a:r>
                        <a:rPr lang="en-US" sz="1800" kern="12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800" kern="1200" dirty="0">
                        <a:solidFill>
                          <a:srgbClr val="2B049A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4-5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technology of the project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obtained</a:t>
                      </a:r>
                      <a:r>
                        <a:rPr lang="en-US" sz="1800" baseline="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till date </a:t>
                      </a:r>
                      <a:endParaRPr lang="en-US" sz="1800" dirty="0">
                        <a:solidFill>
                          <a:srgbClr val="2B049A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r>
                        <a:rPr lang="en-US" sz="1800" baseline="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be carried out </a:t>
                      </a:r>
                      <a:endParaRPr lang="en-US" sz="1800" dirty="0">
                        <a:solidFill>
                          <a:srgbClr val="2B049A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8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IN" sz="1800" kern="1200" dirty="0">
                        <a:solidFill>
                          <a:srgbClr val="2B049A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2B04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0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digitization of information has led to the widespread use of diverse document formats such as PDFs, DOCX, and PPTX. As the volume of such data grows, there is a pressing need for intelligent systems capable of efficiently extracting and interpreting content across these Formats.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keyword-based search techniques are often inadequate as they fail to capture the semantic meaning of queries, resulting in incomplete or inaccurate responses.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limitation highlights the necessity for advanced question- answering systems that leverage semantic search and contextual understanding.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64E10-AB48-4C00-8A6A-730BF03530A6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I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9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identification, scope and objectives (Contd.,)</a:t>
            </a:r>
            <a:endParaRPr lang="en-IN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</a:t>
            </a:r>
            <a:endParaRPr lang="en-IN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extract relevant information from lengthy documents like PDFs, DOCX, and PPTX files. Traditional search methods require reading through pages manually, which is time-consuming and inefficient. A smarter solution is needed to quickly retrieve answers from documents using AI.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PDF, DOCX, and PPTX files.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FAISS (Facebook AI Similarity Search) for efficient text retrieval.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Hugging Face LLMs (Falcon,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Mistral) for answering questions.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answers into speech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accessibility.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I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4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identification, scope and objectives</a:t>
            </a:r>
            <a:endParaRPr lang="en-IN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408905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Information Retrieval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quickly find relevant information from large documents without manually searching.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Question Answering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accurate, context-aware answers to user queries based on document content.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Accessibility &amp; Interaction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system easy to use with feature like voice output.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IN" sz="120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288" y="1500188"/>
            <a:ext cx="17107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en-IN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4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 – 01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(Template)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</a:rPr>
              <a:t>Source: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Shivraj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Banjade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Hiran Patel, Sangita Pokhrel (2024) Empowering Education by Developing and Evaluating Generative AI-Powered Tutoring System for Enhanced Student Learning. Journal of Artificial Intelligence and Capsule Networks, 6 (3). pp. 278-298. 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FB9661-A7A0-47A7-9DEF-DB72C08D3539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841"/>
              </p:ext>
            </p:extLst>
          </p:nvPr>
        </p:nvGraphicFramePr>
        <p:xfrm>
          <a:off x="539750" y="1641475"/>
          <a:ext cx="7704139" cy="297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Experiment</a:t>
                      </a:r>
                    </a:p>
                  </a:txBody>
                  <a:tcPr marL="91436" marR="91436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Inference</a:t>
                      </a:r>
                    </a:p>
                  </a:txBody>
                  <a:tcPr marL="91436" marR="91436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Problem gap</a:t>
                      </a:r>
                    </a:p>
                  </a:txBody>
                  <a:tcPr marL="91436" marR="91436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37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Explores the capabilities of advanced language models, including OpenAI and Gemini, in the development of an AI-powered tutoring system. </a:t>
                      </a:r>
                    </a:p>
                  </a:txBody>
                  <a:tcPr marL="91436" marR="91436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AI improved learning efficiency and engagement, reducing content creation time while enhancing interactivity. However, human review was needed to ensure accuracy and relevance.</a:t>
                      </a:r>
                    </a:p>
                  </a:txBody>
                  <a:tcPr marL="91436" marR="91436"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Some of the challenges remain, including limited contextual understanding, </a:t>
                      </a:r>
                    </a:p>
                    <a:p>
                      <a:r>
                        <a:rPr lang="en-US" sz="1800" dirty="0"/>
                        <a:t>lack of customization, ethical and bias concerns, data privacy, and technical accessibility.</a:t>
                      </a:r>
                    </a:p>
                  </a:txBody>
                  <a:tcPr marL="91436" marR="91436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technology of the project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Keyword-Based Search Systems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Keyword-based search systems, such as Lucene and Elasticsearch, are widely used for information retrieval. . They excel at finding exact keyword matches and are efficient for structured and well-labeled datasets. Despite their efficiency, keyword-based systems lack the ability to understand semantic meaning.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Open-Domain Question Answering Models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Open-domain QA models, such as BERT-QA, GPT-3,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 natural language understanding across various topics without being restricted to a predefined dataset. Without retrieval mechanisms like FAISS, these models cannot effectively process or retrieve custom user content for personalized educational support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0BF35-1420-42AA-97E0-CDD574E5E82B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I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8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to be adopted</a:t>
            </a:r>
            <a:endParaRPr lang="en-IN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300831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53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IN" sz="120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1512764"/>
            <a:ext cx="1697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EBA00-F5E5-A190-B6E4-FB467905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04" y="1428751"/>
            <a:ext cx="1996900" cy="51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5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FABA8-D91E-66AD-D3C3-9C6447147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14CE191-1A7F-5EAE-64C4-9A2F5AE7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214313"/>
            <a:ext cx="7515225" cy="1214437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&amp;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F6FB-43A6-1171-4222-2E4AE2AD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00188"/>
            <a:ext cx="8280400" cy="3008312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53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9826DEE-9537-DAFE-27E7-27A45735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1C282-E751-46B4-A11D-51DF6B800694}" type="slidenum">
              <a:rPr lang="en-I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IN" sz="1200">
              <a:solidFill>
                <a:srgbClr val="898989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CA2BE-6283-99F2-7353-3CCD6A5DB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37" y="2967335"/>
            <a:ext cx="86641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87033-AE35-EA79-4FAC-477B35B4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1818984"/>
            <a:ext cx="828040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b="1" dirty="0"/>
              <a:t>Document Processing (PDF Extraction &amp; FAISS Indexing)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Extracts raw text from PDFs using </a:t>
            </a:r>
            <a:r>
              <a:rPr lang="en-US" sz="2000" dirty="0" err="1"/>
              <a:t>PyMuPDF</a:t>
            </a:r>
            <a:r>
              <a:rPr lang="en-US" sz="2000" dirty="0"/>
              <a:t> (</a:t>
            </a:r>
            <a:r>
              <a:rPr lang="en-US" sz="2000" dirty="0" err="1"/>
              <a:t>fitz</a:t>
            </a:r>
            <a:r>
              <a:rPr lang="en-US" sz="2000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Splits text into semantic chunks for efficient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Converts text chunks into embeddings using Sentence Transformers.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Stores embeddings in a FAISS (Facebook AI Similarity Search) index for efficient search.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b="1" dirty="0"/>
              <a:t>Question Answering Pipeline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Uses pre-trained Hugging Face models (Falcon, Pegasus, </a:t>
            </a:r>
            <a:r>
              <a:rPr lang="en-IN" sz="2000" dirty="0" err="1"/>
              <a:t>LLaMA</a:t>
            </a:r>
            <a:r>
              <a:rPr lang="en-IN" sz="2000" dirty="0"/>
              <a:t>, Mistral) to generate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Uses </a:t>
            </a:r>
            <a:r>
              <a:rPr lang="en-IN" sz="2000" dirty="0" err="1"/>
              <a:t>LangChain’s</a:t>
            </a:r>
            <a:r>
              <a:rPr lang="en-IN" sz="2000" dirty="0"/>
              <a:t> </a:t>
            </a:r>
            <a:r>
              <a:rPr lang="en-IN" sz="2000" dirty="0" err="1"/>
              <a:t>LLMChain</a:t>
            </a:r>
            <a:r>
              <a:rPr lang="en-IN" sz="2000" dirty="0"/>
              <a:t> for structured question-answering.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Uses a contextual prompt template to enhance LLM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2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1056</Words>
  <Application>Microsoft Office PowerPoint</Application>
  <PresentationFormat>On-screen Show (4:3)</PresentationFormat>
  <Paragraphs>145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 Contents</vt:lpstr>
      <vt:lpstr>Introduction</vt:lpstr>
      <vt:lpstr>Problem identification, scope and objectives (Contd.,)</vt:lpstr>
      <vt:lpstr>Problem identification, scope and objectives</vt:lpstr>
      <vt:lpstr>Literature Survey – 01 (Template)</vt:lpstr>
      <vt:lpstr>Existing technology of the project</vt:lpstr>
      <vt:lpstr>Methodology to be adopted</vt:lpstr>
      <vt:lpstr>Design &amp; Experimentation</vt:lpstr>
      <vt:lpstr>Results obtained till date </vt:lpstr>
      <vt:lpstr>Results obtained till date </vt:lpstr>
      <vt:lpstr>Works to be carried out</vt:lpstr>
      <vt:lpstr>Timeline of the project</vt:lpstr>
      <vt:lpstr>Proposed Project Outcome</vt:lpstr>
      <vt:lpstr>Outcomes (Patent, Paper, Hackatons etc.,) – applied / published / granted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Karthikeyan Kumaresan</cp:lastModifiedBy>
  <cp:revision>78</cp:revision>
  <cp:lastPrinted>2025-02-18T07:11:22Z</cp:lastPrinted>
  <dcterms:created xsi:type="dcterms:W3CDTF">2018-04-23T03:44:47Z</dcterms:created>
  <dcterms:modified xsi:type="dcterms:W3CDTF">2025-03-19T16:01:33Z</dcterms:modified>
</cp:coreProperties>
</file>