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6" r:id="rId5"/>
    <p:sldId id="257" r:id="rId6"/>
    <p:sldId id="262"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69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70994-A559-4FA1-8E49-A8DBB0DB9BF6}"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3FD3E-0443-4A31-8C23-E9A19F206658}" type="slidenum">
              <a:rPr lang="en-US" smtClean="0"/>
              <a:t>‹#›</a:t>
            </a:fld>
            <a:endParaRPr lang="en-US"/>
          </a:p>
        </p:txBody>
      </p:sp>
    </p:spTree>
    <p:extLst>
      <p:ext uri="{BB962C8B-B14F-4D97-AF65-F5344CB8AC3E}">
        <p14:creationId xmlns:p14="http://schemas.microsoft.com/office/powerpoint/2010/main" val="322601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356328-C1BC-4B22-9AA1-36E56DA98D47}"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6" name="Slide Number Placeholder 5"/>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398811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66702-D625-44A1-810C-1256055EAE47}"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6" name="Slide Number Placeholder 5"/>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261845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FA596-9A59-4B4D-86DF-0A14A10DC999}"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6" name="Slide Number Placeholder 5"/>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141524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A6B10-2A06-421D-A73F-06BCA7D8DACA}"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6" name="Slide Number Placeholder 5"/>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325326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84B526-BC9E-41A2-8AF0-5DB562B148B3}"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6" name="Slide Number Placeholder 5"/>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3738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2285E-6281-4566-84BF-565EE7B0F122}" type="datetime1">
              <a:rPr lang="en-US" smtClean="0"/>
              <a:t>1/3/2018</a:t>
            </a:fld>
            <a:endParaRPr lang="en-US"/>
          </a:p>
        </p:txBody>
      </p:sp>
      <p:sp>
        <p:nvSpPr>
          <p:cNvPr id="6" name="Footer Placeholder 5"/>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7" name="Slide Number Placeholder 6"/>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95888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06A2A-C4C6-4085-BF27-176C3B35577A}" type="datetime1">
              <a:rPr lang="en-US" smtClean="0"/>
              <a:t>1/3/2018</a:t>
            </a:fld>
            <a:endParaRPr lang="en-US"/>
          </a:p>
        </p:txBody>
      </p:sp>
      <p:sp>
        <p:nvSpPr>
          <p:cNvPr id="8" name="Footer Placeholder 7"/>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9" name="Slide Number Placeholder 8"/>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392765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39030-502C-4FD6-A9C1-C950AB7CD738}" type="datetime1">
              <a:rPr lang="en-US" smtClean="0"/>
              <a:t>1/3/2018</a:t>
            </a:fld>
            <a:endParaRPr lang="en-US"/>
          </a:p>
        </p:txBody>
      </p:sp>
      <p:sp>
        <p:nvSpPr>
          <p:cNvPr id="4" name="Footer Placeholder 3"/>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5" name="Slide Number Placeholder 4"/>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134208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557D2-78C9-4F80-B3AC-BC3B0189A5F9}" type="datetime1">
              <a:rPr lang="en-US" smtClean="0"/>
              <a:t>1/3/2018</a:t>
            </a:fld>
            <a:endParaRPr lang="en-US"/>
          </a:p>
        </p:txBody>
      </p:sp>
      <p:sp>
        <p:nvSpPr>
          <p:cNvPr id="3" name="Footer Placeholder 2"/>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4" name="Slide Number Placeholder 3"/>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264211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5B3891-5A6A-40FD-8A0E-DD507C1575A3}" type="datetime1">
              <a:rPr lang="en-US" smtClean="0"/>
              <a:t>1/3/2018</a:t>
            </a:fld>
            <a:endParaRPr lang="en-US"/>
          </a:p>
        </p:txBody>
      </p:sp>
      <p:sp>
        <p:nvSpPr>
          <p:cNvPr id="6" name="Footer Placeholder 5"/>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7" name="Slide Number Placeholder 6"/>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409995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22F8A-8D18-4C45-BD0C-5F8FA0B0479D}" type="datetime1">
              <a:rPr lang="en-US" smtClean="0"/>
              <a:t>1/3/2018</a:t>
            </a:fld>
            <a:endParaRPr lang="en-US"/>
          </a:p>
        </p:txBody>
      </p:sp>
      <p:sp>
        <p:nvSpPr>
          <p:cNvPr id="6" name="Footer Placeholder 5"/>
          <p:cNvSpPr>
            <a:spLocks noGrp="1"/>
          </p:cNvSpPr>
          <p:nvPr>
            <p:ph type="ftr" sz="quarter" idx="11"/>
          </p:nvPr>
        </p:nvSpPr>
        <p:spPr/>
        <p:txBody>
          <a:bodyPr/>
          <a:lstStyle/>
          <a:p>
            <a:r>
              <a:rPr lang="en-US" smtClean="0"/>
              <a:t>Department of Electrical and Electronics Engineering                                                                                                                                                   Sri Sairam Engineering College                                                                                                                                                                  Sri Sairam Engineering College                       </a:t>
            </a:r>
            <a:endParaRPr lang="en-US"/>
          </a:p>
        </p:txBody>
      </p:sp>
      <p:sp>
        <p:nvSpPr>
          <p:cNvPr id="7" name="Slide Number Placeholder 6"/>
          <p:cNvSpPr>
            <a:spLocks noGrp="1"/>
          </p:cNvSpPr>
          <p:nvPr>
            <p:ph type="sldNum" sz="quarter" idx="12"/>
          </p:nvPr>
        </p:nvSpPr>
        <p:spPr/>
        <p:txBody>
          <a:bodyPr/>
          <a:lstStyle/>
          <a:p>
            <a:fld id="{6B6EA5AF-04C0-49CD-92EB-DCA666CBA21A}" type="slidenum">
              <a:rPr lang="en-US" smtClean="0"/>
              <a:t>‹#›</a:t>
            </a:fld>
            <a:endParaRPr lang="en-US"/>
          </a:p>
        </p:txBody>
      </p:sp>
    </p:spTree>
    <p:extLst>
      <p:ext uri="{BB962C8B-B14F-4D97-AF65-F5344CB8AC3E}">
        <p14:creationId xmlns:p14="http://schemas.microsoft.com/office/powerpoint/2010/main" val="288309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185F4-44FB-48B6-AF96-8A7C69E2AE80}" type="datetime1">
              <a:rPr lang="en-US" smtClean="0"/>
              <a:t>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Electrical and Electronics Engineering                                                                                                                                                   Sri Sairam Engineering College                                                                                                                                                                  Sri Sairam Engineering College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EA5AF-04C0-49CD-92EB-DCA666CBA21A}" type="slidenum">
              <a:rPr lang="en-US" smtClean="0"/>
              <a:t>‹#›</a:t>
            </a:fld>
            <a:endParaRPr lang="en-US"/>
          </a:p>
        </p:txBody>
      </p:sp>
    </p:spTree>
    <p:extLst>
      <p:ext uri="{BB962C8B-B14F-4D97-AF65-F5344CB8AC3E}">
        <p14:creationId xmlns:p14="http://schemas.microsoft.com/office/powerpoint/2010/main" val="1894558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ts.dot.gov/DSRC/dsrc_faq.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mich.edu/~umtriswt/PDF/SWT-2017-12_Abstract_English.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d.com/talks/harald_haas_a_breakthrough_new_kind_of_wireless_internet" TargetMode="External"/><Relationship Id="rId2" Type="http://schemas.openxmlformats.org/officeDocument/2006/relationships/hyperlink" Target="https://www.researchgate.net/publication/265555753_Optical_Vehicle-to-Vehicle_Communication_System_Using_LED_Transmitter_and_Camera_Receiver" TargetMode="External"/><Relationship Id="rId1" Type="http://schemas.openxmlformats.org/officeDocument/2006/relationships/slideLayout" Target="../slideLayouts/slideLayout2.xml"/><Relationship Id="rId5" Type="http://schemas.openxmlformats.org/officeDocument/2006/relationships/hyperlink" Target="https://jalopnik.com/heres-why-v2v-is-so-enormously-important-for-driverless-1797475901" TargetMode="External"/><Relationship Id="rId4" Type="http://schemas.openxmlformats.org/officeDocument/2006/relationships/hyperlink" Target="https://www.youtube.com/watch?v=POcQUTlOvZ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V2V Communication using Led- A </a:t>
            </a:r>
            <a:r>
              <a:rPr lang="en-US" dirty="0" err="1" smtClean="0"/>
              <a:t>Lifi</a:t>
            </a:r>
            <a:r>
              <a:rPr lang="en-US" dirty="0" smtClean="0"/>
              <a:t> Approach</a:t>
            </a:r>
            <a:endParaRPr lang="en-US" dirty="0"/>
          </a:p>
        </p:txBody>
      </p:sp>
      <p:sp>
        <p:nvSpPr>
          <p:cNvPr id="3" name="Subtitle 2"/>
          <p:cNvSpPr>
            <a:spLocks noGrp="1"/>
          </p:cNvSpPr>
          <p:nvPr>
            <p:ph type="subTitle" idx="1"/>
          </p:nvPr>
        </p:nvSpPr>
        <p:spPr>
          <a:xfrm>
            <a:off x="1524000" y="3602038"/>
            <a:ext cx="9144000" cy="2761692"/>
          </a:xfrm>
        </p:spPr>
        <p:txBody>
          <a:bodyPr>
            <a:normAutofit fontScale="85000" lnSpcReduction="20000"/>
          </a:bodyPr>
          <a:lstStyle/>
          <a:p>
            <a:pPr algn="l"/>
            <a:r>
              <a:rPr lang="en-US" dirty="0" smtClean="0"/>
              <a:t>                                  M</a:t>
            </a:r>
            <a:r>
              <a:rPr lang="en-US" dirty="0" smtClean="0"/>
              <a:t>. Karthik                                            412514105044</a:t>
            </a:r>
          </a:p>
          <a:p>
            <a:pPr algn="l"/>
            <a:r>
              <a:rPr lang="en-US" dirty="0"/>
              <a:t> </a:t>
            </a:r>
            <a:r>
              <a:rPr lang="en-US" dirty="0" smtClean="0"/>
              <a:t>                    </a:t>
            </a:r>
            <a:r>
              <a:rPr lang="en-US" dirty="0" smtClean="0"/>
              <a:t>             C. Praveen Kumar                               412514105075      </a:t>
            </a:r>
            <a:endParaRPr lang="en-US" dirty="0" smtClean="0"/>
          </a:p>
          <a:p>
            <a:pPr algn="l"/>
            <a:r>
              <a:rPr lang="en-US" dirty="0"/>
              <a:t> </a:t>
            </a:r>
            <a:r>
              <a:rPr lang="en-US" dirty="0" smtClean="0"/>
              <a:t>                                 </a:t>
            </a:r>
            <a:endParaRPr lang="en-US" dirty="0" smtClean="0"/>
          </a:p>
          <a:p>
            <a:pPr algn="l"/>
            <a:r>
              <a:rPr lang="en-US" dirty="0"/>
              <a:t> </a:t>
            </a:r>
            <a:r>
              <a:rPr lang="en-US" dirty="0" smtClean="0"/>
              <a:t>                                 Mr. S. </a:t>
            </a:r>
            <a:r>
              <a:rPr lang="en-US" dirty="0" err="1" smtClean="0"/>
              <a:t>Venkatasubramanian</a:t>
            </a:r>
            <a:r>
              <a:rPr lang="en-US" dirty="0" smtClean="0"/>
              <a:t>,</a:t>
            </a:r>
          </a:p>
          <a:p>
            <a:pPr algn="l"/>
            <a:r>
              <a:rPr lang="en-US" dirty="0"/>
              <a:t> </a:t>
            </a:r>
            <a:r>
              <a:rPr lang="en-US" dirty="0" smtClean="0"/>
              <a:t>                                 Assistant Professor,</a:t>
            </a:r>
          </a:p>
          <a:p>
            <a:pPr algn="l"/>
            <a:r>
              <a:rPr lang="en-US" dirty="0"/>
              <a:t> </a:t>
            </a:r>
            <a:r>
              <a:rPr lang="en-US" dirty="0" smtClean="0"/>
              <a:t>                                 Department of Electrical and Electronics Engineering,</a:t>
            </a:r>
          </a:p>
          <a:p>
            <a:pPr algn="l"/>
            <a:r>
              <a:rPr lang="en-US" dirty="0"/>
              <a:t> </a:t>
            </a:r>
            <a:r>
              <a:rPr lang="en-US" dirty="0" smtClean="0"/>
              <a:t>                                 Sri </a:t>
            </a:r>
            <a:r>
              <a:rPr lang="en-US" dirty="0" err="1" smtClean="0"/>
              <a:t>Sairam</a:t>
            </a:r>
            <a:r>
              <a:rPr lang="en-US" dirty="0" smtClean="0"/>
              <a:t> Engineering College,</a:t>
            </a:r>
          </a:p>
          <a:p>
            <a:pPr algn="l"/>
            <a:r>
              <a:rPr lang="en-US" dirty="0"/>
              <a:t> </a:t>
            </a:r>
            <a:r>
              <a:rPr lang="en-US" dirty="0" smtClean="0"/>
              <a:t>                                 Chennai             						                        </a:t>
            </a:r>
            <a:endParaRPr lang="en-US" dirty="0"/>
          </a:p>
        </p:txBody>
      </p:sp>
      <p:sp>
        <p:nvSpPr>
          <p:cNvPr id="4" name="Footer Placeholder 3"/>
          <p:cNvSpPr>
            <a:spLocks noGrp="1"/>
          </p:cNvSpPr>
          <p:nvPr>
            <p:ph type="ftr" sz="quarter" idx="11"/>
          </p:nvPr>
        </p:nvSpPr>
        <p:spPr>
          <a:xfrm>
            <a:off x="215153" y="6356350"/>
            <a:ext cx="11806518" cy="365125"/>
          </a:xfrm>
        </p:spPr>
        <p:txBody>
          <a:bodyPr/>
          <a:lstStyle/>
          <a:p>
            <a:r>
              <a:rPr lang="en-US" dirty="0" smtClean="0"/>
              <a:t>Department of Electrical and Electronics Engineering                                                                                                                                                   Sri </a:t>
            </a:r>
            <a:r>
              <a:rPr lang="en-US" dirty="0" err="1" smtClean="0"/>
              <a:t>Sairam</a:t>
            </a:r>
            <a:r>
              <a:rPr lang="en-US" dirty="0" smtClean="0"/>
              <a:t> Engineering College                       </a:t>
            </a:r>
            <a:endParaRPr lang="en-US" dirty="0"/>
          </a:p>
        </p:txBody>
      </p:sp>
    </p:spTree>
    <p:extLst>
      <p:ext uri="{BB962C8B-B14F-4D97-AF65-F5344CB8AC3E}">
        <p14:creationId xmlns:p14="http://schemas.microsoft.com/office/powerpoint/2010/main" val="159577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000" dirty="0">
                <a:hlinkClick r:id="rId2"/>
              </a:rPr>
              <a:t>DSRC technology</a:t>
            </a:r>
            <a:r>
              <a:rPr lang="en-US" sz="2000" dirty="0"/>
              <a:t> is the current method of V2V communication and has similarities to 802.11a Wi-Fi which can be affected by multi-path and Doppler signal distortion, albeit to a lesser degree. And DSRC has range limitations, which would render it nearly useless in an emergency situation with no other vehicles within range.</a:t>
            </a:r>
          </a:p>
          <a:p>
            <a:r>
              <a:rPr lang="en-US" sz="2000" dirty="0" smtClean="0"/>
              <a:t>The </a:t>
            </a:r>
            <a:r>
              <a:rPr lang="en-US" sz="2000" dirty="0"/>
              <a:t>proposed system in this paper, uses the Light Fidelity technology overcoming the drawbacks of </a:t>
            </a:r>
            <a:r>
              <a:rPr lang="en-US" sz="2000" dirty="0" smtClean="0"/>
              <a:t>DSCR.</a:t>
            </a:r>
          </a:p>
          <a:p>
            <a:r>
              <a:rPr lang="en-US" sz="2000" dirty="0" smtClean="0"/>
              <a:t>The </a:t>
            </a:r>
            <a:r>
              <a:rPr lang="en-US" sz="2000" dirty="0"/>
              <a:t>driver remains in control at all the times and the vehicle will not automatically brake or steer. The system consists of Emergency electronic brake lights (EEBL), Blind spot warning (BSW), Lane change warning (LCW), Forward collision warning (FCW), Do not pass warning (DPSW),  Intersection movement assist (IMA) and </a:t>
            </a:r>
            <a:r>
              <a:rPr lang="en-US" sz="2000" dirty="0" smtClean="0"/>
              <a:t>Right</a:t>
            </a:r>
            <a:r>
              <a:rPr lang="en-US" sz="2000" dirty="0" smtClean="0"/>
              <a:t> </a:t>
            </a:r>
            <a:r>
              <a:rPr lang="en-US" sz="2000" dirty="0"/>
              <a:t>Turn Assist </a:t>
            </a:r>
            <a:r>
              <a:rPr lang="en-US" sz="2000" dirty="0" smtClean="0"/>
              <a:t>(RTA</a:t>
            </a:r>
            <a:r>
              <a:rPr lang="en-US" sz="2000" dirty="0"/>
              <a:t>).</a:t>
            </a:r>
          </a:p>
          <a:p>
            <a:r>
              <a:rPr lang="en-US" sz="2000" dirty="0"/>
              <a:t>With the high scalability of this system, every vehicle on the road communicates with one another regardless of the model or manufacturer of the vehicles using sophisticated secured systems.</a:t>
            </a:r>
          </a:p>
        </p:txBody>
      </p:sp>
      <p:sp>
        <p:nvSpPr>
          <p:cNvPr id="4" name="Footer Placeholder 3"/>
          <p:cNvSpPr>
            <a:spLocks noGrp="1"/>
          </p:cNvSpPr>
          <p:nvPr>
            <p:ph type="ftr" sz="quarter" idx="11"/>
          </p:nvPr>
        </p:nvSpPr>
        <p:spPr>
          <a:xfrm>
            <a:off x="0" y="6356350"/>
            <a:ext cx="12192000" cy="365125"/>
          </a:xfrm>
        </p:spPr>
        <p:txBody>
          <a:bodyPr/>
          <a:lstStyle/>
          <a:p>
            <a:r>
              <a:rPr lang="en-US" dirty="0" smtClean="0"/>
              <a:t>Department of Electrical and Electronics Engineering                                                                                                                                                   Sri </a:t>
            </a:r>
            <a:r>
              <a:rPr lang="en-US" dirty="0" err="1" smtClean="0"/>
              <a:t>Sairam</a:t>
            </a:r>
            <a:r>
              <a:rPr lang="en-US" dirty="0" smtClean="0"/>
              <a:t> Engineering College</a:t>
            </a:r>
            <a:endParaRPr lang="en-US" dirty="0"/>
          </a:p>
        </p:txBody>
      </p:sp>
    </p:spTree>
    <p:extLst>
      <p:ext uri="{BB962C8B-B14F-4D97-AF65-F5344CB8AC3E}">
        <p14:creationId xmlns:p14="http://schemas.microsoft.com/office/powerpoint/2010/main" val="212253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296562" y="1408670"/>
            <a:ext cx="11057238" cy="4768293"/>
          </a:xfrm>
        </p:spPr>
        <p:txBody>
          <a:bodyPr>
            <a:noAutofit/>
          </a:bodyPr>
          <a:lstStyle/>
          <a:p>
            <a:r>
              <a:rPr lang="en-US" sz="2000" dirty="0" smtClean="0"/>
              <a:t>To assist drivers of th</a:t>
            </a:r>
            <a:r>
              <a:rPr lang="en-US" sz="2000" dirty="0" smtClean="0"/>
              <a:t>e current generation vehicles for safer transport and to minimize the number of accidents by providing V2V communication.</a:t>
            </a:r>
            <a:endParaRPr lang="en-US" sz="2000" dirty="0" smtClean="0"/>
          </a:p>
          <a:p>
            <a:r>
              <a:rPr lang="en-US" sz="2000" dirty="0" smtClean="0"/>
              <a:t>Human </a:t>
            </a:r>
            <a:r>
              <a:rPr lang="en-US" sz="2000" dirty="0" smtClean="0"/>
              <a:t>senses are still better than the radars, </a:t>
            </a:r>
            <a:r>
              <a:rPr lang="en-US" sz="2000" dirty="0" err="1" smtClean="0"/>
              <a:t>lidars</a:t>
            </a:r>
            <a:r>
              <a:rPr lang="en-US" sz="2000" dirty="0" smtClean="0"/>
              <a:t> and cameras in driverless cars when it comes to things like classifying objects, edge detection, lane tracking and visibility range, according to a </a:t>
            </a:r>
            <a:r>
              <a:rPr lang="en-US" sz="2000" dirty="0" smtClean="0">
                <a:hlinkClick r:id="rId2"/>
              </a:rPr>
              <a:t>new report</a:t>
            </a:r>
            <a:r>
              <a:rPr lang="en-US" sz="2000" dirty="0" smtClean="0"/>
              <a:t> out of the University of Michigan’s Sustainable Worldwide Transportation research team. The study concluded human drivers are still better at reasoning, perception and overall sensing while driving compared to today’s driverless cars</a:t>
            </a:r>
            <a:r>
              <a:rPr lang="en-US" sz="2000" dirty="0" smtClean="0"/>
              <a:t>.</a:t>
            </a:r>
          </a:p>
          <a:p>
            <a:r>
              <a:rPr lang="en-US" sz="2000" dirty="0" smtClean="0">
                <a:solidFill>
                  <a:srgbClr val="000000"/>
                </a:solidFill>
              </a:rPr>
              <a:t>This is overcome by V2V communication to provide a performance closer to humans.</a:t>
            </a:r>
          </a:p>
          <a:p>
            <a:r>
              <a:rPr lang="en-US" sz="2000" b="0" i="0" dirty="0" smtClean="0">
                <a:solidFill>
                  <a:srgbClr val="000000"/>
                </a:solidFill>
                <a:effectLst/>
              </a:rPr>
              <a:t>With LED automotive lighting, newer automobiles have the ability to communicate with each other (V2V communications) and with roadside infrastructure by quickly flashing their lights (</a:t>
            </a:r>
            <a:r>
              <a:rPr lang="en-US" sz="2000" b="0" i="0" dirty="0" err="1" smtClean="0">
                <a:solidFill>
                  <a:srgbClr val="000000"/>
                </a:solidFill>
                <a:effectLst/>
              </a:rPr>
              <a:t>LiFi</a:t>
            </a:r>
            <a:r>
              <a:rPr lang="en-US" sz="2000" b="0" i="0" dirty="0" smtClean="0">
                <a:solidFill>
                  <a:srgbClr val="000000"/>
                </a:solidFill>
                <a:effectLst/>
              </a:rPr>
              <a:t>) instead of using radio protocols. </a:t>
            </a:r>
          </a:p>
          <a:p>
            <a:pPr marL="0" indent="0">
              <a:buNone/>
            </a:pPr>
            <a:endParaRPr lang="en-US" sz="2000" dirty="0" smtClean="0"/>
          </a:p>
          <a:p>
            <a:pPr marL="0" indent="0" fontAlgn="base">
              <a:buNone/>
            </a:pPr>
            <a:endParaRPr lang="en-US" sz="2000" b="1" dirty="0" smtClean="0"/>
          </a:p>
          <a:p>
            <a:pPr marL="0" indent="0" fontAlgn="base">
              <a:buNone/>
            </a:pPr>
            <a:r>
              <a:rPr lang="en-US" sz="2000" dirty="0" smtClean="0"/>
              <a:t/>
            </a:r>
            <a:br>
              <a:rPr lang="en-US" sz="2000" dirty="0" smtClean="0"/>
            </a:br>
            <a:r>
              <a:rPr lang="en-US" sz="2000" dirty="0" smtClean="0"/>
              <a:t> </a:t>
            </a:r>
          </a:p>
          <a:p>
            <a:pPr marL="0" indent="0">
              <a:buNone/>
            </a:pPr>
            <a:endParaRPr lang="en-US" sz="2000" b="0" i="0" dirty="0" smtClean="0">
              <a:solidFill>
                <a:srgbClr val="000000"/>
              </a:solidFill>
              <a:effectLst/>
            </a:endParaRPr>
          </a:p>
          <a:p>
            <a:endParaRPr lang="en-US" sz="2000" dirty="0" smtClean="0">
              <a:solidFill>
                <a:srgbClr val="000000"/>
              </a:solidFill>
            </a:endParaRPr>
          </a:p>
          <a:p>
            <a:endParaRPr lang="en-US" sz="2000" dirty="0" smtClean="0">
              <a:solidFill>
                <a:srgbClr val="000000"/>
              </a:solidFill>
            </a:endParaRPr>
          </a:p>
          <a:p>
            <a:pPr marL="0" indent="0" fontAlgn="base">
              <a:buNone/>
            </a:pPr>
            <a:endParaRPr lang="en-US" sz="2000" dirty="0"/>
          </a:p>
        </p:txBody>
      </p:sp>
      <p:sp>
        <p:nvSpPr>
          <p:cNvPr id="4" name="Footer Placeholder 3"/>
          <p:cNvSpPr>
            <a:spLocks noGrp="1"/>
          </p:cNvSpPr>
          <p:nvPr>
            <p:ph type="ftr" sz="quarter" idx="11"/>
          </p:nvPr>
        </p:nvSpPr>
        <p:spPr>
          <a:xfrm>
            <a:off x="-98853" y="6356350"/>
            <a:ext cx="12290854" cy="365125"/>
          </a:xfrm>
        </p:spPr>
        <p:txBody>
          <a:bodyPr/>
          <a:lstStyle/>
          <a:p>
            <a:r>
              <a:rPr lang="en-US" dirty="0" smtClean="0"/>
              <a:t>Department of Electrical and Electronics Engineering                                                                                                                                                   Sri </a:t>
            </a:r>
            <a:r>
              <a:rPr lang="en-US" dirty="0" err="1" smtClean="0"/>
              <a:t>Sairam</a:t>
            </a:r>
            <a:r>
              <a:rPr lang="en-US" dirty="0" smtClean="0"/>
              <a:t> Engineering College                                                                                                                                                                                        </a:t>
            </a:r>
            <a:endParaRPr lang="en-US" dirty="0"/>
          </a:p>
        </p:txBody>
      </p:sp>
    </p:spTree>
    <p:extLst>
      <p:ext uri="{BB962C8B-B14F-4D97-AF65-F5344CB8AC3E}">
        <p14:creationId xmlns:p14="http://schemas.microsoft.com/office/powerpoint/2010/main" val="200023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012" y="591671"/>
            <a:ext cx="11295529" cy="4585871"/>
          </a:xfrm>
          <a:prstGeom prst="rect">
            <a:avLst/>
          </a:prstGeom>
        </p:spPr>
        <p:txBody>
          <a:bodyPr wrap="square">
            <a:spAutoFit/>
          </a:bodyPr>
          <a:lstStyle/>
          <a:p>
            <a:pPr fontAlgn="base"/>
            <a:endParaRPr lang="en-US" sz="4400" b="1" dirty="0" smtClean="0"/>
          </a:p>
          <a:p>
            <a:pPr fontAlgn="base"/>
            <a:r>
              <a:rPr lang="en-US" sz="4400" b="1" dirty="0" smtClean="0"/>
              <a:t>Advantages </a:t>
            </a:r>
            <a:r>
              <a:rPr lang="en-US" sz="4400" b="1" dirty="0"/>
              <a:t>of </a:t>
            </a:r>
            <a:r>
              <a:rPr lang="en-US" sz="4400" b="1" dirty="0" err="1" smtClean="0"/>
              <a:t>LiFi</a:t>
            </a:r>
            <a:endParaRPr lang="en-US" sz="4400" b="1" dirty="0" smtClean="0"/>
          </a:p>
          <a:p>
            <a:pPr fontAlgn="base"/>
            <a:endParaRPr lang="en-US" sz="4400" b="1" dirty="0"/>
          </a:p>
          <a:p>
            <a:pPr fontAlgn="base"/>
            <a:r>
              <a:rPr lang="en-US" sz="2000" dirty="0"/>
              <a:t>➨The data transfer rate is higher. </a:t>
            </a:r>
            <a:br>
              <a:rPr lang="en-US" sz="2000" dirty="0"/>
            </a:br>
            <a:r>
              <a:rPr lang="en-US" sz="2000" dirty="0"/>
              <a:t>➨It provides high amount of security as data communication is line of sight (LOS). Moreover </a:t>
            </a:r>
            <a:r>
              <a:rPr lang="en-US" sz="2000" dirty="0" err="1"/>
              <a:t>lifi</a:t>
            </a:r>
            <a:r>
              <a:rPr lang="en-US" sz="2000" dirty="0"/>
              <a:t> signal covers low region does not pass through the walls. This will avoid unwanted access of </a:t>
            </a:r>
            <a:r>
              <a:rPr lang="en-US" sz="2000" dirty="0" err="1"/>
              <a:t>lifi</a:t>
            </a:r>
            <a:r>
              <a:rPr lang="en-US" sz="2000" dirty="0"/>
              <a:t> signal by unauthorized persons. </a:t>
            </a:r>
            <a:br>
              <a:rPr lang="en-US" sz="2000" dirty="0"/>
            </a:br>
            <a:r>
              <a:rPr lang="en-US" sz="2000" dirty="0"/>
              <a:t>➨The </a:t>
            </a:r>
            <a:r>
              <a:rPr lang="en-US" sz="2000" dirty="0" err="1"/>
              <a:t>lifi</a:t>
            </a:r>
            <a:r>
              <a:rPr lang="en-US" sz="2000" dirty="0"/>
              <a:t> devices consume low power for operation and hence used in </a:t>
            </a:r>
            <a:r>
              <a:rPr lang="en-US" sz="2000" dirty="0" err="1"/>
              <a:t>IoT</a:t>
            </a:r>
            <a:r>
              <a:rPr lang="en-US" sz="2000" dirty="0"/>
              <a:t> applications. </a:t>
            </a:r>
            <a:br>
              <a:rPr lang="en-US" sz="2000" dirty="0"/>
            </a:br>
            <a:r>
              <a:rPr lang="en-US" sz="2000" dirty="0"/>
              <a:t>➨It uses optical spectrum and hence avoids already crowded RF spectrum. </a:t>
            </a:r>
            <a:br>
              <a:rPr lang="en-US" sz="2000" dirty="0"/>
            </a:br>
            <a:r>
              <a:rPr lang="en-US" sz="2000" dirty="0"/>
              <a:t>➨As it operates on optical bands which are not harmful like RF spectrum. Hence there is no health concerns in </a:t>
            </a:r>
            <a:r>
              <a:rPr lang="en-US" sz="2000" dirty="0" err="1"/>
              <a:t>LiFi</a:t>
            </a:r>
            <a:r>
              <a:rPr lang="en-US" sz="2000" dirty="0"/>
              <a:t> based system.</a:t>
            </a:r>
            <a:r>
              <a:rPr lang="en-US" dirty="0"/>
              <a:t> </a:t>
            </a:r>
          </a:p>
        </p:txBody>
      </p:sp>
      <p:sp>
        <p:nvSpPr>
          <p:cNvPr id="6" name="Footer Placeholder 5"/>
          <p:cNvSpPr>
            <a:spLocks noGrp="1"/>
          </p:cNvSpPr>
          <p:nvPr>
            <p:ph type="ftr" sz="quarter" idx="11"/>
          </p:nvPr>
        </p:nvSpPr>
        <p:spPr>
          <a:xfrm>
            <a:off x="282387" y="6356350"/>
            <a:ext cx="11645153" cy="365125"/>
          </a:xfrm>
        </p:spPr>
        <p:txBody>
          <a:bodyPr/>
          <a:lstStyle/>
          <a:p>
            <a:r>
              <a:rPr lang="en-US" dirty="0" smtClean="0"/>
              <a:t>Department of Electrical and Electronics Engineering                                                                                                                                                   Sri </a:t>
            </a:r>
            <a:r>
              <a:rPr lang="en-US" dirty="0" err="1" smtClean="0"/>
              <a:t>Sairam</a:t>
            </a:r>
            <a:r>
              <a:rPr lang="en-US" dirty="0" smtClean="0"/>
              <a:t> Engineering College                       </a:t>
            </a:r>
            <a:endParaRPr lang="en-US" dirty="0"/>
          </a:p>
        </p:txBody>
      </p:sp>
    </p:spTree>
    <p:extLst>
      <p:ext uri="{BB962C8B-B14F-4D97-AF65-F5344CB8AC3E}">
        <p14:creationId xmlns:p14="http://schemas.microsoft.com/office/powerpoint/2010/main" val="238152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Block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0382" y="1690688"/>
            <a:ext cx="5377548" cy="2758366"/>
          </a:xfrm>
        </p:spPr>
      </p:pic>
      <p:sp>
        <p:nvSpPr>
          <p:cNvPr id="3" name="Rectangle 2">
            <a:extLst>
              <a:ext uri="{FF2B5EF4-FFF2-40B4-BE49-F238E27FC236}">
                <a16:creationId xmlns:a16="http://schemas.microsoft.com/office/drawing/2014/main" id="{6907512F-D771-48F1-9121-69E2121310F3}"/>
              </a:ext>
            </a:extLst>
          </p:cNvPr>
          <p:cNvSpPr/>
          <p:nvPr/>
        </p:nvSpPr>
        <p:spPr>
          <a:xfrm>
            <a:off x="489003" y="1934819"/>
            <a:ext cx="977349" cy="4903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B4FD8B97-A8CD-4062-A001-4557560AC6F5}"/>
              </a:ext>
            </a:extLst>
          </p:cNvPr>
          <p:cNvSpPr/>
          <p:nvPr/>
        </p:nvSpPr>
        <p:spPr>
          <a:xfrm>
            <a:off x="1815548" y="1855306"/>
            <a:ext cx="1550504" cy="649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a:p>
            <a:pPr algn="ctr"/>
            <a:r>
              <a:rPr lang="en-US" dirty="0"/>
              <a:t>MODULATION</a:t>
            </a:r>
          </a:p>
        </p:txBody>
      </p:sp>
      <p:sp>
        <p:nvSpPr>
          <p:cNvPr id="6" name="Rectangle 5">
            <a:extLst>
              <a:ext uri="{FF2B5EF4-FFF2-40B4-BE49-F238E27FC236}">
                <a16:creationId xmlns:a16="http://schemas.microsoft.com/office/drawing/2014/main" id="{A156AE16-1B5D-439C-AE6D-64F27E03C69A}"/>
              </a:ext>
            </a:extLst>
          </p:cNvPr>
          <p:cNvSpPr/>
          <p:nvPr/>
        </p:nvSpPr>
        <p:spPr>
          <a:xfrm>
            <a:off x="3909391" y="1855306"/>
            <a:ext cx="1219200" cy="649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LIGHT SOURCE</a:t>
            </a:r>
          </a:p>
        </p:txBody>
      </p:sp>
      <p:sp>
        <p:nvSpPr>
          <p:cNvPr id="7" name="Rectangle 6">
            <a:extLst>
              <a:ext uri="{FF2B5EF4-FFF2-40B4-BE49-F238E27FC236}">
                <a16:creationId xmlns:a16="http://schemas.microsoft.com/office/drawing/2014/main" id="{FD27BC0B-D2E0-44CD-B5A2-3C30E1722D99}"/>
              </a:ext>
            </a:extLst>
          </p:cNvPr>
          <p:cNvSpPr/>
          <p:nvPr/>
        </p:nvSpPr>
        <p:spPr>
          <a:xfrm>
            <a:off x="3909391" y="3069871"/>
            <a:ext cx="1219200" cy="5877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PHOTO DETECTOR</a:t>
            </a:r>
          </a:p>
        </p:txBody>
      </p:sp>
      <p:sp>
        <p:nvSpPr>
          <p:cNvPr id="8" name="Rectangle 7">
            <a:extLst>
              <a:ext uri="{FF2B5EF4-FFF2-40B4-BE49-F238E27FC236}">
                <a16:creationId xmlns:a16="http://schemas.microsoft.com/office/drawing/2014/main" id="{E6AB2935-69BF-41A3-9228-A8AAAC51A404}"/>
              </a:ext>
            </a:extLst>
          </p:cNvPr>
          <p:cNvSpPr/>
          <p:nvPr/>
        </p:nvSpPr>
        <p:spPr>
          <a:xfrm>
            <a:off x="1815548" y="3069871"/>
            <a:ext cx="1828800" cy="5877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p>
          <a:p>
            <a:pPr algn="ctr"/>
            <a:r>
              <a:rPr lang="en-US" dirty="0" smtClean="0"/>
              <a:t>DEMODULATION</a:t>
            </a:r>
            <a:endParaRPr lang="en-US" dirty="0"/>
          </a:p>
        </p:txBody>
      </p:sp>
      <p:sp>
        <p:nvSpPr>
          <p:cNvPr id="9" name="Rectangle 8">
            <a:extLst>
              <a:ext uri="{FF2B5EF4-FFF2-40B4-BE49-F238E27FC236}">
                <a16:creationId xmlns:a16="http://schemas.microsoft.com/office/drawing/2014/main" id="{D237B265-7EB4-4212-BF50-445ACFC04D8F}"/>
              </a:ext>
            </a:extLst>
          </p:cNvPr>
          <p:cNvSpPr/>
          <p:nvPr/>
        </p:nvSpPr>
        <p:spPr>
          <a:xfrm>
            <a:off x="489003" y="3116253"/>
            <a:ext cx="915728" cy="494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cxnSp>
        <p:nvCxnSpPr>
          <p:cNvPr id="11" name="Straight Arrow Connector 10">
            <a:extLst>
              <a:ext uri="{FF2B5EF4-FFF2-40B4-BE49-F238E27FC236}">
                <a16:creationId xmlns:a16="http://schemas.microsoft.com/office/drawing/2014/main" id="{4B99EF75-AF95-42AA-AD2A-A5D26C2EDACF}"/>
              </a:ext>
            </a:extLst>
          </p:cNvPr>
          <p:cNvCxnSpPr>
            <a:cxnSpLocks/>
            <a:stCxn id="3" idx="3"/>
            <a:endCxn id="5" idx="1"/>
          </p:cNvCxnSpPr>
          <p:nvPr/>
        </p:nvCxnSpPr>
        <p:spPr>
          <a:xfrm>
            <a:off x="1466352" y="2179984"/>
            <a:ext cx="3491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98D79383-E8BC-4CA6-BAE5-61B6BDC1A45E}"/>
              </a:ext>
            </a:extLst>
          </p:cNvPr>
          <p:cNvCxnSpPr>
            <a:stCxn id="5" idx="3"/>
            <a:endCxn id="6" idx="1"/>
          </p:cNvCxnSpPr>
          <p:nvPr/>
        </p:nvCxnSpPr>
        <p:spPr>
          <a:xfrm>
            <a:off x="3366052" y="2179984"/>
            <a:ext cx="5433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62348A3E-2BDA-43A3-8C55-5771259146D2}"/>
              </a:ext>
            </a:extLst>
          </p:cNvPr>
          <p:cNvCxnSpPr>
            <a:stCxn id="6" idx="2"/>
            <a:endCxn id="7" idx="0"/>
          </p:cNvCxnSpPr>
          <p:nvPr/>
        </p:nvCxnSpPr>
        <p:spPr>
          <a:xfrm>
            <a:off x="4518991" y="2504662"/>
            <a:ext cx="0" cy="5652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DD43EF8-6B87-46F7-BF04-6B51107365F2}"/>
              </a:ext>
            </a:extLst>
          </p:cNvPr>
          <p:cNvCxnSpPr>
            <a:cxnSpLocks/>
            <a:stCxn id="7" idx="1"/>
            <a:endCxn id="8" idx="3"/>
          </p:cNvCxnSpPr>
          <p:nvPr/>
        </p:nvCxnSpPr>
        <p:spPr>
          <a:xfrm flipH="1">
            <a:off x="3644348" y="3363736"/>
            <a:ext cx="2650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863E65AB-A432-41F6-BFE1-2BE073EC6EFB}"/>
              </a:ext>
            </a:extLst>
          </p:cNvPr>
          <p:cNvCxnSpPr>
            <a:cxnSpLocks/>
            <a:stCxn id="8" idx="1"/>
            <a:endCxn id="9" idx="3"/>
          </p:cNvCxnSpPr>
          <p:nvPr/>
        </p:nvCxnSpPr>
        <p:spPr>
          <a:xfrm flipH="1" flipV="1">
            <a:off x="1404731" y="3363735"/>
            <a:ext cx="41081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505A3489-5835-42BF-BE35-D895ADA498DC}"/>
              </a:ext>
            </a:extLst>
          </p:cNvPr>
          <p:cNvCxnSpPr/>
          <p:nvPr/>
        </p:nvCxnSpPr>
        <p:spPr>
          <a:xfrm>
            <a:off x="331304" y="2928730"/>
            <a:ext cx="4943061"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D5FC9-E375-4A3F-9BBB-DE07A8045632}"/>
              </a:ext>
            </a:extLst>
          </p:cNvPr>
          <p:cNvCxnSpPr/>
          <p:nvPr/>
        </p:nvCxnSpPr>
        <p:spPr>
          <a:xfrm flipH="1">
            <a:off x="331305" y="4214191"/>
            <a:ext cx="494306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DF4ACE6-92F4-4837-9FB5-B6380D349B9B}"/>
              </a:ext>
            </a:extLst>
          </p:cNvPr>
          <p:cNvCxnSpPr>
            <a:cxnSpLocks/>
          </p:cNvCxnSpPr>
          <p:nvPr/>
        </p:nvCxnSpPr>
        <p:spPr>
          <a:xfrm>
            <a:off x="331304" y="2928730"/>
            <a:ext cx="0" cy="1285461"/>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371846B-01A2-4BC4-93BC-BC1DDFDEAA17}"/>
              </a:ext>
            </a:extLst>
          </p:cNvPr>
          <p:cNvSpPr txBox="1"/>
          <p:nvPr/>
        </p:nvSpPr>
        <p:spPr>
          <a:xfrm>
            <a:off x="1941443" y="3844859"/>
            <a:ext cx="1298713" cy="369332"/>
          </a:xfrm>
          <a:prstGeom prst="rect">
            <a:avLst/>
          </a:prstGeom>
          <a:noFill/>
        </p:spPr>
        <p:txBody>
          <a:bodyPr wrap="square" rtlCol="0">
            <a:spAutoFit/>
          </a:bodyPr>
          <a:lstStyle/>
          <a:p>
            <a:pPr algn="ctr"/>
            <a:r>
              <a:rPr lang="en-US" dirty="0"/>
              <a:t>CAR 2</a:t>
            </a:r>
          </a:p>
        </p:txBody>
      </p:sp>
      <p:sp>
        <p:nvSpPr>
          <p:cNvPr id="57" name="TextBox 56">
            <a:extLst>
              <a:ext uri="{FF2B5EF4-FFF2-40B4-BE49-F238E27FC236}">
                <a16:creationId xmlns:a16="http://schemas.microsoft.com/office/drawing/2014/main" id="{864A3151-21AF-4CD7-BA31-407E499AEA50}"/>
              </a:ext>
            </a:extLst>
          </p:cNvPr>
          <p:cNvSpPr txBox="1"/>
          <p:nvPr/>
        </p:nvSpPr>
        <p:spPr>
          <a:xfrm>
            <a:off x="2067339" y="1417983"/>
            <a:ext cx="1046922" cy="369332"/>
          </a:xfrm>
          <a:prstGeom prst="rect">
            <a:avLst/>
          </a:prstGeom>
          <a:noFill/>
        </p:spPr>
        <p:txBody>
          <a:bodyPr wrap="square" rtlCol="0">
            <a:spAutoFit/>
          </a:bodyPr>
          <a:lstStyle/>
          <a:p>
            <a:pPr algn="ctr"/>
            <a:r>
              <a:rPr lang="en-US" dirty="0"/>
              <a:t>CAR 1</a:t>
            </a:r>
          </a:p>
        </p:txBody>
      </p:sp>
      <p:sp>
        <p:nvSpPr>
          <p:cNvPr id="12" name="Footer Placeholder 11"/>
          <p:cNvSpPr>
            <a:spLocks noGrp="1"/>
          </p:cNvSpPr>
          <p:nvPr>
            <p:ph type="ftr" sz="quarter" idx="11"/>
          </p:nvPr>
        </p:nvSpPr>
        <p:spPr>
          <a:xfrm>
            <a:off x="0" y="6356350"/>
            <a:ext cx="12192000" cy="365125"/>
          </a:xfrm>
        </p:spPr>
        <p:txBody>
          <a:bodyPr/>
          <a:lstStyle/>
          <a:p>
            <a:r>
              <a:rPr lang="en-US" dirty="0" smtClean="0"/>
              <a:t>Department of Electrical and Electronics Engineering                                                                                                                                                   Sri </a:t>
            </a:r>
            <a:r>
              <a:rPr lang="en-US" dirty="0" err="1" smtClean="0"/>
              <a:t>Sairam</a:t>
            </a:r>
            <a:r>
              <a:rPr lang="en-US" dirty="0" smtClean="0"/>
              <a:t> Engineering College</a:t>
            </a:r>
            <a:endParaRPr lang="en-US" dirty="0"/>
          </a:p>
        </p:txBody>
      </p:sp>
      <p:cxnSp>
        <p:nvCxnSpPr>
          <p:cNvPr id="26" name="Straight Connector 25"/>
          <p:cNvCxnSpPr/>
          <p:nvPr/>
        </p:nvCxnSpPr>
        <p:spPr>
          <a:xfrm>
            <a:off x="331304" y="1391479"/>
            <a:ext cx="4943061"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31304" y="1391479"/>
            <a:ext cx="0" cy="12263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31304" y="2617842"/>
            <a:ext cx="4943061"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274365" y="1391479"/>
            <a:ext cx="0" cy="122636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V="1">
            <a:off x="5274365" y="2928730"/>
            <a:ext cx="0" cy="12854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34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12" y="354400"/>
            <a:ext cx="6490645" cy="221445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08" y="2767760"/>
            <a:ext cx="6582651" cy="2348535"/>
          </a:xfrm>
          <a:prstGeom prst="rect">
            <a:avLst/>
          </a:prstGeom>
        </p:spPr>
      </p:pic>
      <p:sp>
        <p:nvSpPr>
          <p:cNvPr id="2" name="Footer Placeholder 1"/>
          <p:cNvSpPr>
            <a:spLocks noGrp="1"/>
          </p:cNvSpPr>
          <p:nvPr>
            <p:ph type="ftr" sz="quarter" idx="11"/>
          </p:nvPr>
        </p:nvSpPr>
        <p:spPr>
          <a:xfrm>
            <a:off x="0" y="6356350"/>
            <a:ext cx="12192000" cy="365125"/>
          </a:xfrm>
        </p:spPr>
        <p:txBody>
          <a:bodyPr/>
          <a:lstStyle/>
          <a:p>
            <a:pPr algn="l"/>
            <a:r>
              <a:rPr lang="en-US" sz="1400" dirty="0" smtClean="0"/>
              <a:t>Department of Electrical and Electronics Engineering                                                                                                                                                   Sri </a:t>
            </a:r>
            <a:r>
              <a:rPr lang="en-US" sz="1400" dirty="0" err="1" smtClean="0"/>
              <a:t>Sairam</a:t>
            </a:r>
            <a:r>
              <a:rPr lang="en-US" sz="1400" dirty="0" smtClean="0"/>
              <a:t> Engineering College                                                                                                                                                                  </a:t>
            </a:r>
            <a:endParaRPr lang="en-US" sz="1400" dirty="0"/>
          </a:p>
        </p:txBody>
      </p:sp>
      <p:sp>
        <p:nvSpPr>
          <p:cNvPr id="3" name="TextBox 2"/>
          <p:cNvSpPr txBox="1"/>
          <p:nvPr/>
        </p:nvSpPr>
        <p:spPr>
          <a:xfrm>
            <a:off x="836912" y="5511114"/>
            <a:ext cx="8628364" cy="646331"/>
          </a:xfrm>
          <a:prstGeom prst="rect">
            <a:avLst/>
          </a:prstGeom>
          <a:noFill/>
        </p:spPr>
        <p:txBody>
          <a:bodyPr wrap="square" rtlCol="0">
            <a:spAutoFit/>
          </a:bodyPr>
          <a:lstStyle/>
          <a:p>
            <a:r>
              <a:rPr lang="en-US" dirty="0" smtClean="0"/>
              <a:t>**The PC’s in the transmitter and Receiver block diagrams are connected to the cars communicating using V2V</a:t>
            </a:r>
            <a:endParaRPr lang="en-US" dirty="0"/>
          </a:p>
        </p:txBody>
      </p:sp>
    </p:spTree>
    <p:extLst>
      <p:ext uri="{BB962C8B-B14F-4D97-AF65-F5344CB8AC3E}">
        <p14:creationId xmlns:p14="http://schemas.microsoft.com/office/powerpoint/2010/main" val="145166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356350"/>
            <a:ext cx="12192000" cy="365125"/>
          </a:xfrm>
        </p:spPr>
        <p:txBody>
          <a:bodyPr/>
          <a:lstStyle/>
          <a:p>
            <a:r>
              <a:rPr lang="en-US" dirty="0" smtClean="0"/>
              <a:t>Department of Electrical and Electronics Engineering                                                                                                                                                   Sri </a:t>
            </a:r>
            <a:r>
              <a:rPr lang="en-US" dirty="0" err="1" smtClean="0"/>
              <a:t>Sairam</a:t>
            </a:r>
            <a:r>
              <a:rPr lang="en-US" dirty="0" smtClean="0"/>
              <a:t> Engineering College</a:t>
            </a:r>
            <a:endParaRPr lang="en-US" dirty="0"/>
          </a:p>
        </p:txBody>
      </p:sp>
      <p:sp>
        <p:nvSpPr>
          <p:cNvPr id="5" name="Title 1"/>
          <p:cNvSpPr>
            <a:spLocks noGrp="1"/>
          </p:cNvSpPr>
          <p:nvPr/>
        </p:nvSpPr>
        <p:spPr>
          <a:xfrm>
            <a:off x="712283" y="298519"/>
            <a:ext cx="108518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Work Plan</a:t>
            </a:r>
          </a:p>
        </p:txBody>
      </p:sp>
      <p:pic>
        <p:nvPicPr>
          <p:cNvPr id="6" name="table"/>
          <p:cNvPicPr>
            <a:picLocks noChangeAspect="1"/>
          </p:cNvPicPr>
          <p:nvPr/>
        </p:nvPicPr>
        <p:blipFill>
          <a:blip r:embed="rId2"/>
          <a:stretch>
            <a:fillRect/>
          </a:stretch>
        </p:blipFill>
        <p:spPr>
          <a:xfrm>
            <a:off x="282415" y="1480720"/>
            <a:ext cx="11145929" cy="4629637"/>
          </a:xfrm>
          <a:prstGeom prst="rect">
            <a:avLst/>
          </a:prstGeom>
        </p:spPr>
      </p:pic>
      <p:sp>
        <p:nvSpPr>
          <p:cNvPr id="7" name="Content Placeholder 4">
            <a:extLst>
              <a:ext uri="{FF2B5EF4-FFF2-40B4-BE49-F238E27FC236}">
                <a16:creationId xmlns:a16="http://schemas.microsoft.com/office/drawing/2014/main" id="{D5BB6A60-7238-44F8-9349-D00F37771B45}"/>
              </a:ext>
            </a:extLst>
          </p:cNvPr>
          <p:cNvSpPr>
            <a:spLocks noGrp="1"/>
          </p:cNvSpPr>
          <p:nvPr/>
        </p:nvSpPr>
        <p:spPr>
          <a:xfrm flipV="1">
            <a:off x="3608173" y="6110357"/>
            <a:ext cx="7956005" cy="4491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3773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https://www.researchgate.net/publication/265555753_Optical_Vehicle-to-Vehicle_Communication_System_Using_LED_Transmitter_and_Camera_Receiver</a:t>
            </a:r>
            <a:endParaRPr lang="en-US" dirty="0" smtClean="0"/>
          </a:p>
          <a:p>
            <a:r>
              <a:rPr lang="en-US" dirty="0" smtClean="0">
                <a:hlinkClick r:id="rId3"/>
              </a:rPr>
              <a:t>https://www.ted.com/talks/harald_haas_a_breakthrough_new_kind_of_wireless_internet</a:t>
            </a:r>
            <a:endParaRPr lang="en-US" dirty="0" smtClean="0"/>
          </a:p>
          <a:p>
            <a:r>
              <a:rPr lang="en-US" dirty="0" smtClean="0">
                <a:hlinkClick r:id="rId4"/>
              </a:rPr>
              <a:t>https://www.youtube.com/watch?v=POcQUTlOvZs</a:t>
            </a:r>
            <a:endParaRPr lang="en-US" dirty="0" smtClean="0"/>
          </a:p>
          <a:p>
            <a:r>
              <a:rPr lang="en-US" dirty="0" smtClean="0">
                <a:hlinkClick r:id="rId5"/>
              </a:rPr>
              <a:t>https://jalopnik.com/heres-why-v2v-is-so-enormously-important-for-driverless-1797475901</a:t>
            </a:r>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518984" y="6356350"/>
            <a:ext cx="11269362" cy="365125"/>
          </a:xfrm>
        </p:spPr>
        <p:txBody>
          <a:bodyPr/>
          <a:lstStyle/>
          <a:p>
            <a:r>
              <a:rPr lang="en-US" dirty="0" smtClean="0"/>
              <a:t>Department of Electrical and Electronics Engineering                                                                                                                                                   Sri </a:t>
            </a:r>
            <a:r>
              <a:rPr lang="en-US" dirty="0" err="1" smtClean="0"/>
              <a:t>Sairam</a:t>
            </a:r>
            <a:r>
              <a:rPr lang="en-US" dirty="0" smtClean="0"/>
              <a:t> Engineering College</a:t>
            </a:r>
            <a:endParaRPr lang="en-US" dirty="0"/>
          </a:p>
        </p:txBody>
      </p:sp>
    </p:spTree>
    <p:extLst>
      <p:ext uri="{BB962C8B-B14F-4D97-AF65-F5344CB8AC3E}">
        <p14:creationId xmlns:p14="http://schemas.microsoft.com/office/powerpoint/2010/main" val="2751944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250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V2V Communication using Led- A Lifi Approach</vt:lpstr>
      <vt:lpstr>Abstract</vt:lpstr>
      <vt:lpstr>Objective</vt:lpstr>
      <vt:lpstr>PowerPoint Presentation</vt:lpstr>
      <vt:lpstr>Block Diagram</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V2V Communication using Led- A Lifi Approach</dc:title>
  <dc:creator>karthik mohan</dc:creator>
  <cp:lastModifiedBy>karthik mohan</cp:lastModifiedBy>
  <cp:revision>5</cp:revision>
  <dcterms:created xsi:type="dcterms:W3CDTF">2018-01-03T14:54:43Z</dcterms:created>
  <dcterms:modified xsi:type="dcterms:W3CDTF">2018-01-03T15:32:47Z</dcterms:modified>
</cp:coreProperties>
</file>