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950878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5E6"/>
    <a:srgbClr val="DFEBF7"/>
    <a:srgbClr val="EFF3F8"/>
    <a:srgbClr val="0C6BB8"/>
    <a:srgbClr val="9DC4E6"/>
    <a:srgbClr val="0D6BB7"/>
    <a:srgbClr val="914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63"/>
    <p:restoredTop sz="94694"/>
  </p:normalViewPr>
  <p:slideViewPr>
    <p:cSldViewPr snapToGrid="0" snapToObjects="1">
      <p:cViewPr>
        <p:scale>
          <a:sx n="84" d="100"/>
          <a:sy n="84" d="100"/>
        </p:scale>
        <p:origin x="2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159" y="2244726"/>
            <a:ext cx="1658247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599" y="7204076"/>
            <a:ext cx="1463159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0978" y="730250"/>
            <a:ext cx="420658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230" y="730250"/>
            <a:ext cx="12375887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069" y="3419479"/>
            <a:ext cx="1682633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069" y="9178929"/>
            <a:ext cx="1682633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229" y="3651250"/>
            <a:ext cx="8291235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6324" y="3651250"/>
            <a:ext cx="8291235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0" y="730253"/>
            <a:ext cx="168263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773" y="3362326"/>
            <a:ext cx="825313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773" y="5010150"/>
            <a:ext cx="825313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6325" y="3362326"/>
            <a:ext cx="82937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6325" y="5010150"/>
            <a:ext cx="82937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0" y="914400"/>
            <a:ext cx="62920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776" y="1974853"/>
            <a:ext cx="9876324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770" y="4114800"/>
            <a:ext cx="62920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0" y="914400"/>
            <a:ext cx="62920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776" y="1974853"/>
            <a:ext cx="9876324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770" y="4114800"/>
            <a:ext cx="62920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229" y="730253"/>
            <a:ext cx="168263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229" y="3651250"/>
            <a:ext cx="168263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229" y="12712703"/>
            <a:ext cx="438947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3F5A-77D3-DC4B-96CA-3B6D318DFC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286" y="12712703"/>
            <a:ext cx="658421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8082" y="12712703"/>
            <a:ext cx="438947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4A0E-76B9-6642-B0D4-5ECEED33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59AD2FB-7C4D-7844-B811-B01866BB8E55}"/>
              </a:ext>
            </a:extLst>
          </p:cNvPr>
          <p:cNvSpPr/>
          <p:nvPr/>
        </p:nvSpPr>
        <p:spPr>
          <a:xfrm>
            <a:off x="4537807" y="13185984"/>
            <a:ext cx="10218162" cy="520700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B4C6EF-DD4A-7F4C-9387-374D1B705E2F}"/>
              </a:ext>
            </a:extLst>
          </p:cNvPr>
          <p:cNvSpPr/>
          <p:nvPr/>
        </p:nvSpPr>
        <p:spPr>
          <a:xfrm>
            <a:off x="4530250" y="9958184"/>
            <a:ext cx="10218162" cy="520700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A1007-AB9C-9449-B874-9F7521629F9B}"/>
              </a:ext>
            </a:extLst>
          </p:cNvPr>
          <p:cNvSpPr/>
          <p:nvPr/>
        </p:nvSpPr>
        <p:spPr>
          <a:xfrm>
            <a:off x="9480021" y="5839707"/>
            <a:ext cx="10035897" cy="520700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75AC3-3F56-3845-B39B-98A8130DEB36}"/>
              </a:ext>
            </a:extLst>
          </p:cNvPr>
          <p:cNvSpPr/>
          <p:nvPr/>
        </p:nvSpPr>
        <p:spPr>
          <a:xfrm>
            <a:off x="9650454" y="2197006"/>
            <a:ext cx="9858334" cy="520700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ADF856-8017-A848-9DD0-EA1C4E34D119}"/>
              </a:ext>
            </a:extLst>
          </p:cNvPr>
          <p:cNvGrpSpPr/>
          <p:nvPr/>
        </p:nvGrpSpPr>
        <p:grpSpPr>
          <a:xfrm>
            <a:off x="0" y="0"/>
            <a:ext cx="19508788" cy="1931779"/>
            <a:chOff x="914400" y="914400"/>
            <a:chExt cx="17679600" cy="1950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14EA43-42A2-2740-9BAE-6B5BDB39AC42}"/>
                </a:ext>
              </a:extLst>
            </p:cNvPr>
            <p:cNvSpPr/>
            <p:nvPr/>
          </p:nvSpPr>
          <p:spPr>
            <a:xfrm>
              <a:off x="914400" y="914400"/>
              <a:ext cx="5425439" cy="1950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A997A3-1EA4-7E44-832C-B077957433C2}"/>
                </a:ext>
              </a:extLst>
            </p:cNvPr>
            <p:cNvSpPr/>
            <p:nvPr/>
          </p:nvSpPr>
          <p:spPr>
            <a:xfrm>
              <a:off x="13168951" y="914400"/>
              <a:ext cx="5425049" cy="1950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4D4A96-471F-6246-8991-3E6EA8650D9E}"/>
                </a:ext>
              </a:extLst>
            </p:cNvPr>
            <p:cNvSpPr/>
            <p:nvPr/>
          </p:nvSpPr>
          <p:spPr>
            <a:xfrm>
              <a:off x="3891315" y="914400"/>
              <a:ext cx="11748863" cy="1950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Anxiety and depression in immigrant liver transplant recipients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Eric Mauti</a:t>
              </a:r>
              <a:r>
                <a:rPr lang="en-US" sz="2000" baseline="30000" dirty="0">
                  <a:solidFill>
                    <a:schemeClr val="tx1"/>
                  </a:solidFill>
                </a:rPr>
                <a:t>1,2</a:t>
              </a:r>
              <a:r>
                <a:rPr lang="en-US" sz="2000" dirty="0">
                  <a:solidFill>
                    <a:schemeClr val="tx1"/>
                  </a:solidFill>
                </a:rPr>
                <a:t>, Karthik Mohan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Jasleen Gill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</a:rPr>
                <a:t>Rabail</a:t>
              </a:r>
              <a:r>
                <a:rPr lang="en-US" sz="2000" dirty="0">
                  <a:solidFill>
                    <a:schemeClr val="tx1"/>
                  </a:solidFill>
                </a:rPr>
                <a:t> Siddiqui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Setareh Aghamohammadi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Junayd</a:t>
              </a:r>
              <a:r>
                <a:rPr lang="en-US" sz="2000" dirty="0">
                  <a:solidFill>
                    <a:schemeClr val="tx1"/>
                  </a:solidFill>
                </a:rPr>
                <a:t> Hussain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Mohammed Saqib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Evan Tang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Marta Novak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</a:rPr>
                <a:t>Nazia</a:t>
              </a:r>
              <a:r>
                <a:rPr lang="en-US" sz="2000" dirty="0">
                  <a:solidFill>
                    <a:schemeClr val="tx1"/>
                  </a:solidFill>
                </a:rPr>
                <a:t> Selzner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Istvan Mucsi</a:t>
              </a:r>
              <a:r>
                <a:rPr lang="en-US" sz="2000" baseline="30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baseline="300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 University Health Network, Multi-Organ Transplant Program and Division of Nephrology, Toronto, Canada </a:t>
              </a:r>
            </a:p>
            <a:p>
              <a:pPr algn="ctr"/>
              <a:r>
                <a:rPr lang="en-US" sz="1600" baseline="30000" dirty="0">
                  <a:solidFill>
                    <a:schemeClr val="tx1"/>
                  </a:solidFill>
                </a:rPr>
                <a:t>2</a:t>
              </a:r>
              <a:r>
                <a:rPr lang="en-US" sz="1600" dirty="0">
                  <a:solidFill>
                    <a:schemeClr val="tx1"/>
                  </a:solidFill>
                </a:rPr>
                <a:t> Faculty of Medicine, University of Toronto, Toronto, Canada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AC4436-C8DC-E346-A03D-899E0FB1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4" y="417294"/>
            <a:ext cx="3724473" cy="1097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C7A800-9B69-DD41-856E-723FCC5B1082}"/>
              </a:ext>
            </a:extLst>
          </p:cNvPr>
          <p:cNvSpPr/>
          <p:nvPr/>
        </p:nvSpPr>
        <p:spPr>
          <a:xfrm>
            <a:off x="0" y="2367148"/>
            <a:ext cx="4839920" cy="304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~1 in 5 Canadians are immigrants (born outside of Canada).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Immigrant status may be associated with higher anxiety and depression vs</a:t>
            </a:r>
            <a:r>
              <a:rPr lang="en-CA" sz="1600" i="1" dirty="0">
                <a:solidFill>
                  <a:schemeClr val="tx1"/>
                </a:solidFill>
              </a:rPr>
              <a:t> </a:t>
            </a:r>
            <a:r>
              <a:rPr lang="en-CA" sz="1600" dirty="0">
                <a:solidFill>
                  <a:schemeClr val="tx1"/>
                </a:solidFill>
              </a:rPr>
              <a:t>non-immigrants due to stressors associated with immigration.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Chronic liver disease is frequent among immigrants, in part due to higher prevalence of hepatitis B and C infection.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Liver transplant (LT) is the only definitive treatment for liver failure.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Immigrant LT recipients (LTRs) may have greater anxiety and depression than non-immigrant LTRs.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91C2B-D399-124A-9B69-99B799E3179D}"/>
              </a:ext>
            </a:extLst>
          </p:cNvPr>
          <p:cNvSpPr/>
          <p:nvPr/>
        </p:nvSpPr>
        <p:spPr>
          <a:xfrm>
            <a:off x="-5018" y="1931024"/>
            <a:ext cx="4839920" cy="43363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1325D-B4C8-5749-A565-C163DD3B6EB1}"/>
              </a:ext>
            </a:extLst>
          </p:cNvPr>
          <p:cNvSpPr/>
          <p:nvPr/>
        </p:nvSpPr>
        <p:spPr>
          <a:xfrm>
            <a:off x="0" y="5823073"/>
            <a:ext cx="4849289" cy="301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cross-sectional cohort of adult prevalent LTRs from a single Canadian transplant centre completed the PROMIS CAT Anxiety and Depression item banks through electronic data capture.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Immigration status, sociodemographics, and clinical variables were also collected.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Independent samples t-test was used to compare anxiety and depression scores between immigrants and non-immigrants.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Information about age at immigration, years in Canada, and immigration method were also considered.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A8C3E-975C-FC4A-8B5D-4CB495AC2885}"/>
              </a:ext>
            </a:extLst>
          </p:cNvPr>
          <p:cNvSpPr/>
          <p:nvPr/>
        </p:nvSpPr>
        <p:spPr>
          <a:xfrm>
            <a:off x="0" y="5412018"/>
            <a:ext cx="4841945" cy="43688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3163-A49E-E149-B8F4-2B7CD8C6D798}"/>
              </a:ext>
            </a:extLst>
          </p:cNvPr>
          <p:cNvSpPr/>
          <p:nvPr/>
        </p:nvSpPr>
        <p:spPr>
          <a:xfrm>
            <a:off x="14509957" y="9725772"/>
            <a:ext cx="5005962" cy="3990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Immigrant status was not associated with anxiety or depression among LTRs.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Immigrants who immigrated at an older age had lower depression scores.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Individuals in this group may have greater personal and economic stability at the time of immigration.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may result in fewer immigration stressors, potentially leading to lower self-reported depression scores.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Selective immigration policies, favouring healthy and educated immigrants, could also influence this relationship.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Additionally, immigrants who immigrate at an older age may maintain greater cultural ties as a result of decreased assimilation. This could reflect the observed lower depression scores.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A0588BE-7ACF-2741-ACE1-644E8A4A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470" y="2457358"/>
            <a:ext cx="4971318" cy="3623510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93BB3EA-4C58-F640-92F1-042A2BDFB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667" y="2447378"/>
            <a:ext cx="4999879" cy="3623510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0806AB17-D6F5-2C4E-801C-3FA7CA903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454" y="10162641"/>
            <a:ext cx="4875422" cy="3516689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7DB7E33C-C12E-D84C-8628-36DCE4D1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032" y="10133472"/>
            <a:ext cx="4875422" cy="351517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D05CB7F-C99B-1746-B94E-3D66D0A38A22}"/>
              </a:ext>
            </a:extLst>
          </p:cNvPr>
          <p:cNvSpPr/>
          <p:nvPr/>
        </p:nvSpPr>
        <p:spPr>
          <a:xfrm>
            <a:off x="9681156" y="1927775"/>
            <a:ext cx="9827632" cy="436879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 Figure 2 – Anxiety and Depression by Age at Immigration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DE203-AE94-F24A-ADB5-966865A295BC}"/>
              </a:ext>
            </a:extLst>
          </p:cNvPr>
          <p:cNvSpPr/>
          <p:nvPr/>
        </p:nvSpPr>
        <p:spPr>
          <a:xfrm>
            <a:off x="9695667" y="6184312"/>
            <a:ext cx="9820252" cy="331806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Table 2 –– Multivariable Linear Regressions for Anxiety and Depression by Age at Immigration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283AA2-5BAB-8041-94B2-774E5907B406}"/>
              </a:ext>
            </a:extLst>
          </p:cNvPr>
          <p:cNvSpPr/>
          <p:nvPr/>
        </p:nvSpPr>
        <p:spPr>
          <a:xfrm>
            <a:off x="-12543" y="9246863"/>
            <a:ext cx="4839920" cy="4469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Mean(SD) age of 145 participants was 56(15) years, 70% male, 67% White, 28% immigrant [Table 1].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Immigrants vs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non-immigrants, had lower depression and similar anxiety scores. [Figure 1].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Upon multivariable adjustment, anxiety and depression scores were similar between groups (b[95%CI] 1.0[-2.6–4.6]; -2.5[–6.0–1.0).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Mean(SD) time since immigration was 38(17) years, and mean(SD) age at immigration was 21(15) years. Most immigrants (90%) were landed immigrants.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Older age at immigration was associated with lower anxiety and depression scores following univariable analysis [Figure 2] [Table 1]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adjusted for age and sex, older age at immigration was associated with a lower depression score (-0.3[-0.5–-0.1], p=0.005) [Table 2].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72B25D-96A9-3946-8166-B9604DD53FEB}"/>
              </a:ext>
            </a:extLst>
          </p:cNvPr>
          <p:cNvSpPr/>
          <p:nvPr/>
        </p:nvSpPr>
        <p:spPr>
          <a:xfrm>
            <a:off x="-5018" y="8812204"/>
            <a:ext cx="4832591" cy="43688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49875-9E6B-A542-9A2E-8FC57252E846}"/>
              </a:ext>
            </a:extLst>
          </p:cNvPr>
          <p:cNvSpPr txBox="1"/>
          <p:nvPr/>
        </p:nvSpPr>
        <p:spPr>
          <a:xfrm>
            <a:off x="13472700" y="11668267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p=0.010*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F3201-3466-2C44-A03B-876510A68ED3}"/>
              </a:ext>
            </a:extLst>
          </p:cNvPr>
          <p:cNvSpPr txBox="1"/>
          <p:nvPr/>
        </p:nvSpPr>
        <p:spPr>
          <a:xfrm>
            <a:off x="8662792" y="1166826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p=0.362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76B513F8-D73D-D341-989E-E9B7AE0FC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45331"/>
              </p:ext>
            </p:extLst>
          </p:nvPr>
        </p:nvGraphicFramePr>
        <p:xfrm>
          <a:off x="9716514" y="6552788"/>
          <a:ext cx="9785816" cy="307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4">
                  <a:extLst>
                    <a:ext uri="{9D8B030D-6E8A-4147-A177-3AD203B41FA5}">
                      <a16:colId xmlns:a16="http://schemas.microsoft.com/office/drawing/2014/main" val="2496969790"/>
                    </a:ext>
                  </a:extLst>
                </a:gridCol>
                <a:gridCol w="1699217">
                  <a:extLst>
                    <a:ext uri="{9D8B030D-6E8A-4147-A177-3AD203B41FA5}">
                      <a16:colId xmlns:a16="http://schemas.microsoft.com/office/drawing/2014/main" val="3261144322"/>
                    </a:ext>
                  </a:extLst>
                </a:gridCol>
                <a:gridCol w="1658807">
                  <a:extLst>
                    <a:ext uri="{9D8B030D-6E8A-4147-A177-3AD203B41FA5}">
                      <a16:colId xmlns:a16="http://schemas.microsoft.com/office/drawing/2014/main" val="496036911"/>
                    </a:ext>
                  </a:extLst>
                </a:gridCol>
                <a:gridCol w="2324102">
                  <a:extLst>
                    <a:ext uri="{9D8B030D-6E8A-4147-A177-3AD203B41FA5}">
                      <a16:colId xmlns:a16="http://schemas.microsoft.com/office/drawing/2014/main" val="2903239841"/>
                    </a:ext>
                  </a:extLst>
                </a:gridCol>
                <a:gridCol w="1991456">
                  <a:extLst>
                    <a:ext uri="{9D8B030D-6E8A-4147-A177-3AD203B41FA5}">
                      <a16:colId xmlns:a16="http://schemas.microsoft.com/office/drawing/2014/main" val="3159574786"/>
                    </a:ext>
                  </a:extLst>
                </a:gridCol>
              </a:tblGrid>
              <a:tr h="39775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Outcome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80744"/>
                  </a:ext>
                </a:extLst>
              </a:tr>
              <a:tr h="397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20607"/>
                  </a:ext>
                </a:extLst>
              </a:tr>
              <a:tr h="3977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Anxiety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-0.4 to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0.037*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97281"/>
                  </a:ext>
                </a:extLst>
              </a:tr>
              <a:tr h="39775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-0.4 to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0.064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831893"/>
                  </a:ext>
                </a:extLst>
              </a:tr>
              <a:tr h="3977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-0.5 to -0.1</a:t>
                      </a:r>
                      <a:endParaRPr lang="en-CA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0.003*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618711"/>
                  </a:ext>
                </a:extLst>
              </a:tr>
              <a:tr h="39775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-0.3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-0.5 to -0.1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0.005*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339327"/>
                  </a:ext>
                </a:extLst>
              </a:tr>
              <a:tr h="687023">
                <a:tc gridSpan="5"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1: </a:t>
                      </a: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Univariable analysis</a:t>
                      </a:r>
                    </a:p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2: </a:t>
                      </a: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 + age, sex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9922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02AD35C-EA77-9547-8369-38081B70E12F}"/>
              </a:ext>
            </a:extLst>
          </p:cNvPr>
          <p:cNvSpPr/>
          <p:nvPr/>
        </p:nvSpPr>
        <p:spPr>
          <a:xfrm>
            <a:off x="14502826" y="9321040"/>
            <a:ext cx="5005962" cy="43688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Discussion and Conclusion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EC7562-6145-924E-9A58-4B244563B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9618" y="421634"/>
            <a:ext cx="4138807" cy="10687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EBCE8A-29B2-F549-931D-4FF010B2DE7E}"/>
              </a:ext>
            </a:extLst>
          </p:cNvPr>
          <p:cNvSpPr txBox="1"/>
          <p:nvPr/>
        </p:nvSpPr>
        <p:spPr>
          <a:xfrm>
            <a:off x="13633575" y="292522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p=0.037*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24601-18E1-524C-B337-6C3EC9C3CC2B}"/>
              </a:ext>
            </a:extLst>
          </p:cNvPr>
          <p:cNvSpPr txBox="1"/>
          <p:nvPr/>
        </p:nvSpPr>
        <p:spPr>
          <a:xfrm>
            <a:off x="18474559" y="2918640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p=0.003*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721EF0-309E-5042-8E56-91F00809EE6A}"/>
              </a:ext>
            </a:extLst>
          </p:cNvPr>
          <p:cNvSpPr/>
          <p:nvPr/>
        </p:nvSpPr>
        <p:spPr>
          <a:xfrm>
            <a:off x="4813242" y="9711272"/>
            <a:ext cx="9705503" cy="30807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Figure 1 – Anxiety and Depression by Immigrant Status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92F57194-9911-C742-AE23-F2A8F28F0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1310"/>
              </p:ext>
            </p:extLst>
          </p:nvPr>
        </p:nvGraphicFramePr>
        <p:xfrm>
          <a:off x="4822635" y="3292354"/>
          <a:ext cx="4884510" cy="64189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1226">
                  <a:extLst>
                    <a:ext uri="{9D8B030D-6E8A-4147-A177-3AD203B41FA5}">
                      <a16:colId xmlns:a16="http://schemas.microsoft.com/office/drawing/2014/main" val="200815127"/>
                    </a:ext>
                  </a:extLst>
                </a:gridCol>
                <a:gridCol w="884387">
                  <a:extLst>
                    <a:ext uri="{9D8B030D-6E8A-4147-A177-3AD203B41FA5}">
                      <a16:colId xmlns:a16="http://schemas.microsoft.com/office/drawing/2014/main" val="2052444933"/>
                    </a:ext>
                  </a:extLst>
                </a:gridCol>
                <a:gridCol w="978062">
                  <a:extLst>
                    <a:ext uri="{9D8B030D-6E8A-4147-A177-3AD203B41FA5}">
                      <a16:colId xmlns:a16="http://schemas.microsoft.com/office/drawing/2014/main" val="3188816115"/>
                    </a:ext>
                  </a:extLst>
                </a:gridCol>
                <a:gridCol w="933094">
                  <a:extLst>
                    <a:ext uri="{9D8B030D-6E8A-4147-A177-3AD203B41FA5}">
                      <a16:colId xmlns:a16="http://schemas.microsoft.com/office/drawing/2014/main" val="2431991094"/>
                    </a:ext>
                  </a:extLst>
                </a:gridCol>
                <a:gridCol w="797741">
                  <a:extLst>
                    <a:ext uri="{9D8B030D-6E8A-4147-A177-3AD203B41FA5}">
                      <a16:colId xmlns:a16="http://schemas.microsoft.com/office/drawing/2014/main" val="206825861"/>
                    </a:ext>
                  </a:extLst>
                </a:gridCol>
              </a:tblGrid>
              <a:tr h="319349">
                <a:tc gridSpan="5">
                  <a:txBody>
                    <a:bodyPr/>
                    <a:lstStyle/>
                    <a:p>
                      <a:r>
                        <a:rPr lang="en-US" sz="1400" dirty="0"/>
                        <a:t>Table 1 – Population Demographics </a:t>
                      </a:r>
                    </a:p>
                  </a:txBody>
                  <a:tcPr>
                    <a:solidFill>
                      <a:srgbClr val="0C6B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95100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Cohort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Non-Immigrant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dirty="0"/>
                        <a:t>Immigrant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p-value</a:t>
                      </a:r>
                    </a:p>
                  </a:txBody>
                  <a:tcPr>
                    <a:solidFill>
                      <a:srgbClr val="9DC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44785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Sample size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145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 (71%)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(28%)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09944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 age (±SD)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70303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Gender –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 (76%)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26380"/>
                  </a:ext>
                </a:extLst>
              </a:tr>
              <a:tr h="989983">
                <a:tc>
                  <a:txBody>
                    <a:bodyPr/>
                    <a:lstStyle/>
                    <a:p>
                      <a:r>
                        <a:rPr lang="en-US" sz="1400" b="1" dirty="0"/>
                        <a:t>Median years since transplant (IQR)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5.4 </a:t>
                      </a:r>
                    </a:p>
                    <a:p>
                      <a:r>
                        <a:rPr lang="en-US" sz="1400" dirty="0"/>
                        <a:t>(1-12)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</a:p>
                    <a:p>
                      <a:r>
                        <a:rPr lang="en-US" sz="1400" dirty="0"/>
                        <a:t>(1-12)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7.0</a:t>
                      </a:r>
                    </a:p>
                    <a:p>
                      <a:r>
                        <a:rPr lang="en-US" sz="1400" dirty="0"/>
                        <a:t>(2-12)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93687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Ethnicity –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 (77%)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 (41%)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&lt;0.001*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56812"/>
                  </a:ext>
                </a:extLst>
              </a:tr>
              <a:tr h="542893">
                <a:tc>
                  <a:txBody>
                    <a:bodyPr/>
                    <a:lstStyle/>
                    <a:p>
                      <a:r>
                        <a:rPr lang="en-US" sz="1400" b="1" dirty="0"/>
                        <a:t>Education – &lt;12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 (33%)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 (38%)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0842"/>
                  </a:ext>
                </a:extLst>
              </a:tr>
              <a:tr h="766438">
                <a:tc>
                  <a:txBody>
                    <a:bodyPr/>
                    <a:lstStyle/>
                    <a:p>
                      <a:r>
                        <a:rPr lang="en-US" sz="1400" b="1" dirty="0"/>
                        <a:t>English as First Language –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 (68%)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 (87%)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&lt;0.001*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09434"/>
                  </a:ext>
                </a:extLst>
              </a:tr>
              <a:tr h="766438">
                <a:tc>
                  <a:txBody>
                    <a:bodyPr/>
                    <a:lstStyle/>
                    <a:p>
                      <a:r>
                        <a:rPr lang="en-US" sz="1400" b="1" dirty="0"/>
                        <a:t>Employment Status –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 (48%)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 (47%)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(51%)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87057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US" sz="1400" b="1" dirty="0"/>
                        <a:t>Income – &lt;30k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 (9%)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3730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918BD58-E0EF-724A-9214-C5D4DE8B1E26}"/>
              </a:ext>
            </a:extLst>
          </p:cNvPr>
          <p:cNvSpPr/>
          <p:nvPr/>
        </p:nvSpPr>
        <p:spPr>
          <a:xfrm>
            <a:off x="4825189" y="2353406"/>
            <a:ext cx="4870478" cy="935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The objective was to assess if immigrant status is associated with self-reported anxiety and depression among LTRs.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1BF99C-64CC-4B43-AC35-271E70E3BEFE}"/>
              </a:ext>
            </a:extLst>
          </p:cNvPr>
          <p:cNvSpPr/>
          <p:nvPr/>
        </p:nvSpPr>
        <p:spPr>
          <a:xfrm>
            <a:off x="4792782" y="1928404"/>
            <a:ext cx="4923731" cy="436250"/>
          </a:xfrm>
          <a:prstGeom prst="rect">
            <a:avLst/>
          </a:prstGeom>
          <a:solidFill>
            <a:srgbClr val="0D6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43662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798</Words>
  <Application>Microsoft Macintosh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Mauti</dc:creator>
  <cp:lastModifiedBy>Eric Mauti</cp:lastModifiedBy>
  <cp:revision>87</cp:revision>
  <dcterms:created xsi:type="dcterms:W3CDTF">2020-10-29T20:29:40Z</dcterms:created>
  <dcterms:modified xsi:type="dcterms:W3CDTF">2020-11-29T21:59:10Z</dcterms:modified>
</cp:coreProperties>
</file>