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08" r:id="rId1"/>
  </p:sldMasterIdLst>
  <p:sldIdLst>
    <p:sldId id="256" r:id="rId2"/>
    <p:sldId id="257" r:id="rId3"/>
    <p:sldId id="276" r:id="rId4"/>
    <p:sldId id="258" r:id="rId5"/>
    <p:sldId id="260" r:id="rId6"/>
    <p:sldId id="277" r:id="rId7"/>
    <p:sldId id="278" r:id="rId8"/>
    <p:sldId id="272" r:id="rId9"/>
    <p:sldId id="279" r:id="rId10"/>
    <p:sldId id="273" r:id="rId11"/>
    <p:sldId id="280" r:id="rId12"/>
    <p:sldId id="274" r:id="rId13"/>
    <p:sldId id="275" r:id="rId14"/>
    <p:sldId id="281"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e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75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75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40000"/>
                    <a:lumOff val="60000"/>
                  </a:schemeClr>
                </a:solidFill>
              </a:defRPr>
            </a:lvl1pPr>
          </a:lstStyle>
          <a:p>
            <a:fld id="{F7AFFB9B-9FB8-469E-96F9-4D32314110B6}" type="datetimeFigureOut">
              <a:rPr lang="en-US" smtClean="0"/>
              <a:t>2/28/2020</a:t>
            </a:fld>
            <a:endParaRPr lang="en-US" dirty="0"/>
          </a:p>
        </p:txBody>
      </p:sp>
      <p:sp>
        <p:nvSpPr>
          <p:cNvPr id="5" name="Footer Placeholder 4"/>
          <p:cNvSpPr>
            <a:spLocks noGrp="1"/>
          </p:cNvSpPr>
          <p:nvPr>
            <p:ph type="ftr" sz="quarter" idx="11"/>
          </p:nvPr>
        </p:nvSpPr>
        <p:spPr>
          <a:xfrm rot="21420000">
            <a:off x="-9144" y="4882896"/>
            <a:ext cx="4050792" cy="1197864"/>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smtClean="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accent1">
              <a:lumMod val="40000"/>
              <a:lumOff val="60000"/>
              <a:alpha val="6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4170362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5BB1C6-BF8F-4481-8AB2-603A1C8A906A}" type="datetimeFigureOut">
              <a:rPr lang="en-US" smtClean="0"/>
              <a:t>2/28/2020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0383801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5BB1C6-BF8F-4481-8AB2-603A1C8A906A}" type="datetimeFigureOut">
              <a:rPr lang="en-US" smtClean="0"/>
              <a:t>2/28/2020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6225998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5BB1C6-BF8F-4481-8AB2-603A1C8A906A}" type="datetimeFigureOut">
              <a:rPr lang="en-US" smtClean="0"/>
              <a:t>2/28/2020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0300629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5BB1C6-BF8F-4481-8AB2-603A1C8A906A}" type="datetimeFigureOut">
              <a:rPr lang="en-US" smtClean="0"/>
              <a:t>2/28/2020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0248130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35BB1C6-BF8F-4481-8AB2-603A1C8A906A}" type="datetimeFigureOut">
              <a:rPr lang="en-US" smtClean="0"/>
              <a:t>2/28/2020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5400188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35BB1C6-BF8F-4481-8AB2-603A1C8A906A}" type="datetimeFigureOut">
              <a:rPr lang="en-US" smtClean="0"/>
              <a:t>2/28/2020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0337704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5BB1C6-BF8F-4481-8AB2-603A1C8A906A}" type="datetimeFigureOut">
              <a:rPr lang="en-US" smtClean="0"/>
              <a:t>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9975990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5BB1C6-BF8F-4481-8AB2-603A1C8A906A}" type="datetimeFigureOut">
              <a:rPr lang="en-US" smtClean="0"/>
              <a:t>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7494315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5BB1C6-BF8F-4481-8AB2-603A1C8A906A}" type="datetimeFigureOut">
              <a:rPr lang="en-US" smtClean="0"/>
              <a:t>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814638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7F47CF-67C9-420C-80A5-E2069FF0C2DF}" type="datetimeFigureOut">
              <a:rPr lang="en-US" smtClean="0"/>
              <a:t>2/28/2020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118039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5BB1C6-BF8F-4481-8AB2-603A1C8A906A}" type="datetimeFigureOut">
              <a:rPr lang="en-US" smtClean="0"/>
              <a:t>2/28/2020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4139767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5BB1C6-BF8F-4481-8AB2-603A1C8A906A}" type="datetimeFigureOut">
              <a:rPr lang="en-US" smtClean="0"/>
              <a:t>2/28/2020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0586145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smtClean="0"/>
              <a:t>2/28/2020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443030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smtClean="0"/>
              <a:t>2/28/2020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786305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5BB1C6-BF8F-4481-8AB2-603A1C8A906A}" type="datetimeFigureOut">
              <a:rPr lang="en-US" smtClean="0"/>
              <a:t>2/28/2020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3455383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EF78E3-FDA3-4D28-AAA2-0B81F349A39D}" type="datetimeFigureOut">
              <a:rPr lang="en-US" smtClean="0"/>
              <a:t>2/28/2020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28312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75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40000"/>
                    <a:lumOff val="60000"/>
                  </a:schemeClr>
                </a:solidFill>
              </a:defRPr>
            </a:lvl1pPr>
          </a:lstStyle>
          <a:p>
            <a:fld id="{C35BB1C6-BF8F-4481-8AB2-603A1C8A906A}" type="datetimeFigureOut">
              <a:rPr lang="en-US" smtClean="0"/>
              <a:t>2/28/2020</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40000"/>
                    <a:lumOff val="6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40000"/>
                    <a:lumOff val="60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42030684"/>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 id="2147483820" r:id="rId12"/>
    <p:sldLayoutId id="2147483821" r:id="rId13"/>
    <p:sldLayoutId id="2147483822" r:id="rId14"/>
    <p:sldLayoutId id="2147483823" r:id="rId15"/>
    <p:sldLayoutId id="2147483824" r:id="rId16"/>
    <p:sldLayoutId id="2147483825" r:id="rId17"/>
  </p:sldLayoutIdLst>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1.emf"/></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4.emf"/></Relationships>
</file>

<file path=ppt/slides/_rels/slide1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B3EA7-DF19-437E-985F-66178172CCAE}"/>
              </a:ext>
            </a:extLst>
          </p:cNvPr>
          <p:cNvSpPr>
            <a:spLocks noGrp="1"/>
          </p:cNvSpPr>
          <p:nvPr>
            <p:ph type="ctrTitle"/>
          </p:nvPr>
        </p:nvSpPr>
        <p:spPr/>
        <p:txBody>
          <a:bodyPr/>
          <a:lstStyle/>
          <a:p>
            <a:r>
              <a:rPr lang="en-IN" dirty="0"/>
              <a:t>TELEPASS data analyst presentation</a:t>
            </a:r>
          </a:p>
        </p:txBody>
      </p:sp>
      <p:sp>
        <p:nvSpPr>
          <p:cNvPr id="3" name="Subtitle 2">
            <a:extLst>
              <a:ext uri="{FF2B5EF4-FFF2-40B4-BE49-F238E27FC236}">
                <a16:creationId xmlns:a16="http://schemas.microsoft.com/office/drawing/2014/main" id="{19B79B66-9233-4712-AB1D-C8DD6DBE8172}"/>
              </a:ext>
            </a:extLst>
          </p:cNvPr>
          <p:cNvSpPr>
            <a:spLocks noGrp="1"/>
          </p:cNvSpPr>
          <p:nvPr>
            <p:ph type="subTitle" idx="1"/>
          </p:nvPr>
        </p:nvSpPr>
        <p:spPr/>
        <p:txBody>
          <a:bodyPr/>
          <a:lstStyle/>
          <a:p>
            <a:r>
              <a:rPr lang="en-IN" dirty="0"/>
              <a:t> TEST SOLUTIONS REPORT</a:t>
            </a:r>
          </a:p>
        </p:txBody>
      </p:sp>
      <p:pic>
        <p:nvPicPr>
          <p:cNvPr id="6" name="Picture 5">
            <a:extLst>
              <a:ext uri="{FF2B5EF4-FFF2-40B4-BE49-F238E27FC236}">
                <a16:creationId xmlns:a16="http://schemas.microsoft.com/office/drawing/2014/main" id="{A1E76A78-934D-4B0B-9746-B8FA97A57CF5}"/>
              </a:ext>
            </a:extLst>
          </p:cNvPr>
          <p:cNvPicPr>
            <a:picLocks noChangeAspect="1"/>
          </p:cNvPicPr>
          <p:nvPr/>
        </p:nvPicPr>
        <p:blipFill>
          <a:blip r:embed="rId2"/>
          <a:stretch>
            <a:fillRect/>
          </a:stretch>
        </p:blipFill>
        <p:spPr>
          <a:xfrm>
            <a:off x="226057" y="3429000"/>
            <a:ext cx="4886325" cy="933450"/>
          </a:xfrm>
          <a:prstGeom prst="rect">
            <a:avLst/>
          </a:prstGeom>
        </p:spPr>
      </p:pic>
    </p:spTree>
    <p:extLst>
      <p:ext uri="{BB962C8B-B14F-4D97-AF65-F5344CB8AC3E}">
        <p14:creationId xmlns:p14="http://schemas.microsoft.com/office/powerpoint/2010/main" val="20490299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mph" presetSubtype="0" grpId="0" nodeType="withEffect">
                                  <p:stCondLst>
                                    <p:cond delay="0"/>
                                  </p:stCondLst>
                                  <p:iterate type="lt">
                                    <p:tmAbs val="25"/>
                                  </p:iterate>
                                  <p:childTnLst>
                                    <p:set>
                                      <p:cBhvr override="childStyle">
                                        <p:cTn id="6" dur="indefinite"/>
                                        <p:tgtEl>
                                          <p:spTgt spid="2"/>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E22C5-AB4D-4589-AA06-DE85163EDBD6}"/>
              </a:ext>
            </a:extLst>
          </p:cNvPr>
          <p:cNvSpPr>
            <a:spLocks noGrp="1"/>
          </p:cNvSpPr>
          <p:nvPr>
            <p:ph type="title"/>
          </p:nvPr>
        </p:nvSpPr>
        <p:spPr/>
        <p:txBody>
          <a:bodyPr/>
          <a:lstStyle/>
          <a:p>
            <a:pPr algn="ctr"/>
            <a:r>
              <a:rPr lang="en-US" dirty="0"/>
              <a:t>MCAR</a:t>
            </a:r>
            <a:endParaRPr lang="en-IN" dirty="0"/>
          </a:p>
        </p:txBody>
      </p:sp>
      <p:pic>
        <p:nvPicPr>
          <p:cNvPr id="5" name="Content Placeholder 4">
            <a:extLst>
              <a:ext uri="{FF2B5EF4-FFF2-40B4-BE49-F238E27FC236}">
                <a16:creationId xmlns:a16="http://schemas.microsoft.com/office/drawing/2014/main" id="{65B291BA-71A2-46CB-9BBA-5141463874EA}"/>
              </a:ext>
            </a:extLst>
          </p:cNvPr>
          <p:cNvPicPr>
            <a:picLocks noGrp="1" noChangeAspect="1"/>
          </p:cNvPicPr>
          <p:nvPr>
            <p:ph sz="quarter" idx="13"/>
          </p:nvPr>
        </p:nvPicPr>
        <p:blipFill>
          <a:blip r:embed="rId2"/>
          <a:stretch>
            <a:fillRect/>
          </a:stretch>
        </p:blipFill>
        <p:spPr>
          <a:xfrm>
            <a:off x="79899" y="1766743"/>
            <a:ext cx="11567604" cy="458078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050560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BBFDF-C0F2-49B1-9BA3-6C4641526828}"/>
              </a:ext>
            </a:extLst>
          </p:cNvPr>
          <p:cNvSpPr>
            <a:spLocks noGrp="1"/>
          </p:cNvSpPr>
          <p:nvPr>
            <p:ph type="title"/>
          </p:nvPr>
        </p:nvSpPr>
        <p:spPr/>
        <p:txBody>
          <a:bodyPr>
            <a:normAutofit fontScale="90000"/>
          </a:bodyPr>
          <a:lstStyle/>
          <a:p>
            <a:r>
              <a:rPr lang="en-US" dirty="0"/>
              <a:t>Insights on MCAR FROM OCT/2018 TO OCT/2019</a:t>
            </a:r>
            <a:endParaRPr lang="en-IN" dirty="0"/>
          </a:p>
        </p:txBody>
      </p:sp>
      <p:sp>
        <p:nvSpPr>
          <p:cNvPr id="3" name="Content Placeholder 2">
            <a:extLst>
              <a:ext uri="{FF2B5EF4-FFF2-40B4-BE49-F238E27FC236}">
                <a16:creationId xmlns:a16="http://schemas.microsoft.com/office/drawing/2014/main" id="{79F5DF7D-3294-4329-8BA7-D55FA4E8C1BF}"/>
              </a:ext>
            </a:extLst>
          </p:cNvPr>
          <p:cNvSpPr>
            <a:spLocks noGrp="1"/>
          </p:cNvSpPr>
          <p:nvPr>
            <p:ph sz="quarter" idx="13"/>
          </p:nvPr>
        </p:nvSpPr>
        <p:spPr>
          <a:xfrm>
            <a:off x="783455" y="1837765"/>
            <a:ext cx="10394707" cy="3311189"/>
          </a:xfrm>
        </p:spPr>
        <p:txBody>
          <a:bodyPr/>
          <a:lstStyle/>
          <a:p>
            <a:pPr marL="0" indent="0">
              <a:buNone/>
            </a:pPr>
            <a:endParaRPr lang="en-IN" dirty="0"/>
          </a:p>
          <a:p>
            <a:r>
              <a:rPr lang="en-IN" dirty="0"/>
              <a:t>THE MONTHLY CUSTOMER ACQUISITION RATIO STARTS AT 0.62 ON OCT/2018 AND GOES HIGH TO 1.3 ON JUL/2019 AND GETS THE LOWEST TO 0.042 ON OCT/2019.</a:t>
            </a:r>
          </a:p>
          <a:p>
            <a:r>
              <a:rPr lang="en-IN" dirty="0"/>
              <a:t>Through out the year it fluctuates between 0.62 and 1.3 except on oct/2019 it drastically dropped to 0.042.</a:t>
            </a:r>
          </a:p>
          <a:p>
            <a:r>
              <a:rPr lang="en-IN" dirty="0"/>
              <a:t>A root cause analysis need to be performed to find out the reason for the drastic drop in </a:t>
            </a:r>
            <a:r>
              <a:rPr lang="en-IN" dirty="0" err="1"/>
              <a:t>mcar</a:t>
            </a:r>
            <a:r>
              <a:rPr lang="en-IN" dirty="0"/>
              <a:t> on oct/2019 </a:t>
            </a:r>
            <a:endParaRPr lang="en-US" dirty="0"/>
          </a:p>
        </p:txBody>
      </p:sp>
      <p:graphicFrame>
        <p:nvGraphicFramePr>
          <p:cNvPr id="4" name="Object 3">
            <a:extLst>
              <a:ext uri="{FF2B5EF4-FFF2-40B4-BE49-F238E27FC236}">
                <a16:creationId xmlns:a16="http://schemas.microsoft.com/office/drawing/2014/main" id="{E5B41639-4C5B-4FAF-A15E-4D92CB1A9155}"/>
              </a:ext>
            </a:extLst>
          </p:cNvPr>
          <p:cNvGraphicFramePr>
            <a:graphicFrameLocks noChangeAspect="1"/>
          </p:cNvGraphicFramePr>
          <p:nvPr>
            <p:extLst>
              <p:ext uri="{D42A27DB-BD31-4B8C-83A1-F6EECF244321}">
                <p14:modId xmlns:p14="http://schemas.microsoft.com/office/powerpoint/2010/main" val="289860666"/>
              </p:ext>
            </p:extLst>
          </p:nvPr>
        </p:nvGraphicFramePr>
        <p:xfrm>
          <a:off x="9981572" y="4616387"/>
          <a:ext cx="1426973" cy="1236216"/>
        </p:xfrm>
        <a:graphic>
          <a:graphicData uri="http://schemas.openxmlformats.org/presentationml/2006/ole">
            <mc:AlternateContent xmlns:mc="http://schemas.openxmlformats.org/markup-compatibility/2006">
              <mc:Choice xmlns:v="urn:schemas-microsoft-com:vml" Requires="v">
                <p:oleObj spid="_x0000_s2056" name="Worksheet" showAsIcon="1" r:id="rId3" imgW="914400" imgH="792685" progId="Excel.Sheet.12">
                  <p:embed/>
                </p:oleObj>
              </mc:Choice>
              <mc:Fallback>
                <p:oleObj name="Worksheet" showAsIcon="1" r:id="rId3" imgW="914400" imgH="792685" progId="Excel.Sheet.12">
                  <p:embed/>
                  <p:pic>
                    <p:nvPicPr>
                      <p:cNvPr id="0" name=""/>
                      <p:cNvPicPr/>
                      <p:nvPr/>
                    </p:nvPicPr>
                    <p:blipFill>
                      <a:blip r:embed="rId4"/>
                      <a:stretch>
                        <a:fillRect/>
                      </a:stretch>
                    </p:blipFill>
                    <p:spPr>
                      <a:xfrm>
                        <a:off x="9981572" y="4616387"/>
                        <a:ext cx="1426973" cy="1236216"/>
                      </a:xfrm>
                      <a:prstGeom prst="rect">
                        <a:avLst/>
                      </a:prstGeom>
                    </p:spPr>
                  </p:pic>
                </p:oleObj>
              </mc:Fallback>
            </mc:AlternateContent>
          </a:graphicData>
        </a:graphic>
      </p:graphicFrame>
    </p:spTree>
    <p:extLst>
      <p:ext uri="{BB962C8B-B14F-4D97-AF65-F5344CB8AC3E}">
        <p14:creationId xmlns:p14="http://schemas.microsoft.com/office/powerpoint/2010/main" val="830982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1D997-3433-4329-B95A-6C37A1273386}"/>
              </a:ext>
            </a:extLst>
          </p:cNvPr>
          <p:cNvSpPr>
            <a:spLocks noGrp="1"/>
          </p:cNvSpPr>
          <p:nvPr>
            <p:ph type="title"/>
          </p:nvPr>
        </p:nvSpPr>
        <p:spPr/>
        <p:txBody>
          <a:bodyPr>
            <a:normAutofit fontScale="90000"/>
          </a:bodyPr>
          <a:lstStyle/>
          <a:p>
            <a:pPr algn="ctr"/>
            <a:r>
              <a:rPr lang="en-IN" dirty="0"/>
              <a:t>TARGET GEO LOCATIONS BASED ON TRANSACTION AMOUNT</a:t>
            </a:r>
          </a:p>
        </p:txBody>
      </p:sp>
      <p:pic>
        <p:nvPicPr>
          <p:cNvPr id="5" name="Content Placeholder 4">
            <a:extLst>
              <a:ext uri="{FF2B5EF4-FFF2-40B4-BE49-F238E27FC236}">
                <a16:creationId xmlns:a16="http://schemas.microsoft.com/office/drawing/2014/main" id="{9385213D-F89D-48A7-BFF7-B681DE77DD4B}"/>
              </a:ext>
            </a:extLst>
          </p:cNvPr>
          <p:cNvPicPr>
            <a:picLocks noGrp="1" noChangeAspect="1"/>
          </p:cNvPicPr>
          <p:nvPr>
            <p:ph sz="quarter" idx="13"/>
          </p:nvPr>
        </p:nvPicPr>
        <p:blipFill>
          <a:blip r:embed="rId2"/>
          <a:stretch>
            <a:fillRect/>
          </a:stretch>
        </p:blipFill>
        <p:spPr>
          <a:xfrm>
            <a:off x="62144" y="1944209"/>
            <a:ext cx="11579267" cy="441220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009892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C213B-CE39-482F-BE8D-BE18FAA279E7}"/>
              </a:ext>
            </a:extLst>
          </p:cNvPr>
          <p:cNvSpPr>
            <a:spLocks noGrp="1"/>
          </p:cNvSpPr>
          <p:nvPr>
            <p:ph type="title"/>
          </p:nvPr>
        </p:nvSpPr>
        <p:spPr/>
        <p:txBody>
          <a:bodyPr>
            <a:normAutofit fontScale="90000"/>
          </a:bodyPr>
          <a:lstStyle/>
          <a:p>
            <a:pPr algn="ctr"/>
            <a:r>
              <a:rPr lang="en-IN" dirty="0"/>
              <a:t>TARGET GEO LOCATIONS BASED ON NO. OF UNIQUE CUSTOMERS</a:t>
            </a:r>
          </a:p>
        </p:txBody>
      </p:sp>
      <p:pic>
        <p:nvPicPr>
          <p:cNvPr id="5" name="Content Placeholder 4">
            <a:extLst>
              <a:ext uri="{FF2B5EF4-FFF2-40B4-BE49-F238E27FC236}">
                <a16:creationId xmlns:a16="http://schemas.microsoft.com/office/drawing/2014/main" id="{71BEE61B-1790-41AC-AC83-4EEDD869D142}"/>
              </a:ext>
            </a:extLst>
          </p:cNvPr>
          <p:cNvPicPr>
            <a:picLocks noGrp="1" noChangeAspect="1"/>
          </p:cNvPicPr>
          <p:nvPr>
            <p:ph sz="quarter" idx="13"/>
          </p:nvPr>
        </p:nvPicPr>
        <p:blipFill>
          <a:blip r:embed="rId2"/>
          <a:stretch>
            <a:fillRect/>
          </a:stretch>
        </p:blipFill>
        <p:spPr>
          <a:xfrm>
            <a:off x="71023" y="2041863"/>
            <a:ext cx="11691890" cy="442995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482932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BBFDF-C0F2-49B1-9BA3-6C4641526828}"/>
              </a:ext>
            </a:extLst>
          </p:cNvPr>
          <p:cNvSpPr>
            <a:spLocks noGrp="1"/>
          </p:cNvSpPr>
          <p:nvPr>
            <p:ph type="title"/>
          </p:nvPr>
        </p:nvSpPr>
        <p:spPr/>
        <p:txBody>
          <a:bodyPr>
            <a:normAutofit/>
          </a:bodyPr>
          <a:lstStyle/>
          <a:p>
            <a:r>
              <a:rPr lang="en-IN" dirty="0"/>
              <a:t>INSIGHTS ON TARGET GEO LOCATIONS </a:t>
            </a:r>
          </a:p>
        </p:txBody>
      </p:sp>
      <p:sp>
        <p:nvSpPr>
          <p:cNvPr id="3" name="Content Placeholder 2">
            <a:extLst>
              <a:ext uri="{FF2B5EF4-FFF2-40B4-BE49-F238E27FC236}">
                <a16:creationId xmlns:a16="http://schemas.microsoft.com/office/drawing/2014/main" id="{79F5DF7D-3294-4329-8BA7-D55FA4E8C1BF}"/>
              </a:ext>
            </a:extLst>
          </p:cNvPr>
          <p:cNvSpPr>
            <a:spLocks noGrp="1"/>
          </p:cNvSpPr>
          <p:nvPr>
            <p:ph sz="quarter" idx="13"/>
          </p:nvPr>
        </p:nvSpPr>
        <p:spPr>
          <a:xfrm>
            <a:off x="783455" y="1837765"/>
            <a:ext cx="10394707" cy="3311189"/>
          </a:xfrm>
        </p:spPr>
        <p:txBody>
          <a:bodyPr>
            <a:normAutofit lnSpcReduction="10000"/>
          </a:bodyPr>
          <a:lstStyle/>
          <a:p>
            <a:pPr marL="0" indent="0">
              <a:buNone/>
            </a:pPr>
            <a:endParaRPr lang="en-IN" dirty="0"/>
          </a:p>
          <a:p>
            <a:r>
              <a:rPr lang="en-IN" dirty="0"/>
              <a:t>FOR THE TARGET GEO LOCATIONS ANALYSIS, I have taken the November month as it has highest number of transactions in the year 2019.</a:t>
            </a:r>
          </a:p>
          <a:p>
            <a:r>
              <a:rPr lang="en-IN" dirty="0"/>
              <a:t>I BELIEVE METRICS LIKE TRANSACTION AMOUNT, NO.OF.TRANSACTIONS, DISPENSED LITRES, UNIQUE CUSTOMERS AND RATIO OF (TRANSACTION AMOUT/DISPENSED LITRES) WILL PLAY A MAJOR ROLE IN DECIDING THE TARGET GEO LOCATIONS</a:t>
            </a:r>
          </a:p>
          <a:p>
            <a:r>
              <a:rPr lang="en-IN" dirty="0"/>
              <a:t>THE ABOVE TWO SLIDES SHOWS THE TARGET GEO LOCATIONS BASED ON TRANSACTION AMOUNT AND UNIQUE CUSTOMERS FOR THE TRANSACTION AMOUNT &gt; 5000 IN THE NOVEMBER MONTH. </a:t>
            </a:r>
            <a:endParaRPr lang="en-US" dirty="0"/>
          </a:p>
        </p:txBody>
      </p:sp>
      <p:graphicFrame>
        <p:nvGraphicFramePr>
          <p:cNvPr id="5" name="Object 4">
            <a:extLst>
              <a:ext uri="{FF2B5EF4-FFF2-40B4-BE49-F238E27FC236}">
                <a16:creationId xmlns:a16="http://schemas.microsoft.com/office/drawing/2014/main" id="{C6650014-A774-45C1-9C5A-096123B74D63}"/>
              </a:ext>
            </a:extLst>
          </p:cNvPr>
          <p:cNvGraphicFramePr>
            <a:graphicFrameLocks noChangeAspect="1"/>
          </p:cNvGraphicFramePr>
          <p:nvPr>
            <p:extLst>
              <p:ext uri="{D42A27DB-BD31-4B8C-83A1-F6EECF244321}">
                <p14:modId xmlns:p14="http://schemas.microsoft.com/office/powerpoint/2010/main" val="1565482486"/>
              </p:ext>
            </p:extLst>
          </p:nvPr>
        </p:nvGraphicFramePr>
        <p:xfrm>
          <a:off x="9900082" y="4829453"/>
          <a:ext cx="1182601" cy="912412"/>
        </p:xfrm>
        <a:graphic>
          <a:graphicData uri="http://schemas.openxmlformats.org/presentationml/2006/ole">
            <mc:AlternateContent xmlns:mc="http://schemas.openxmlformats.org/markup-compatibility/2006">
              <mc:Choice xmlns:v="urn:schemas-microsoft-com:vml" Requires="v">
                <p:oleObj spid="_x0000_s3077" name="Worksheet" showAsIcon="1" r:id="rId3" imgW="914400" imgH="792685" progId="Excel.Sheet.12">
                  <p:embed/>
                </p:oleObj>
              </mc:Choice>
              <mc:Fallback>
                <p:oleObj name="Worksheet" showAsIcon="1" r:id="rId3" imgW="914400" imgH="792685" progId="Excel.Sheet.12">
                  <p:embed/>
                  <p:pic>
                    <p:nvPicPr>
                      <p:cNvPr id="0" name=""/>
                      <p:cNvPicPr/>
                      <p:nvPr/>
                    </p:nvPicPr>
                    <p:blipFill>
                      <a:blip r:embed="rId4"/>
                      <a:stretch>
                        <a:fillRect/>
                      </a:stretch>
                    </p:blipFill>
                    <p:spPr>
                      <a:xfrm>
                        <a:off x="9900082" y="4829453"/>
                        <a:ext cx="1182601" cy="912412"/>
                      </a:xfrm>
                      <a:prstGeom prst="rect">
                        <a:avLst/>
                      </a:prstGeom>
                    </p:spPr>
                  </p:pic>
                </p:oleObj>
              </mc:Fallback>
            </mc:AlternateContent>
          </a:graphicData>
        </a:graphic>
      </p:graphicFrame>
    </p:spTree>
    <p:extLst>
      <p:ext uri="{BB962C8B-B14F-4D97-AF65-F5344CB8AC3E}">
        <p14:creationId xmlns:p14="http://schemas.microsoft.com/office/powerpoint/2010/main" val="4157638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6EF1AF0-F226-4A2C-8D79-0C9297320BD7}"/>
              </a:ext>
            </a:extLst>
          </p:cNvPr>
          <p:cNvPicPr>
            <a:picLocks noChangeAspect="1"/>
          </p:cNvPicPr>
          <p:nvPr/>
        </p:nvPicPr>
        <p:blipFill>
          <a:blip r:embed="rId2"/>
          <a:stretch>
            <a:fillRect/>
          </a:stretch>
        </p:blipFill>
        <p:spPr>
          <a:xfrm>
            <a:off x="1944210" y="292963"/>
            <a:ext cx="7361963" cy="5042517"/>
          </a:xfrm>
          <a:prstGeom prst="rect">
            <a:avLst/>
          </a:prstGeom>
        </p:spPr>
      </p:pic>
    </p:spTree>
    <p:extLst>
      <p:ext uri="{BB962C8B-B14F-4D97-AF65-F5344CB8AC3E}">
        <p14:creationId xmlns:p14="http://schemas.microsoft.com/office/powerpoint/2010/main" val="6427371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87212-2EC9-42AF-AA79-548EB7FD64CA}"/>
              </a:ext>
            </a:extLst>
          </p:cNvPr>
          <p:cNvSpPr>
            <a:spLocks noGrp="1"/>
          </p:cNvSpPr>
          <p:nvPr>
            <p:ph type="title"/>
          </p:nvPr>
        </p:nvSpPr>
        <p:spPr/>
        <p:txBody>
          <a:bodyPr/>
          <a:lstStyle/>
          <a:p>
            <a:pPr algn="ctr"/>
            <a:r>
              <a:rPr lang="en-IN" dirty="0"/>
              <a:t>Socio-demographic analysis</a:t>
            </a:r>
          </a:p>
        </p:txBody>
      </p:sp>
      <p:pic>
        <p:nvPicPr>
          <p:cNvPr id="7" name="Content Placeholder 6">
            <a:extLst>
              <a:ext uri="{FF2B5EF4-FFF2-40B4-BE49-F238E27FC236}">
                <a16:creationId xmlns:a16="http://schemas.microsoft.com/office/drawing/2014/main" id="{0AA9A710-C4EB-46F9-903C-B2EE30BF863D}"/>
              </a:ext>
            </a:extLst>
          </p:cNvPr>
          <p:cNvPicPr>
            <a:picLocks noGrp="1" noChangeAspect="1"/>
          </p:cNvPicPr>
          <p:nvPr>
            <p:ph sz="quarter" idx="13"/>
          </p:nvPr>
        </p:nvPicPr>
        <p:blipFill>
          <a:blip r:embed="rId2"/>
          <a:stretch>
            <a:fillRect/>
          </a:stretch>
        </p:blipFill>
        <p:spPr>
          <a:xfrm>
            <a:off x="0" y="1722268"/>
            <a:ext cx="11745157" cy="469278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5904277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mph" presetSubtype="0" grpId="0" nodeType="withEffect">
                                  <p:stCondLst>
                                    <p:cond delay="0"/>
                                  </p:stCondLst>
                                  <p:iterate type="lt">
                                    <p:tmAbs val="25"/>
                                  </p:iterate>
                                  <p:childTnLst>
                                    <p:set>
                                      <p:cBhvr override="childStyle">
                                        <p:cTn id="6" dur="indefinite"/>
                                        <p:tgtEl>
                                          <p:spTgt spid="2"/>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BBFDF-C0F2-49B1-9BA3-6C4641526828}"/>
              </a:ext>
            </a:extLst>
          </p:cNvPr>
          <p:cNvSpPr>
            <a:spLocks noGrp="1"/>
          </p:cNvSpPr>
          <p:nvPr>
            <p:ph type="title"/>
          </p:nvPr>
        </p:nvSpPr>
        <p:spPr/>
        <p:txBody>
          <a:bodyPr>
            <a:normAutofit fontScale="90000"/>
          </a:bodyPr>
          <a:lstStyle/>
          <a:p>
            <a:r>
              <a:rPr lang="en-US" dirty="0"/>
              <a:t>Insights on the SOCIO-DEMOGRAPHIC analysis - 1</a:t>
            </a:r>
            <a:endParaRPr lang="en-IN" dirty="0"/>
          </a:p>
        </p:txBody>
      </p:sp>
      <p:sp>
        <p:nvSpPr>
          <p:cNvPr id="3" name="Content Placeholder 2">
            <a:extLst>
              <a:ext uri="{FF2B5EF4-FFF2-40B4-BE49-F238E27FC236}">
                <a16:creationId xmlns:a16="http://schemas.microsoft.com/office/drawing/2014/main" id="{79F5DF7D-3294-4329-8BA7-D55FA4E8C1BF}"/>
              </a:ext>
            </a:extLst>
          </p:cNvPr>
          <p:cNvSpPr>
            <a:spLocks noGrp="1"/>
          </p:cNvSpPr>
          <p:nvPr>
            <p:ph sz="quarter" idx="13"/>
          </p:nvPr>
        </p:nvSpPr>
        <p:spPr/>
        <p:txBody>
          <a:bodyPr/>
          <a:lstStyle/>
          <a:p>
            <a:r>
              <a:rPr lang="en-US" dirty="0"/>
              <a:t> the HIGHEST PAYING customers are male WITH THE AGE GROUP RANGE 46-55, Followed by MALES with the age group 36-45, and then comes the males with the age group 56-65.</a:t>
            </a:r>
          </a:p>
          <a:p>
            <a:r>
              <a:rPr lang="en-US" dirty="0"/>
              <a:t>Though there are less female customers, THE SIMILAR AGE GROUP PAYING PATTERN IN MALE GROUP IS OBSERVED IN FEMALE GROUP. </a:t>
            </a:r>
          </a:p>
          <a:p>
            <a:r>
              <a:rPr lang="en-US" dirty="0"/>
              <a:t>BY THIS IT’S CLEAR ON GENEDER WISE IT’S MALE WHO ARE MAJORITY OF THE CUSTOMERS FOR TELEPASS PAY APPLICATION AND WITH THE AGE GROUP 46-55 CONTRIBUTING HIGHEST TO THE TRANSACTION AMOUNT.</a:t>
            </a:r>
          </a:p>
          <a:p>
            <a:endParaRPr lang="en-IN" dirty="0"/>
          </a:p>
        </p:txBody>
      </p:sp>
    </p:spTree>
    <p:extLst>
      <p:ext uri="{BB962C8B-B14F-4D97-AF65-F5344CB8AC3E}">
        <p14:creationId xmlns:p14="http://schemas.microsoft.com/office/powerpoint/2010/main" val="943219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1356A-E1CA-41E3-AB75-C79E68D4E5AB}"/>
              </a:ext>
            </a:extLst>
          </p:cNvPr>
          <p:cNvSpPr>
            <a:spLocks noGrp="1"/>
          </p:cNvSpPr>
          <p:nvPr>
            <p:ph type="title"/>
          </p:nvPr>
        </p:nvSpPr>
        <p:spPr/>
        <p:txBody>
          <a:bodyPr/>
          <a:lstStyle/>
          <a:p>
            <a:pPr algn="ctr"/>
            <a:r>
              <a:rPr lang="en-IN" dirty="0"/>
              <a:t>Socio-demographic analysis</a:t>
            </a:r>
          </a:p>
        </p:txBody>
      </p:sp>
      <p:pic>
        <p:nvPicPr>
          <p:cNvPr id="5" name="Content Placeholder 4">
            <a:extLst>
              <a:ext uri="{FF2B5EF4-FFF2-40B4-BE49-F238E27FC236}">
                <a16:creationId xmlns:a16="http://schemas.microsoft.com/office/drawing/2014/main" id="{CE34FCAC-648A-4D6A-8EA3-6E18DD216737}"/>
              </a:ext>
            </a:extLst>
          </p:cNvPr>
          <p:cNvPicPr>
            <a:picLocks noGrp="1" noChangeAspect="1"/>
          </p:cNvPicPr>
          <p:nvPr>
            <p:ph sz="quarter" idx="13"/>
          </p:nvPr>
        </p:nvPicPr>
        <p:blipFill>
          <a:blip r:embed="rId2"/>
          <a:stretch>
            <a:fillRect/>
          </a:stretch>
        </p:blipFill>
        <p:spPr>
          <a:xfrm>
            <a:off x="79899" y="1699790"/>
            <a:ext cx="11718523" cy="469214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1108155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mph" presetSubtype="0" grpId="0" nodeType="withEffect">
                                  <p:stCondLst>
                                    <p:cond delay="0"/>
                                  </p:stCondLst>
                                  <p:iterate type="lt">
                                    <p:tmAbs val="25"/>
                                  </p:iterate>
                                  <p:childTnLst>
                                    <p:set>
                                      <p:cBhvr override="childStyle">
                                        <p:cTn id="6" dur="indefinite"/>
                                        <p:tgtEl>
                                          <p:spTgt spid="2"/>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C9132-1DA5-4ED8-9933-3515A888F7E1}"/>
              </a:ext>
            </a:extLst>
          </p:cNvPr>
          <p:cNvSpPr>
            <a:spLocks noGrp="1"/>
          </p:cNvSpPr>
          <p:nvPr>
            <p:ph type="title"/>
          </p:nvPr>
        </p:nvSpPr>
        <p:spPr/>
        <p:txBody>
          <a:bodyPr/>
          <a:lstStyle/>
          <a:p>
            <a:pPr algn="ctr"/>
            <a:r>
              <a:rPr lang="en-IN" dirty="0"/>
              <a:t>Socio-demographic analysis</a:t>
            </a:r>
          </a:p>
        </p:txBody>
      </p:sp>
      <p:pic>
        <p:nvPicPr>
          <p:cNvPr id="5" name="Content Placeholder 4">
            <a:extLst>
              <a:ext uri="{FF2B5EF4-FFF2-40B4-BE49-F238E27FC236}">
                <a16:creationId xmlns:a16="http://schemas.microsoft.com/office/drawing/2014/main" id="{8D9626B8-D67E-4FEE-9EF1-E3F12E710C10}"/>
              </a:ext>
            </a:extLst>
          </p:cNvPr>
          <p:cNvPicPr>
            <a:picLocks noGrp="1" noChangeAspect="1"/>
          </p:cNvPicPr>
          <p:nvPr>
            <p:ph sz="quarter" idx="13"/>
          </p:nvPr>
        </p:nvPicPr>
        <p:blipFill>
          <a:blip r:embed="rId2"/>
          <a:stretch>
            <a:fillRect/>
          </a:stretch>
        </p:blipFill>
        <p:spPr>
          <a:xfrm>
            <a:off x="62143" y="1695635"/>
            <a:ext cx="11660005" cy="471404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1508897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mph" presetSubtype="0" grpId="0" nodeType="withEffect">
                                  <p:stCondLst>
                                    <p:cond delay="0"/>
                                  </p:stCondLst>
                                  <p:iterate type="lt">
                                    <p:tmAbs val="25"/>
                                  </p:iterate>
                                  <p:childTnLst>
                                    <p:set>
                                      <p:cBhvr override="childStyle">
                                        <p:cTn id="6" dur="indefinite"/>
                                        <p:tgtEl>
                                          <p:spTgt spid="2"/>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BBFDF-C0F2-49B1-9BA3-6C4641526828}"/>
              </a:ext>
            </a:extLst>
          </p:cNvPr>
          <p:cNvSpPr>
            <a:spLocks noGrp="1"/>
          </p:cNvSpPr>
          <p:nvPr>
            <p:ph type="title"/>
          </p:nvPr>
        </p:nvSpPr>
        <p:spPr/>
        <p:txBody>
          <a:bodyPr>
            <a:normAutofit fontScale="90000"/>
          </a:bodyPr>
          <a:lstStyle/>
          <a:p>
            <a:r>
              <a:rPr lang="en-US" dirty="0"/>
              <a:t>Insights on the SOCIO-DEMOGRAPHIC analysis - 2</a:t>
            </a:r>
            <a:endParaRPr lang="en-IN" dirty="0"/>
          </a:p>
        </p:txBody>
      </p:sp>
      <p:sp>
        <p:nvSpPr>
          <p:cNvPr id="3" name="Content Placeholder 2">
            <a:extLst>
              <a:ext uri="{FF2B5EF4-FFF2-40B4-BE49-F238E27FC236}">
                <a16:creationId xmlns:a16="http://schemas.microsoft.com/office/drawing/2014/main" id="{79F5DF7D-3294-4329-8BA7-D55FA4E8C1BF}"/>
              </a:ext>
            </a:extLst>
          </p:cNvPr>
          <p:cNvSpPr>
            <a:spLocks noGrp="1"/>
          </p:cNvSpPr>
          <p:nvPr>
            <p:ph sz="quarter" idx="13"/>
          </p:nvPr>
        </p:nvSpPr>
        <p:spPr/>
        <p:txBody>
          <a:bodyPr/>
          <a:lstStyle/>
          <a:p>
            <a:r>
              <a:rPr lang="en-US" dirty="0"/>
              <a:t>ON residence region and province wise, THE HIGHEST CONTRIBUTING GROUP IS MALE FROM LOMBARDIA REGION AND MILANO PROVINCE, FOLLOWED BY MALE FROM LAZIO REGION AND  ROMA PROVINCE AND THEN COMES THE MALE FROM PIEDMONTE REGION AND TORINO PROVINCE.</a:t>
            </a:r>
            <a:endParaRPr lang="en-IN" dirty="0"/>
          </a:p>
          <a:p>
            <a:r>
              <a:rPr lang="en-IN" dirty="0"/>
              <a:t>THOUGH THIS DOESN’T SAY A LOT ABOUT THE INDIVIDUAL CUSTOMERS, THESE ANALYSIS  WILL BE HELPFUL IN FINDING THE TARGET GROUPS:</a:t>
            </a:r>
            <a:endParaRPr lang="en-US" dirty="0"/>
          </a:p>
        </p:txBody>
      </p:sp>
    </p:spTree>
    <p:extLst>
      <p:ext uri="{BB962C8B-B14F-4D97-AF65-F5344CB8AC3E}">
        <p14:creationId xmlns:p14="http://schemas.microsoft.com/office/powerpoint/2010/main" val="953844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BBFDF-C0F2-49B1-9BA3-6C4641526828}"/>
              </a:ext>
            </a:extLst>
          </p:cNvPr>
          <p:cNvSpPr>
            <a:spLocks noGrp="1"/>
          </p:cNvSpPr>
          <p:nvPr>
            <p:ph type="title"/>
          </p:nvPr>
        </p:nvSpPr>
        <p:spPr/>
        <p:txBody>
          <a:bodyPr>
            <a:normAutofit fontScale="90000"/>
          </a:bodyPr>
          <a:lstStyle/>
          <a:p>
            <a:r>
              <a:rPr lang="en-US" dirty="0"/>
              <a:t>TARGET GROUPS BASED ON SOCIO-DEMOGRAPHIC ANALYSIS</a:t>
            </a:r>
            <a:endParaRPr lang="en-IN" dirty="0"/>
          </a:p>
        </p:txBody>
      </p:sp>
      <p:sp>
        <p:nvSpPr>
          <p:cNvPr id="3" name="Content Placeholder 2">
            <a:extLst>
              <a:ext uri="{FF2B5EF4-FFF2-40B4-BE49-F238E27FC236}">
                <a16:creationId xmlns:a16="http://schemas.microsoft.com/office/drawing/2014/main" id="{79F5DF7D-3294-4329-8BA7-D55FA4E8C1BF}"/>
              </a:ext>
            </a:extLst>
          </p:cNvPr>
          <p:cNvSpPr>
            <a:spLocks noGrp="1"/>
          </p:cNvSpPr>
          <p:nvPr>
            <p:ph sz="quarter" idx="13"/>
          </p:nvPr>
        </p:nvSpPr>
        <p:spPr/>
        <p:txBody>
          <a:bodyPr/>
          <a:lstStyle/>
          <a:p>
            <a:r>
              <a:rPr lang="en-US" dirty="0"/>
              <a:t>TARGET GROUP 1 – MALES WITH THE AGE GROUP 46-55 FROM THE LOMBARDIA REGION AND MILANO PROVINCE</a:t>
            </a:r>
          </a:p>
          <a:p>
            <a:r>
              <a:rPr lang="en-US" dirty="0"/>
              <a:t>TARGET GROUP 2 – MALES WITH THE AGE GROUP  36-45 FROM THE LAZIO REGION AND ROMA PROVINCE</a:t>
            </a:r>
          </a:p>
          <a:p>
            <a:r>
              <a:rPr lang="en-US" dirty="0"/>
              <a:t>TARGET GROUP 3  - MALES WITH THE AGE GROUP 56-65 FROM THE PIEDMONTE REGION AND TORINO PROVINCE</a:t>
            </a:r>
          </a:p>
        </p:txBody>
      </p:sp>
    </p:spTree>
    <p:extLst>
      <p:ext uri="{BB962C8B-B14F-4D97-AF65-F5344CB8AC3E}">
        <p14:creationId xmlns:p14="http://schemas.microsoft.com/office/powerpoint/2010/main" val="1981281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13A69-5446-4787-9CF2-8A18B1218457}"/>
              </a:ext>
            </a:extLst>
          </p:cNvPr>
          <p:cNvSpPr>
            <a:spLocks noGrp="1"/>
          </p:cNvSpPr>
          <p:nvPr>
            <p:ph type="title"/>
          </p:nvPr>
        </p:nvSpPr>
        <p:spPr/>
        <p:txBody>
          <a:bodyPr/>
          <a:lstStyle/>
          <a:p>
            <a:pPr algn="ctr"/>
            <a:r>
              <a:rPr lang="en-US" dirty="0"/>
              <a:t>Privileged customers</a:t>
            </a:r>
            <a:endParaRPr lang="en-IN" dirty="0"/>
          </a:p>
        </p:txBody>
      </p:sp>
      <p:pic>
        <p:nvPicPr>
          <p:cNvPr id="5" name="Content Placeholder 4">
            <a:extLst>
              <a:ext uri="{FF2B5EF4-FFF2-40B4-BE49-F238E27FC236}">
                <a16:creationId xmlns:a16="http://schemas.microsoft.com/office/drawing/2014/main" id="{ADBF25B0-8A23-4D37-A8AE-E416DB62E751}"/>
              </a:ext>
            </a:extLst>
          </p:cNvPr>
          <p:cNvPicPr>
            <a:picLocks noGrp="1" noChangeAspect="1"/>
          </p:cNvPicPr>
          <p:nvPr>
            <p:ph sz="quarter" idx="13"/>
          </p:nvPr>
        </p:nvPicPr>
        <p:blipFill>
          <a:blip r:embed="rId2"/>
          <a:stretch>
            <a:fillRect/>
          </a:stretch>
        </p:blipFill>
        <p:spPr>
          <a:xfrm>
            <a:off x="62144" y="1837765"/>
            <a:ext cx="11594237" cy="450976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576556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BBFDF-C0F2-49B1-9BA3-6C4641526828}"/>
              </a:ext>
            </a:extLst>
          </p:cNvPr>
          <p:cNvSpPr>
            <a:spLocks noGrp="1"/>
          </p:cNvSpPr>
          <p:nvPr>
            <p:ph type="title"/>
          </p:nvPr>
        </p:nvSpPr>
        <p:spPr/>
        <p:txBody>
          <a:bodyPr>
            <a:normAutofit fontScale="90000"/>
          </a:bodyPr>
          <a:lstStyle/>
          <a:p>
            <a:r>
              <a:rPr lang="en-US" dirty="0"/>
              <a:t>TARGET CUSTOMERS BASED ON HIGHEST TRANSACTION AMOUNT</a:t>
            </a:r>
            <a:endParaRPr lang="en-IN" dirty="0"/>
          </a:p>
        </p:txBody>
      </p:sp>
      <p:sp>
        <p:nvSpPr>
          <p:cNvPr id="3" name="Content Placeholder 2">
            <a:extLst>
              <a:ext uri="{FF2B5EF4-FFF2-40B4-BE49-F238E27FC236}">
                <a16:creationId xmlns:a16="http://schemas.microsoft.com/office/drawing/2014/main" id="{79F5DF7D-3294-4329-8BA7-D55FA4E8C1BF}"/>
              </a:ext>
            </a:extLst>
          </p:cNvPr>
          <p:cNvSpPr>
            <a:spLocks noGrp="1"/>
          </p:cNvSpPr>
          <p:nvPr>
            <p:ph sz="quarter" idx="13"/>
          </p:nvPr>
        </p:nvSpPr>
        <p:spPr/>
        <p:txBody>
          <a:bodyPr/>
          <a:lstStyle/>
          <a:p>
            <a:r>
              <a:rPr lang="en-US" dirty="0"/>
              <a:t>PRIVILIGED CUSTOMERS ARE CALCULATED BY FILTERING THE CUSTOMERS WHO SPENT HIGHER THAN 1500 EURO’S OVERALL IN THE YEAR 2019 FROM THE TARGET GROUPS.</a:t>
            </a:r>
          </a:p>
          <a:p>
            <a:r>
              <a:rPr lang="en-US" dirty="0"/>
              <a:t>THEARE ARE 12 CUSTOMERS WHO SPENT MORE THAN 1500 EURO’S IN THE YEAR 2019, THEIR SOCIO-DEMOGRAPHIC INFORMATION IS AVAILABLE FOR YOUR REFERENCE IN THE BELOW ATTACHED SHEET.</a:t>
            </a:r>
          </a:p>
          <a:p>
            <a:endParaRPr lang="en-US" dirty="0"/>
          </a:p>
        </p:txBody>
      </p:sp>
      <p:graphicFrame>
        <p:nvGraphicFramePr>
          <p:cNvPr id="4" name="Object 3">
            <a:extLst>
              <a:ext uri="{FF2B5EF4-FFF2-40B4-BE49-F238E27FC236}">
                <a16:creationId xmlns:a16="http://schemas.microsoft.com/office/drawing/2014/main" id="{DFE49830-7EAC-419A-B267-337DED310247}"/>
              </a:ext>
            </a:extLst>
          </p:cNvPr>
          <p:cNvGraphicFramePr>
            <a:graphicFrameLocks noChangeAspect="1"/>
          </p:cNvGraphicFramePr>
          <p:nvPr>
            <p:extLst>
              <p:ext uri="{D42A27DB-BD31-4B8C-83A1-F6EECF244321}">
                <p14:modId xmlns:p14="http://schemas.microsoft.com/office/powerpoint/2010/main" val="1207134140"/>
              </p:ext>
            </p:extLst>
          </p:nvPr>
        </p:nvGraphicFramePr>
        <p:xfrm>
          <a:off x="788633" y="4552637"/>
          <a:ext cx="1383437" cy="1198499"/>
        </p:xfrm>
        <a:graphic>
          <a:graphicData uri="http://schemas.openxmlformats.org/presentationml/2006/ole">
            <mc:AlternateContent xmlns:mc="http://schemas.openxmlformats.org/markup-compatibility/2006">
              <mc:Choice xmlns:v="urn:schemas-microsoft-com:vml" Requires="v">
                <p:oleObj spid="_x0000_s1036" name="Worksheet" showAsIcon="1" r:id="rId3" imgW="914400" imgH="792685" progId="Excel.Sheet.12">
                  <p:embed/>
                </p:oleObj>
              </mc:Choice>
              <mc:Fallback>
                <p:oleObj name="Worksheet" showAsIcon="1" r:id="rId3" imgW="914400" imgH="792685" progId="Excel.Sheet.12">
                  <p:embed/>
                  <p:pic>
                    <p:nvPicPr>
                      <p:cNvPr id="0" name=""/>
                      <p:cNvPicPr/>
                      <p:nvPr/>
                    </p:nvPicPr>
                    <p:blipFill>
                      <a:blip r:embed="rId4"/>
                      <a:stretch>
                        <a:fillRect/>
                      </a:stretch>
                    </p:blipFill>
                    <p:spPr>
                      <a:xfrm>
                        <a:off x="788633" y="4552637"/>
                        <a:ext cx="1383437" cy="1198499"/>
                      </a:xfrm>
                      <a:prstGeom prst="rect">
                        <a:avLst/>
                      </a:prstGeom>
                    </p:spPr>
                  </p:pic>
                </p:oleObj>
              </mc:Fallback>
            </mc:AlternateContent>
          </a:graphicData>
        </a:graphic>
      </p:graphicFrame>
    </p:spTree>
    <p:extLst>
      <p:ext uri="{BB962C8B-B14F-4D97-AF65-F5344CB8AC3E}">
        <p14:creationId xmlns:p14="http://schemas.microsoft.com/office/powerpoint/2010/main" val="44363652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EE8011"/>
      </a:accent1>
      <a:accent2>
        <a:srgbClr val="CEC079"/>
      </a:accent2>
      <a:accent3>
        <a:srgbClr val="93A569"/>
      </a:accent3>
      <a:accent4>
        <a:srgbClr val="69A58B"/>
      </a:accent4>
      <a:accent5>
        <a:srgbClr val="6DAABD"/>
      </a:accent5>
      <a:accent6>
        <a:srgbClr val="B24A4B"/>
      </a:accent6>
      <a:hlink>
        <a:srgbClr val="EE8E11"/>
      </a:hlink>
      <a:folHlink>
        <a:srgbClr val="BFAE7F"/>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686B1E04-F35C-4AB5-985D-0C358CA11055}"/>
    </a:ext>
  </a:extLst>
</a:theme>
</file>

<file path=docProps/app.xml><?xml version="1.0" encoding="utf-8"?>
<Properties xmlns="http://schemas.openxmlformats.org/officeDocument/2006/extended-properties" xmlns:vt="http://schemas.openxmlformats.org/officeDocument/2006/docPropsVTypes">
  <Template>TM04033927[[fn=Main Event]]</Template>
  <TotalTime>890</TotalTime>
  <Words>499</Words>
  <Application>Microsoft Office PowerPoint</Application>
  <PresentationFormat>Widescreen</PresentationFormat>
  <Paragraphs>33</Paragraphs>
  <Slides>15</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19" baseType="lpstr">
      <vt:lpstr>Arial</vt:lpstr>
      <vt:lpstr>Impact</vt:lpstr>
      <vt:lpstr>Main Event</vt:lpstr>
      <vt:lpstr>Worksheet</vt:lpstr>
      <vt:lpstr>TELEPASS data analyst presentation</vt:lpstr>
      <vt:lpstr>Socio-demographic analysis</vt:lpstr>
      <vt:lpstr>Insights on the SOCIO-DEMOGRAPHIC analysis - 1</vt:lpstr>
      <vt:lpstr>Socio-demographic analysis</vt:lpstr>
      <vt:lpstr>Socio-demographic analysis</vt:lpstr>
      <vt:lpstr>Insights on the SOCIO-DEMOGRAPHIC analysis - 2</vt:lpstr>
      <vt:lpstr>TARGET GROUPS BASED ON SOCIO-DEMOGRAPHIC ANALYSIS</vt:lpstr>
      <vt:lpstr>Privileged customers</vt:lpstr>
      <vt:lpstr>TARGET CUSTOMERS BASED ON HIGHEST TRANSACTION AMOUNT</vt:lpstr>
      <vt:lpstr>MCAR</vt:lpstr>
      <vt:lpstr>Insights on MCAR FROM OCT/2018 TO OCT/2019</vt:lpstr>
      <vt:lpstr>TARGET GEO LOCATIONS BASED ON TRANSACTION AMOUNT</vt:lpstr>
      <vt:lpstr>TARGET GEO LOCATIONS BASED ON NO. OF UNIQUE CUSTOMERS</vt:lpstr>
      <vt:lpstr>INSIGHTS ON TARGET GEO LOCATIONS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Trivago data analyst sem presentation</dc:title>
  <dc:creator>KARTHIKEYAN R</dc:creator>
  <cp:lastModifiedBy>KARTHIKEYAN R</cp:lastModifiedBy>
  <cp:revision>54</cp:revision>
  <dcterms:created xsi:type="dcterms:W3CDTF">2019-10-21T10:35:39Z</dcterms:created>
  <dcterms:modified xsi:type="dcterms:W3CDTF">2020-02-28T04:06:02Z</dcterms:modified>
</cp:coreProperties>
</file>