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72" r:id="rId10"/>
    <p:sldId id="263" r:id="rId11"/>
    <p:sldId id="264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93D3F-708B-4B36-983A-7EB4B1F524F2}" v="999" dt="2019-09-20T05:39:46.503"/>
    <p1510:client id="{9BEF61D1-0F78-4CCE-ADDD-F7311190F74C}" v="54" dt="2019-09-20T05:56:24.689"/>
    <p1510:client id="{AF4DC791-2BC8-48D7-9BC7-B5C6A1DBE5D6}" v="675" dt="2019-09-20T18:42:35.993"/>
    <p1510:client id="{DBA4C598-46A7-446C-8219-DB705B3A596D}" v="375" dt="2019-09-20T02:56:02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EE5323 Homework #1: Ring Oscillator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Kartheshwar</a:t>
            </a:r>
            <a:r>
              <a:rPr lang="en-US" dirty="0"/>
              <a:t> </a:t>
            </a:r>
            <a:r>
              <a:rPr lang="en-US" dirty="0" err="1"/>
              <a:t>shanmuga</a:t>
            </a:r>
            <a:r>
              <a:rPr lang="en-US" dirty="0"/>
              <a:t> </a:t>
            </a:r>
            <a:r>
              <a:rPr lang="en-US" dirty="0" err="1"/>
              <a:t>sundaram</a:t>
            </a:r>
          </a:p>
          <a:p>
            <a:r>
              <a:rPr lang="en-US" dirty="0"/>
              <a:t>5569005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F300-35C4-4046-BEAC-4818706D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Frequency of layout (RVT) at 110 degrees with 0.7V</a:t>
            </a:r>
            <a:endParaRPr lang="en-GB" dirty="0"/>
          </a:p>
        </p:txBody>
      </p:sp>
      <p:pic>
        <p:nvPicPr>
          <p:cNvPr id="4" name="Picture 4" descr="A circuit board&#10;&#10;Description generated with high confidence">
            <a:extLst>
              <a:ext uri="{FF2B5EF4-FFF2-40B4-BE49-F238E27FC236}">
                <a16:creationId xmlns:a16="http://schemas.microsoft.com/office/drawing/2014/main" id="{995748EE-41EC-4EDA-84F2-8F9D15C1A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714" y="2007968"/>
            <a:ext cx="5415852" cy="4526567"/>
          </a:xfrm>
          <a:prstGeom prst="rect">
            <a:avLst/>
          </a:prstGeom>
        </p:spPr>
      </p:pic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BF30059-E984-4187-BB9D-429FF460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088" y="4178330"/>
            <a:ext cx="19716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9C4E-DBEA-4715-9DDF-AF33CA8B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69DA-BC72-4A53-BF38-4D2E39D4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9019"/>
          </a:xfrm>
        </p:spPr>
        <p:txBody>
          <a:bodyPr>
            <a:normAutofit fontScale="92500"/>
          </a:bodyPr>
          <a:lstStyle/>
          <a:p>
            <a:pPr marL="305435" indent="-305435"/>
            <a:r>
              <a:rPr lang="en-GB" dirty="0">
                <a:ea typeface="+mn-lt"/>
                <a:cs typeface="+mn-lt"/>
              </a:rPr>
              <a:t>Percentage difference in frequency between schematic and extracted layout at 0.7v &amp; 110 degree C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= (1 - (frequency of layout/frequency of schematic)) </a:t>
            </a:r>
            <a:endParaRPr lang="en-GB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 = (1-(4.3116/5.4238) ) *100 =20.505%</a:t>
            </a:r>
            <a:endParaRPr lang="en-GB"/>
          </a:p>
          <a:p>
            <a:pPr marL="305435" indent="-305435"/>
            <a:r>
              <a:rPr lang="en-GB">
                <a:ea typeface="+mn-lt"/>
                <a:cs typeface="+mn-lt"/>
              </a:rPr>
              <a:t>The metal used for interconnect causes the capacitance of the layout to be increased (parasitic capacitance) which proportionally decreases the frequency (time delay is proportional to Capacitance) .</a:t>
            </a:r>
            <a:endParaRPr lang="en-GB" dirty="0">
              <a:ea typeface="+mn-lt"/>
              <a:cs typeface="+mn-lt"/>
            </a:endParaRPr>
          </a:p>
          <a:p>
            <a:pPr marL="305435" indent="-305435"/>
            <a:r>
              <a:rPr lang="en-GB">
                <a:ea typeface="+mn-lt"/>
                <a:cs typeface="+mn-lt"/>
              </a:rPr>
              <a:t>In layout the overall capacitance is C</a:t>
            </a:r>
            <a:r>
              <a:rPr lang="en-GB" baseline="-25000">
                <a:ea typeface="+mn-lt"/>
                <a:cs typeface="+mn-lt"/>
              </a:rPr>
              <a:t>total</a:t>
            </a:r>
            <a:r>
              <a:rPr lang="en-GB">
                <a:ea typeface="+mn-lt"/>
                <a:cs typeface="+mn-lt"/>
              </a:rPr>
              <a:t>= C</a:t>
            </a:r>
            <a:r>
              <a:rPr lang="en-GB" baseline="-25000">
                <a:ea typeface="+mn-lt"/>
                <a:cs typeface="+mn-lt"/>
              </a:rPr>
              <a:t>dbp</a:t>
            </a:r>
            <a:r>
              <a:rPr lang="en-GB">
                <a:ea typeface="+mn-lt"/>
                <a:cs typeface="+mn-lt"/>
              </a:rPr>
              <a:t> + C</a:t>
            </a:r>
            <a:r>
              <a:rPr lang="en-GB" baseline="-25000">
                <a:ea typeface="+mn-lt"/>
                <a:cs typeface="+mn-lt"/>
              </a:rPr>
              <a:t>dbn</a:t>
            </a:r>
            <a:r>
              <a:rPr lang="en-GB">
                <a:ea typeface="+mn-lt"/>
                <a:cs typeface="+mn-lt"/>
              </a:rPr>
              <a:t> + C</a:t>
            </a:r>
            <a:r>
              <a:rPr lang="en-GB" baseline="-25000">
                <a:ea typeface="+mn-lt"/>
                <a:cs typeface="+mn-lt"/>
              </a:rPr>
              <a:t>wire</a:t>
            </a:r>
            <a:r>
              <a:rPr lang="en-GB">
                <a:ea typeface="+mn-lt"/>
                <a:cs typeface="+mn-lt"/>
              </a:rPr>
              <a:t> + C</a:t>
            </a:r>
            <a:r>
              <a:rPr lang="en-GB" baseline="-25000">
                <a:ea typeface="+mn-lt"/>
                <a:cs typeface="+mn-lt"/>
              </a:rPr>
              <a:t>gsp</a:t>
            </a:r>
            <a:r>
              <a:rPr lang="en-GB">
                <a:ea typeface="+mn-lt"/>
                <a:cs typeface="+mn-lt"/>
              </a:rPr>
              <a:t> + C</a:t>
            </a:r>
            <a:r>
              <a:rPr lang="en-GB" baseline="-25000">
                <a:ea typeface="+mn-lt"/>
                <a:cs typeface="+mn-lt"/>
              </a:rPr>
              <a:t>gsn</a:t>
            </a:r>
            <a:r>
              <a:rPr lang="en-GB">
                <a:ea typeface="+mn-lt"/>
                <a:cs typeface="+mn-lt"/>
              </a:rPr>
              <a:t>+ C</a:t>
            </a:r>
            <a:r>
              <a:rPr lang="en-GB" baseline="-25000">
                <a:ea typeface="+mn-lt"/>
                <a:cs typeface="+mn-lt"/>
              </a:rPr>
              <a:t>miller</a:t>
            </a:r>
            <a:endParaRPr lang="en-GB" dirty="0">
              <a:ea typeface="+mn-lt"/>
              <a:cs typeface="+mn-lt"/>
            </a:endParaRPr>
          </a:p>
          <a:p>
            <a:pPr marL="305435" indent="-305435"/>
            <a:r>
              <a:rPr lang="en-GB"/>
              <a:t>These effect doesn’t get reflected in the schematic so the frequncy of schematic is more compared to layout</a:t>
            </a:r>
          </a:p>
          <a:p>
            <a:pPr marL="305435" indent="-305435"/>
            <a:r>
              <a:rPr lang="en-GB"/>
              <a:t>To </a:t>
            </a:r>
            <a:r>
              <a:rPr lang="en-GB">
                <a:ea typeface="+mn-lt"/>
                <a:cs typeface="+mn-lt"/>
              </a:rPr>
              <a:t>match the frequency of the schematic with the layout an extra capacitor is added as a part of netlist of schematic</a:t>
            </a:r>
          </a:p>
          <a:p>
            <a:pPr marL="305435" indent="-305435"/>
            <a:r>
              <a:rPr lang="en-US" dirty="0"/>
              <a:t>The </a:t>
            </a:r>
            <a:r>
              <a:rPr lang="en-US" dirty="0">
                <a:ea typeface="+mn-lt"/>
                <a:cs typeface="+mn-lt"/>
              </a:rPr>
              <a:t>capacitance </a:t>
            </a:r>
            <a:r>
              <a:rPr lang="en-US" dirty="0"/>
              <a:t>sweep is done in netlist and the frequency vs capacitance plot will help to determine the exact value of capacitor needed to be within 1% of each other</a:t>
            </a:r>
          </a:p>
          <a:p>
            <a:pPr marL="305435" indent="-305435"/>
            <a:r>
              <a:rPr lang="en-US" dirty="0"/>
              <a:t>As it can be seen from the next page the capacitance value which needs to be added at the schematic is   </a:t>
            </a:r>
            <a:r>
              <a:rPr lang="en-US" b="1" dirty="0"/>
              <a:t>225.21a</a:t>
            </a:r>
            <a:br>
              <a:rPr lang="en-US" b="1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6154-9CAF-4D0A-AC65-4AA10EEF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capacitance value found by sweeping the capacitor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858F35-CDE5-42D2-A7B9-FE7CAFB8A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414" y="1878572"/>
            <a:ext cx="5589697" cy="474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F1EC-E472-4315-88DF-629DCAE5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The  propagation delay for ring oscillator- Schematic</a:t>
            </a:r>
            <a:endParaRPr lang="en-US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75B37917-D016-4B71-8506-B3B368290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543" y="2007968"/>
            <a:ext cx="5416457" cy="4785358"/>
          </a:xfrm>
          <a:prstGeom prst="rect">
            <a:avLst/>
          </a:prstGeom>
        </p:spPr>
      </p:pic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20F5923-8040-4521-9A55-30D9C77B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493" y="3170028"/>
            <a:ext cx="3269051" cy="22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4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CF87-4C44-4052-9862-C915A2C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The  propagation delay for ring oscillator- layout</a:t>
            </a:r>
            <a:endParaRPr lang="en-US" dirty="0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474BDB83-CED1-4AB2-92EF-EF67AAAD2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116" y="1979213"/>
            <a:ext cx="5817388" cy="4756604"/>
          </a:xfrm>
          <a:prstGeom prst="rect">
            <a:avLst/>
          </a:prstGeom>
        </p:spPr>
      </p:pic>
      <p:pic>
        <p:nvPicPr>
          <p:cNvPr id="3" name="Picture 4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4A705D37-1E9A-4644-A858-6423C72CF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64" y="3528204"/>
            <a:ext cx="3013674" cy="19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9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A75C-7D8C-46C8-8AF2-0E6501D2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1.Schematic for inverter INVx2_ASAP7_75t_SL standard cell in virtuoso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177B1C2-8CB6-4E7B-A163-C26C5582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endParaRPr lang="en-GB" dirty="0"/>
          </a:p>
        </p:txBody>
      </p:sp>
      <p:pic>
        <p:nvPicPr>
          <p:cNvPr id="24" name="Picture 24" descr="A picture containing light&#10;&#10;Description generated with very high confidence">
            <a:extLst>
              <a:ext uri="{FF2B5EF4-FFF2-40B4-BE49-F238E27FC236}">
                <a16:creationId xmlns:a16="http://schemas.microsoft.com/office/drawing/2014/main" id="{939532C3-22B1-40AB-86BD-C7508620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769" y="1795103"/>
            <a:ext cx="6455254" cy="493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7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9EB5-ADBE-42E6-993E-A2313497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Voltage Transfer characteristics of schematic- inverter INVx2_ASAP7_75t_SL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E84E8F-71AD-44C0-9B71-B9B166F96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917" y="1849817"/>
            <a:ext cx="6403485" cy="49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0FD8-843C-480F-8401-F49C72FA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2. Schematic of 31 stage ring oscillator using bus notation 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A picture containing light&#10;&#10;Description generated with very high confidence">
            <a:extLst>
              <a:ext uri="{FF2B5EF4-FFF2-40B4-BE49-F238E27FC236}">
                <a16:creationId xmlns:a16="http://schemas.microsoft.com/office/drawing/2014/main" id="{2258B319-3B8C-4A7B-8D05-E61026B0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417" y="2180496"/>
            <a:ext cx="5729089" cy="45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2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3D59-3D10-4523-8B66-4BA64549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3. Ring Oscillator Frequency for different PVT for the netlist generated using schematic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7DB84E-BC9A-459C-ACC2-0A9317B5E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646827"/>
              </p:ext>
            </p:extLst>
          </p:nvPr>
        </p:nvGraphicFramePr>
        <p:xfrm>
          <a:off x="581025" y="2181225"/>
          <a:ext cx="10464261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852">
                  <a:extLst>
                    <a:ext uri="{9D8B030D-6E8A-4147-A177-3AD203B41FA5}">
                      <a16:colId xmlns:a16="http://schemas.microsoft.com/office/drawing/2014/main" val="989847568"/>
                    </a:ext>
                  </a:extLst>
                </a:gridCol>
                <a:gridCol w="2092852">
                  <a:extLst>
                    <a:ext uri="{9D8B030D-6E8A-4147-A177-3AD203B41FA5}">
                      <a16:colId xmlns:a16="http://schemas.microsoft.com/office/drawing/2014/main" val="181130238"/>
                    </a:ext>
                  </a:extLst>
                </a:gridCol>
                <a:gridCol w="2092852">
                  <a:extLst>
                    <a:ext uri="{9D8B030D-6E8A-4147-A177-3AD203B41FA5}">
                      <a16:colId xmlns:a16="http://schemas.microsoft.com/office/drawing/2014/main" val="287496292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0332363"/>
                    </a:ext>
                  </a:extLst>
                </a:gridCol>
                <a:gridCol w="2143545">
                  <a:extLst>
                    <a:ext uri="{9D8B030D-6E8A-4147-A177-3AD203B41FA5}">
                      <a16:colId xmlns:a16="http://schemas.microsoft.com/office/drawing/2014/main" val="13715208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Temperature (degree Celsius)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Vdd</a:t>
                      </a:r>
                      <a:r>
                        <a:rPr lang="en-GB" sz="1100" dirty="0">
                          <a:effectLst/>
                        </a:rPr>
                        <a:t>       (Volts)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RVT frequency (GHz)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LVT frequency (GHz)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SLVT  Frequency (GHz)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30579065"/>
                  </a:ext>
                </a:extLst>
              </a:tr>
              <a:tr h="266700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0.63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5.0429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6.4652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7.6654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3578511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0.7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5.9086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7.1996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8.214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89531179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0.77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6.6202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7.7647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8.6008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28907771"/>
                  </a:ext>
                </a:extLst>
              </a:tr>
              <a:tr h="266700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25</a:t>
                      </a:r>
                      <a:endParaRPr lang="en-GB" dirty="0">
                        <a:effectLst/>
                      </a:endParaRPr>
                    </a:p>
                    <a:p>
                      <a:pPr fontAlgn="t"/>
                      <a:br>
                        <a:rPr lang="en-GB" dirty="0">
                          <a:effectLst/>
                        </a:rPr>
                      </a:b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0.63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4.9456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6.3243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7.4775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64976355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0.7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5.7684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7.0233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8.0011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16421675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0.77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6.4504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7.5664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8.3775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707642"/>
                  </a:ext>
                </a:extLst>
              </a:tr>
              <a:tr h="266700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110</a:t>
                      </a:r>
                      <a:endParaRPr lang="en-GB" dirty="0">
                        <a:effectLst/>
                      </a:endParaRPr>
                    </a:p>
                    <a:p>
                      <a:pPr fontAlgn="t"/>
                      <a:br>
                        <a:rPr lang="en-GB" dirty="0">
                          <a:effectLst/>
                        </a:rPr>
                      </a:b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0.63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4.7337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5.967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6.9576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64556939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0.7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5.4238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6.5549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7.7405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46236242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0.77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6.0085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7.0299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7.7436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67465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ED9ADB-DA07-498B-B9E7-7EDB4A5E771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3528-C705-4266-BEE1-705F6EC4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8F96-29E4-431D-AAE9-D5EF3CD96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GB" dirty="0">
                <a:ea typeface="+mn-lt"/>
                <a:cs typeface="+mn-lt"/>
              </a:rPr>
              <a:t>When temperature increases charge carrier mobility and transistor threshold decreases. The effect of threshold voltage is less and mobility is the more dominant effect. So when </a:t>
            </a:r>
            <a:r>
              <a:rPr lang="en-GB" b="1" dirty="0">
                <a:ea typeface="+mn-lt"/>
                <a:cs typeface="+mn-lt"/>
              </a:rPr>
              <a:t>temperature increases </a:t>
            </a:r>
            <a:r>
              <a:rPr lang="en-GB" dirty="0">
                <a:ea typeface="+mn-lt"/>
                <a:cs typeface="+mn-lt"/>
              </a:rPr>
              <a:t>mobility decreases and cell delay increases which means</a:t>
            </a:r>
            <a:r>
              <a:rPr lang="en-GB" b="1" dirty="0">
                <a:ea typeface="+mn-lt"/>
                <a:cs typeface="+mn-lt"/>
              </a:rPr>
              <a:t> frequency is reduced</a:t>
            </a:r>
            <a:r>
              <a:rPr lang="en-GB" dirty="0">
                <a:ea typeface="+mn-lt"/>
                <a:cs typeface="+mn-lt"/>
              </a:rPr>
              <a:t>. This is as per the trend seen in the table in the previous page </a:t>
            </a:r>
            <a:endParaRPr lang="en-US" dirty="0"/>
          </a:p>
          <a:p>
            <a:pPr marL="305435" indent="-305435"/>
            <a:r>
              <a:rPr lang="en-GB" dirty="0">
                <a:ea typeface="+mn-lt"/>
                <a:cs typeface="+mn-lt"/>
              </a:rPr>
              <a:t>According to alpha power well law model, current is inversely proportional to Vt . Current is inversely proportional to time (I=C </a:t>
            </a:r>
            <a:r>
              <a:rPr lang="en-GB" dirty="0" err="1">
                <a:ea typeface="+mn-lt"/>
                <a:cs typeface="+mn-lt"/>
              </a:rPr>
              <a:t>dV</a:t>
            </a:r>
            <a:r>
              <a:rPr lang="en-GB" dirty="0">
                <a:ea typeface="+mn-lt"/>
                <a:cs typeface="+mn-lt"/>
              </a:rPr>
              <a:t>/dt). Cell delay decreases with decrease of threshold voltage, so the frequency increases with decreases of threshold voltage. So </a:t>
            </a:r>
            <a:r>
              <a:rPr lang="en-GB" b="1" dirty="0">
                <a:ea typeface="+mn-lt"/>
                <a:cs typeface="+mn-lt"/>
              </a:rPr>
              <a:t>maximum frequency</a:t>
            </a:r>
            <a:r>
              <a:rPr lang="en-GB" dirty="0">
                <a:ea typeface="+mn-lt"/>
                <a:cs typeface="+mn-lt"/>
              </a:rPr>
              <a:t> is observed in </a:t>
            </a:r>
            <a:r>
              <a:rPr lang="en-GB" b="1" dirty="0">
                <a:ea typeface="+mn-lt"/>
                <a:cs typeface="+mn-lt"/>
              </a:rPr>
              <a:t>SLVT </a:t>
            </a:r>
            <a:r>
              <a:rPr lang="en-GB" dirty="0">
                <a:ea typeface="+mn-lt"/>
                <a:cs typeface="+mn-lt"/>
              </a:rPr>
              <a:t>where Vt is least, followed by LVT and RVT. </a:t>
            </a:r>
            <a:endParaRPr lang="en-GB" dirty="0"/>
          </a:p>
          <a:p>
            <a:pPr marL="305435" indent="-305435"/>
            <a:r>
              <a:rPr lang="en-GB" dirty="0">
                <a:ea typeface="+mn-lt"/>
                <a:cs typeface="+mn-lt"/>
              </a:rPr>
              <a:t>According to alpha power well law model, current is directly proportional to </a:t>
            </a:r>
            <a:r>
              <a:rPr lang="en-GB" dirty="0" err="1">
                <a:ea typeface="+mn-lt"/>
                <a:cs typeface="+mn-lt"/>
              </a:rPr>
              <a:t>Vdd</a:t>
            </a:r>
            <a:r>
              <a:rPr lang="en-GB" dirty="0">
                <a:ea typeface="+mn-lt"/>
                <a:cs typeface="+mn-lt"/>
              </a:rPr>
              <a:t> . Current is inversely proportional to time (I=C </a:t>
            </a:r>
            <a:r>
              <a:rPr lang="en-GB" dirty="0" err="1">
                <a:ea typeface="+mn-lt"/>
                <a:cs typeface="+mn-lt"/>
              </a:rPr>
              <a:t>dV</a:t>
            </a:r>
            <a:r>
              <a:rPr lang="en-GB" dirty="0">
                <a:ea typeface="+mn-lt"/>
                <a:cs typeface="+mn-lt"/>
              </a:rPr>
              <a:t>/dt). So </a:t>
            </a:r>
            <a:r>
              <a:rPr lang="en-GB" dirty="0" err="1">
                <a:ea typeface="+mn-lt"/>
                <a:cs typeface="+mn-lt"/>
              </a:rPr>
              <a:t>Vdd</a:t>
            </a:r>
            <a:r>
              <a:rPr lang="en-GB" dirty="0">
                <a:ea typeface="+mn-lt"/>
                <a:cs typeface="+mn-lt"/>
              </a:rPr>
              <a:t> is inversely proportional to time. Therefore as </a:t>
            </a:r>
            <a:r>
              <a:rPr lang="en-GB" b="1" dirty="0" err="1">
                <a:ea typeface="+mn-lt"/>
                <a:cs typeface="+mn-lt"/>
              </a:rPr>
              <a:t>Vdd</a:t>
            </a:r>
            <a:r>
              <a:rPr lang="en-GB" b="1" dirty="0">
                <a:ea typeface="+mn-lt"/>
                <a:cs typeface="+mn-lt"/>
              </a:rPr>
              <a:t> increases</a:t>
            </a:r>
            <a:r>
              <a:rPr lang="en-GB" dirty="0">
                <a:ea typeface="+mn-lt"/>
                <a:cs typeface="+mn-lt"/>
              </a:rPr>
              <a:t> the </a:t>
            </a:r>
            <a:r>
              <a:rPr lang="en-GB" b="1" dirty="0">
                <a:ea typeface="+mn-lt"/>
                <a:cs typeface="+mn-lt"/>
              </a:rPr>
              <a:t>frequency increases </a:t>
            </a:r>
            <a:r>
              <a:rPr lang="en-GB" dirty="0">
                <a:ea typeface="+mn-lt"/>
                <a:cs typeface="+mn-lt"/>
              </a:rPr>
              <a:t>as seen in the table in the previous page.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9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D072-0997-4DBC-BD04-0F07AEE0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ea typeface="+mj-lt"/>
                <a:cs typeface="+mj-lt"/>
              </a:rPr>
              <a:t>Example of Ring oscillator schematic frequency using LVT transistor with </a:t>
            </a:r>
            <a:r>
              <a:rPr lang="en-GB" i="1" dirty="0" err="1">
                <a:ea typeface="+mj-lt"/>
                <a:cs typeface="+mj-lt"/>
              </a:rPr>
              <a:t>Vdd</a:t>
            </a:r>
            <a:r>
              <a:rPr lang="en-GB" i="1" dirty="0">
                <a:ea typeface="+mj-lt"/>
                <a:cs typeface="+mj-lt"/>
              </a:rPr>
              <a:t>=0.7V at 110 degree</a:t>
            </a:r>
            <a:endParaRPr lang="en-US" dirty="0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50DC011-4D17-4277-A3F0-2389F5009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157" y="2180496"/>
            <a:ext cx="5464363" cy="459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0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EBFD-EA7A-439B-8246-1EA3E96C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Layout of 31 stage ring oscillator using INVx2_ASAP7_75t_SL layout (RVT) </a:t>
            </a:r>
            <a:endParaRPr lang="en-US" dirty="0"/>
          </a:p>
        </p:txBody>
      </p:sp>
      <p:pic>
        <p:nvPicPr>
          <p:cNvPr id="4" name="Picture 4" descr="A picture containing colorful, fence, sitting&#10;&#10;Description generated with high confidence">
            <a:extLst>
              <a:ext uri="{FF2B5EF4-FFF2-40B4-BE49-F238E27FC236}">
                <a16:creationId xmlns:a16="http://schemas.microsoft.com/office/drawing/2014/main" id="{AB46EC95-F4C4-4309-BACE-12414592E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07" y="2319796"/>
            <a:ext cx="11871384" cy="34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8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6F7D-660B-431E-8D64-D7BC91A7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Layout-- showing just metal layer to indicate connections </a:t>
            </a:r>
          </a:p>
        </p:txBody>
      </p:sp>
      <p:pic>
        <p:nvPicPr>
          <p:cNvPr id="4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D8417026-4108-4E3F-94BD-D4F68C821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81637"/>
            <a:ext cx="11029615" cy="32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226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</vt:lpstr>
      <vt:lpstr>EE5323 Homework #1: Ring Oscillator Design</vt:lpstr>
      <vt:lpstr>1.Schematic for inverter INVx2_ASAP7_75t_SL standard cell in virtuoso</vt:lpstr>
      <vt:lpstr>Voltage Transfer characteristics of schematic- inverter INVx2_ASAP7_75t_SL</vt:lpstr>
      <vt:lpstr>2. Schematic of 31 stage ring oscillator using bus notation </vt:lpstr>
      <vt:lpstr>3. Ring Oscillator Frequency for different PVT for the netlist generated using schematic</vt:lpstr>
      <vt:lpstr>Analysis</vt:lpstr>
      <vt:lpstr>Example of Ring oscillator schematic frequency using LVT transistor with Vdd=0.7V at 110 degree</vt:lpstr>
      <vt:lpstr>Layout of 31 stage ring oscillator using INVx2_ASAP7_75t_SL layout (RVT) </vt:lpstr>
      <vt:lpstr>Layout-- showing just metal layer to indicate connections </vt:lpstr>
      <vt:lpstr>Frequency of layout (RVT) at 110 degrees with 0.7V</vt:lpstr>
      <vt:lpstr>Calculation and analysis</vt:lpstr>
      <vt:lpstr>capacitance value found by sweeping the capacitor</vt:lpstr>
      <vt:lpstr>The  propagation delay for ring oscillator- Schematic</vt:lpstr>
      <vt:lpstr>The  propagation delay for ring oscillator-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404</cp:revision>
  <dcterms:created xsi:type="dcterms:W3CDTF">2014-08-26T23:51:37Z</dcterms:created>
  <dcterms:modified xsi:type="dcterms:W3CDTF">2019-09-20T18:43:11Z</dcterms:modified>
</cp:coreProperties>
</file>