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257" r:id="rId4"/>
    <p:sldId id="305" r:id="rId5"/>
    <p:sldId id="308" r:id="rId6"/>
    <p:sldId id="287" r:id="rId7"/>
    <p:sldId id="307" r:id="rId8"/>
    <p:sldId id="313" r:id="rId9"/>
    <p:sldId id="314" r:id="rId10"/>
    <p:sldId id="303" r:id="rId11"/>
    <p:sldId id="277" r:id="rId12"/>
    <p:sldId id="31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05" autoAdjust="0"/>
    <p:restoredTop sz="94660"/>
  </p:normalViewPr>
  <p:slideViewPr>
    <p:cSldViewPr>
      <p:cViewPr>
        <p:scale>
          <a:sx n="75" d="100"/>
          <a:sy n="75" d="100"/>
        </p:scale>
        <p:origin x="-1718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A52F63-8EE6-4ACB-A459-3F608A38C1D1}" type="datetimeFigureOut">
              <a:rPr lang="en-US"/>
              <a:pPr>
                <a:defRPr/>
              </a:pPr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24D2B2-FC46-4EE3-B03A-70FC55CB3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4C37A-2ADD-4CD9-82AE-4B614B85F9E6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8318-C4A4-4E22-85E5-8A1B08CE3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C54D0-A096-4672-B385-C04780D691CE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6DF46-7F52-41FE-A584-290890412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8E793-CE41-4ABC-BEA7-65D0FA43A46C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050A0-216A-46F7-9D6C-2DBDB2A2D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B5072-B095-4A84-BDA2-76EED4774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114E9-5815-432A-AE79-C1878E1BC204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A9F38-D2A9-4E7E-8CB3-944626DBC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818EE-A1B2-404A-8C1D-C5C864F1CB8B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F06A7-1EBB-4815-AAF4-99A327EDD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7D8E9-D21B-4E5A-B1CD-D58DF40C2DAB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2D56A-13CE-4F98-93B6-B095DE7D8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2A61C-0AAC-4B6B-93CB-E1836ABD1311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37CC6-9767-417F-95EE-282D2D963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A0E8C-9756-4879-81D8-AF6364457647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9F4D-5C87-44DB-AEC0-8543B1C92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E19B5-CA11-4600-98E4-4D1D2A40579F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9FB5E-D795-4301-ADE1-B13ACD89A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2309-A759-48D5-8727-7C64EC450BF5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7FDC6-20B0-4FC5-9712-7965133BF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A5F346-70B9-4EC8-AE25-F1EEE241341C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8F6F73-636E-46A2-B155-60818B474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FLOYD’s ALGORITHM FOR ALL-PAIR SHORTEST PATH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18D4F-C11F-4794-888B-D68F1B86E3D9}" type="datetime5">
              <a:rPr lang="en-US" smtClean="0"/>
              <a:pPr>
                <a:defRPr/>
              </a:pPr>
              <a:t>14-Jul-21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  <a:ea typeface="+mj-ea"/>
                <a:cs typeface="+mj-cs"/>
              </a:rPr>
              <a:t>Efficiency of Floyd’s Algorithm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18636-B8C2-4B5B-8D07-7208D4F3337A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295400"/>
          <a:ext cx="8229600" cy="4648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5494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Worst-case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Cambria" pitchFamily="18" charset="0"/>
                        </a:rPr>
                        <a:t>Θ ( | </a:t>
                      </a:r>
                      <a:r>
                        <a:rPr lang="en-US" sz="2400" dirty="0">
                          <a:latin typeface="Cambria" pitchFamily="18" charset="0"/>
                        </a:rPr>
                        <a:t>V | </a:t>
                      </a:r>
                      <a:r>
                        <a:rPr lang="en-US" sz="2400" baseline="50000" dirty="0">
                          <a:latin typeface="Cambria" pitchFamily="18" charset="0"/>
                        </a:rPr>
                        <a:t>3</a:t>
                      </a:r>
                      <a:r>
                        <a:rPr lang="en-US" sz="2400" dirty="0">
                          <a:latin typeface="Cambria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)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4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Best-case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Cambria" pitchFamily="18" charset="0"/>
                        </a:rPr>
                        <a:t>Θ ( | </a:t>
                      </a:r>
                      <a:r>
                        <a:rPr lang="en-US" sz="2400" dirty="0">
                          <a:latin typeface="Cambria" pitchFamily="18" charset="0"/>
                        </a:rPr>
                        <a:t>V | </a:t>
                      </a:r>
                      <a:r>
                        <a:rPr lang="en-US" sz="2400" kern="1200" baseline="500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dirty="0">
                          <a:latin typeface="Cambria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)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4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Average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Cambria" pitchFamily="18" charset="0"/>
                        </a:rPr>
                        <a:t>Θ ( | </a:t>
                      </a:r>
                      <a:r>
                        <a:rPr lang="en-US" sz="2400" dirty="0">
                          <a:latin typeface="Cambria" pitchFamily="18" charset="0"/>
                        </a:rPr>
                        <a:t>V | </a:t>
                      </a:r>
                      <a:r>
                        <a:rPr lang="en-US" sz="2400" kern="1200" baseline="500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dirty="0">
                          <a:latin typeface="Cambria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Cambria" pitchFamily="18" charset="0"/>
                        </a:rPr>
                        <a:t>)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073" name="AutoShape 1" descr="{\displaystyle \Theta (|V|^{3})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AutoShape 2" descr="{\displaystyle \Theta (|V|^{3})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AutoShape 3" descr="{\displaystyle \Theta (|V|^{3})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Learning Outcome of the Experiment and Conclusion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At the end of the session, students should be able to :</a:t>
            </a:r>
          </a:p>
          <a:p>
            <a:pPr algn="l"/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Explain the working of Dynamic Programming.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Demonstrate the working of Floyd’s algorithm.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Write the program in C to implement Floyd’s Algorithm.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Estimate the shortest path between  All pairs of vertices in  a weighted connected graph.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EE4AC-8CAB-47D9-A7A8-C5947D2BDA1E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EE4AC-8CAB-47D9-A7A8-C5947D2BDA1E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743200"/>
            <a:ext cx="8610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THANK YOU…..</a:t>
            </a:r>
            <a:endParaRPr lang="en-US" sz="66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Problem Definition: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Implement All-Pairs Shortest Paths Problem using Floyd's algorithm.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CD4A9-19F9-4BA1-9F0D-E35F93DA2B12}" type="datetime5">
              <a:rPr lang="en-US" smtClean="0"/>
              <a:pPr>
                <a:defRPr/>
              </a:pPr>
              <a:t>14-Jul-21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32485" y="4724400"/>
            <a:ext cx="2625715" cy="944657"/>
            <a:chOff x="5791200" y="5029200"/>
            <a:chExt cx="2625715" cy="944657"/>
          </a:xfrm>
        </p:grpSpPr>
        <p:grpSp>
          <p:nvGrpSpPr>
            <p:cNvPr id="13" name="Group 11"/>
            <p:cNvGrpSpPr/>
            <p:nvPr/>
          </p:nvGrpSpPr>
          <p:grpSpPr>
            <a:xfrm>
              <a:off x="5791200" y="5029200"/>
              <a:ext cx="2625715" cy="944657"/>
              <a:chOff x="5791200" y="5029200"/>
              <a:chExt cx="2625715" cy="944657"/>
            </a:xfrm>
          </p:grpSpPr>
          <p:sp>
            <p:nvSpPr>
              <p:cNvPr id="15" name="Moon 14"/>
              <p:cNvSpPr/>
              <p:nvPr/>
            </p:nvSpPr>
            <p:spPr>
              <a:xfrm rot="19936183">
                <a:off x="5791200" y="5029200"/>
                <a:ext cx="2625715" cy="944657"/>
              </a:xfrm>
              <a:prstGeom prst="moon">
                <a:avLst>
                  <a:gd name="adj" fmla="val 36937"/>
                </a:avLst>
              </a:prstGeom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27004" y="5158361"/>
                <a:ext cx="2057400" cy="609600"/>
              </a:xfrm>
              <a:prstGeom prst="rect">
                <a:avLst/>
              </a:prstGeom>
              <a:solidFill>
                <a:srgbClr val="92D050">
                  <a:alpha val="43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0198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CSE@GIT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Objectives of the Experiment: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introduce the concept of Dynamic Programming.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Present the working of Floyd’s Algorithm.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To find the shortest path form all nodes to all other nodes in a given graph.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Analyze the Algorithm Complexity.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28C3C-D524-481F-88F8-895B052D4C90}" type="datetime5">
              <a:rPr lang="en-US" smtClean="0"/>
              <a:pPr>
                <a:defRPr/>
              </a:pPr>
              <a:t>14-Jul-21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457200" indent="-457200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Dynamic Programming: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Definition: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Dynamic programming is a technique for solving problems with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overlapping sub problems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Dynamic programming suggests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solving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each of the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smaller sub-problems only once and recording the results in a table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from which a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solution to the original problem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can then be obtained.</a:t>
            </a:r>
          </a:p>
          <a:p>
            <a:pPr algn="just"/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C47415-D9D5-4E45-ADB4-35B4AC91B836}" type="datetime5">
              <a:rPr lang="en-US" smtClean="0"/>
              <a:pPr>
                <a:defRPr/>
              </a:pPr>
              <a:t>14-Jul-21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Theoretical Background: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Underlying Idea of Floyd’s Algorithm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idea of Floyd’s algorithm is similar 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Warshall’s Transitive Closure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8459C-3E39-4AFA-8FA9-5A805C13B527}" type="datetime5">
              <a:rPr lang="en-US" smtClean="0"/>
              <a:pPr>
                <a:defRPr/>
              </a:pPr>
              <a:t>14-Jul-21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85800" y="3059668"/>
            <a:ext cx="3200400" cy="2883932"/>
            <a:chOff x="1295400" y="1840468"/>
            <a:chExt cx="3200400" cy="2883932"/>
          </a:xfrm>
        </p:grpSpPr>
        <p:sp>
          <p:nvSpPr>
            <p:cNvPr id="25" name="Oval 24"/>
            <p:cNvSpPr/>
            <p:nvPr/>
          </p:nvSpPr>
          <p:spPr>
            <a:xfrm>
              <a:off x="1295400" y="19812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19812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514600" y="41148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k</a:t>
              </a:r>
              <a:endParaRPr lang="en-US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cxnSp>
          <p:nvCxnSpPr>
            <p:cNvPr id="31" name="Curved Connector 30"/>
            <p:cNvCxnSpPr>
              <a:stCxn id="25" idx="4"/>
              <a:endCxn id="29" idx="1"/>
            </p:cNvCxnSpPr>
            <p:nvPr/>
          </p:nvCxnSpPr>
          <p:spPr>
            <a:xfrm rot="16200000" flipH="1">
              <a:off x="1320029" y="2909070"/>
              <a:ext cx="1613274" cy="97673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8" idx="4"/>
              <a:endCxn id="29" idx="7"/>
            </p:cNvCxnSpPr>
            <p:nvPr/>
          </p:nvCxnSpPr>
          <p:spPr>
            <a:xfrm rot="5400000">
              <a:off x="2819797" y="2870971"/>
              <a:ext cx="1613274" cy="105293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28" idx="2"/>
            </p:cNvCxnSpPr>
            <p:nvPr/>
          </p:nvCxnSpPr>
          <p:spPr>
            <a:xfrm>
              <a:off x="1981200" y="2286000"/>
              <a:ext cx="1828800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371600" y="3276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V</a:t>
              </a:r>
              <a:r>
                <a:rPr lang="en-US" b="1" baseline="40000" dirty="0" smtClean="0">
                  <a:solidFill>
                    <a:srgbClr val="FF0000"/>
                  </a:solidFill>
                  <a:latin typeface="Cambria" pitchFamily="18" charset="0"/>
                </a:rPr>
                <a:t>(k-1)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Cambria" pitchFamily="18" charset="0"/>
                </a:rPr>
                <a:t>ik</a:t>
              </a:r>
              <a:endParaRPr lang="en-US" b="1" baseline="-250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3440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V</a:t>
              </a:r>
              <a:r>
                <a:rPr lang="en-US" b="1" baseline="40000" dirty="0" smtClean="0">
                  <a:solidFill>
                    <a:srgbClr val="FF0000"/>
                  </a:solidFill>
                  <a:latin typeface="Cambria" pitchFamily="18" charset="0"/>
                </a:rPr>
                <a:t>(k-1)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Cambria" pitchFamily="18" charset="0"/>
                </a:rPr>
                <a:t>kj</a:t>
              </a:r>
              <a:endParaRPr lang="en-US" b="1" baseline="-250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7000" y="1840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V</a:t>
              </a:r>
              <a:r>
                <a:rPr lang="en-US" b="1" baseline="40000" dirty="0" smtClean="0">
                  <a:solidFill>
                    <a:srgbClr val="FF0000"/>
                  </a:solidFill>
                  <a:latin typeface="Cambria" pitchFamily="18" charset="0"/>
                </a:rPr>
                <a:t>(k-1)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Cambria" pitchFamily="18" charset="0"/>
                </a:rPr>
                <a:t>ij</a:t>
              </a:r>
              <a:endParaRPr lang="en-US" b="1" baseline="-250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19600" y="2057400"/>
            <a:ext cx="4267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Transitive Closure: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If there exists an edge between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k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and also between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k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j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then there is a path between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j</a:t>
            </a:r>
            <a:endParaRPr lang="en-US" sz="2400" baseline="-2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endParaRPr lang="en-US" sz="2400" baseline="-2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endParaRPr lang="en-US" sz="2400" baseline="-2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r>
              <a:rPr lang="en-US" sz="2400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Vij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may be larger than </a:t>
            </a:r>
            <a:r>
              <a:rPr lang="en-US" sz="2400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Vik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and </a:t>
            </a:r>
            <a:r>
              <a:rPr lang="en-US" sz="2400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Vkj</a:t>
            </a:r>
            <a:endParaRPr lang="en-US" sz="2400" baseline="-2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endParaRPr lang="en-US" sz="2400" baseline="-2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Then</a:t>
            </a:r>
          </a:p>
          <a:p>
            <a:pPr algn="just"/>
            <a:endParaRPr lang="en-US" sz="2400" baseline="-2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just"/>
            <a:r>
              <a:rPr lang="en-US" sz="2400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Vij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is replaced by </a:t>
            </a:r>
            <a:r>
              <a:rPr lang="en-US" sz="2400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Vik+Vkj</a:t>
            </a:r>
            <a:r>
              <a:rPr 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 smtClean="0">
                <a:solidFill>
                  <a:srgbClr val="FF0000"/>
                </a:solidFill>
                <a:latin typeface="Cambria" pitchFamily="18" charset="0"/>
              </a:rPr>
              <a:t>Theoretical Background of All Pair shortest path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44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l"/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problem: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find the shortest path between every pair of vertices of a graph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The graph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may contain negative edges but no negative cycles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representation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weight matrix where 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W( i, j)=0 if i=j. 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W( i, j)=∞ if there is no edge between i and j.    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W( i, j)=“weight of edge”</a:t>
            </a:r>
          </a:p>
          <a:p>
            <a:pPr algn="l"/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7768D-E397-4856-BC2A-2FDC4468CDD5}" type="datetime5">
              <a:rPr lang="en-US" smtClean="0"/>
              <a:pPr>
                <a:defRPr/>
              </a:pPr>
              <a:t>14-Jul-21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048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pt-BR" sz="2000" b="1" dirty="0" smtClean="0">
                <a:solidFill>
                  <a:srgbClr val="FF0000"/>
                </a:solidFill>
                <a:latin typeface="Cambria" pitchFamily="18" charset="0"/>
              </a:rPr>
              <a:t>ALGORITHM </a:t>
            </a:r>
            <a:r>
              <a:rPr lang="pt-BR" sz="2000" b="1" i="1" dirty="0" smtClean="0">
                <a:solidFill>
                  <a:srgbClr val="FF0000"/>
                </a:solidFill>
                <a:latin typeface="Cambria" pitchFamily="18" charset="0"/>
              </a:rPr>
              <a:t>Floyd(W[1..n, 1..n],n)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//Implements Floyd’s algorithm for the all-pairs shortest-paths problem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//Input: The weight matrix 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 of a graph with no negative-length cycle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//Output: The distance matrix of the shortest paths’ lengths</a:t>
            </a:r>
          </a:p>
          <a:p>
            <a:pPr>
              <a:lnSpc>
                <a:spcPct val="200000"/>
              </a:lnSpc>
            </a:pP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 ←W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  ,   </a:t>
            </a: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 [</a:t>
            </a:r>
            <a:r>
              <a:rPr lang="en-US" sz="2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j] &lt;- 0                                          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 Distance matrix &lt;- Weight matrix</a:t>
            </a:r>
          </a:p>
          <a:p>
            <a:pPr>
              <a:lnSpc>
                <a:spcPct val="200000"/>
              </a:lnSpc>
            </a:pPr>
            <a:r>
              <a:rPr lang="pt-BR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for </a:t>
            </a:r>
            <a:r>
              <a:rPr lang="pt-BR" sz="2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k←1 to n do </a:t>
            </a:r>
            <a:r>
              <a:rPr lang="pt-BR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		</a:t>
            </a:r>
            <a:r>
              <a:rPr lang="pt-BR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//k is intermediate node</a:t>
            </a:r>
          </a:p>
          <a:p>
            <a:pPr>
              <a:lnSpc>
                <a:spcPct val="200000"/>
              </a:lnSpc>
            </a:pPr>
            <a:r>
              <a:rPr lang="pt-BR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r>
              <a:rPr lang="pt-BR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for </a:t>
            </a:r>
            <a:r>
              <a:rPr lang="pt-BR" sz="2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 ←1 to n do</a:t>
            </a:r>
            <a:r>
              <a:rPr lang="pt-BR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				</a:t>
            </a:r>
            <a:r>
              <a:rPr lang="pt-BR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 i is source node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for </a:t>
            </a:r>
            <a:r>
              <a:rPr lang="en-US" sz="2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j ←1 to n do </a:t>
            </a:r>
            <a:r>
              <a:rPr lang="en-US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// j is destination node</a:t>
            </a:r>
          </a:p>
          <a:p>
            <a:pPr>
              <a:lnSpc>
                <a:spcPct val="200000"/>
              </a:lnSpc>
            </a:pP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{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D[</a:t>
            </a:r>
            <a:r>
              <a:rPr lang="en-US" sz="2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j ]←min{D[</a:t>
            </a:r>
            <a:r>
              <a:rPr lang="en-US" sz="2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j ], D[</a:t>
            </a:r>
            <a:r>
              <a:rPr lang="en-US" sz="2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</a:t>
            </a: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k]+ D[k, j]} ,  P[</a:t>
            </a:r>
            <a:r>
              <a:rPr lang="en-US" sz="2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i,j</a:t>
            </a:r>
            <a:r>
              <a:rPr lang="en-US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] &lt;- k }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return </a:t>
            </a:r>
            <a:r>
              <a:rPr lang="en-US" sz="2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59436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Initial Call: Floyd(W[ ][ ], n)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60065-C48D-46E6-8C86-C26EAF3F99A8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 descr="D:\DAA-2021\SEE\FLOYD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077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Tracing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38E74-0A7E-4B4D-94DA-E440C5BEFA69}" type="datetime5">
              <a:rPr lang="en-US" smtClean="0"/>
              <a:pPr>
                <a:defRPr/>
              </a:pPr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B5072-B095-4A84-BDA2-76EED477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D:\DAA-2021\SEE\FLOYD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848599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459</Words>
  <Application>Microsoft Office PowerPoint</Application>
  <PresentationFormat>On-screen Show (4:3)</PresentationFormat>
  <Paragraphs>126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Example </vt:lpstr>
      <vt:lpstr>Tracing 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HP</cp:lastModifiedBy>
  <cp:revision>271</cp:revision>
  <dcterms:created xsi:type="dcterms:W3CDTF">2016-02-15T09:31:48Z</dcterms:created>
  <dcterms:modified xsi:type="dcterms:W3CDTF">2021-07-14T07:20:59Z</dcterms:modified>
</cp:coreProperties>
</file>