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46" r:id="rId4"/>
    <p:sldId id="351" r:id="rId5"/>
    <p:sldId id="347" r:id="rId6"/>
    <p:sldId id="348" r:id="rId7"/>
    <p:sldId id="278" r:id="rId8"/>
    <p:sldId id="349" r:id="rId9"/>
    <p:sldId id="329" r:id="rId10"/>
    <p:sldId id="345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298" r:id="rId27"/>
    <p:sldId id="297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A3D7-6FF1-45CF-842F-C8CA7CCD15A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90A0-F001-4024-8598-05D0C79DEA5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66E7-553D-498E-A9B4-A500F516D76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14DB-D7EC-403D-87FE-55D036F82F2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7F44-D419-45F2-9037-EAE80E4A381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6F92-D500-48F6-B0CE-E99F2613B9C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9AF4-9375-4E9F-8800-D760FD2117B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B404-36E0-4907-8C3A-E0A601D6F50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3FC2-E8D7-4ECF-BF60-33BFEBD6EFE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E9F0-68D0-41DB-B22D-BA616CBE8D9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791D-20F8-4C51-9576-60D30306BBF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9BDE-DFF8-4E08-B71C-AABD046D1A5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Prim’s Algorithm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Definition: 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Prim’s Algorithm to find minimum cost spanning tree of a given weighted connected Graph(G, V, E) and demonstrate its working.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7" name="Moon 6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4600" y="6492875"/>
            <a:ext cx="43434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General MST(Min. Cost Spanning Tree)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Generic-MST(G, w) </a:t>
            </a:r>
          </a:p>
          <a:p>
            <a:pPr>
              <a:lnSpc>
                <a:spcPct val="90000"/>
              </a:lnSpc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//Input :G a weighted connected Graph, w – weight </a:t>
            </a:r>
            <a:r>
              <a:rPr lang="en-US" dirty="0" err="1">
                <a:solidFill>
                  <a:srgbClr val="C00000"/>
                </a:solidFill>
              </a:rPr>
              <a:t>matix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// Output : A the min. cost spanning tree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Let A=EMPTY; 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Start at any node in the Graph…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while A does not form a spanning tree 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find an edge (u, v) that is safe for A,   add (u, v) to A 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return 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58674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Doesn’t form a cycle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876800" y="5257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514791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38862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9624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3810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understand Graph and its Spanning Tree</a:t>
            </a: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To understand and appreciate the Greedy strategy</a:t>
            </a:r>
          </a:p>
          <a:p>
            <a:pPr marL="514350" indent="-514350" algn="l">
              <a:buAutoNum type="arabicPeriod"/>
            </a:pP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Present the working of Prim’s Algorithm</a:t>
            </a: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Learn to write Algorithm in standard form</a:t>
            </a: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Analyze the Algorithm for its time complexity</a:t>
            </a:r>
          </a:p>
          <a:p>
            <a:pPr marL="514350" indent="-514350" algn="l">
              <a:buAutoNum type="arabicPeriod"/>
            </a:pP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9624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>
          <a:xfrm>
            <a:off x="2057400" y="6400800"/>
            <a:ext cx="42672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9624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3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443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443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443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443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444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4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44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4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4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44445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4450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51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511" name="Text Box 95"/>
          <p:cNvSpPr txBox="1">
            <a:spLocks noChangeArrowheads="1"/>
          </p:cNvSpPr>
          <p:nvPr/>
        </p:nvSpPr>
        <p:spPr bwMode="auto">
          <a:xfrm>
            <a:off x="4538663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Prim’s Algorithm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333999"/>
          </a:xfrm>
          <a:ln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/>
              <a:t>ALGORITHM Prim(G) </a:t>
            </a:r>
          </a:p>
          <a:p>
            <a:pPr>
              <a:buNone/>
            </a:pPr>
            <a:r>
              <a:rPr lang="en-IN" sz="2400" dirty="0"/>
              <a:t>//Prim’s algorithm for constructing a minimum spanning tree //Input: A weighted connected graph G = V,E //Output: ET , the set of edges composing a minimum  spanning tree of G 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   VT  ← {v0} </a:t>
            </a:r>
            <a:r>
              <a:rPr lang="en-IN" sz="2000" dirty="0"/>
              <a:t>//the set of tree vertices can be initialized with any vertex </a:t>
            </a:r>
          </a:p>
          <a:p>
            <a:pPr>
              <a:buNone/>
            </a:pPr>
            <a:r>
              <a:rPr lang="en-IN" sz="2400" dirty="0"/>
              <a:t>  ET ← ∅ </a:t>
            </a:r>
          </a:p>
          <a:p>
            <a:pPr>
              <a:buNone/>
            </a:pPr>
            <a:r>
              <a:rPr lang="en-IN" sz="2400" dirty="0"/>
              <a:t>  for </a:t>
            </a:r>
            <a:r>
              <a:rPr lang="en-IN" sz="2400" dirty="0" err="1"/>
              <a:t>i</a:t>
            </a:r>
            <a:r>
              <a:rPr lang="en-IN" sz="2400" dirty="0"/>
              <a:t> ← 1 to |V | − 1 do </a:t>
            </a:r>
          </a:p>
          <a:p>
            <a:pPr>
              <a:buNone/>
            </a:pPr>
            <a:r>
              <a:rPr lang="en-IN" sz="2400" dirty="0"/>
              <a:t>find a minimum-weight edge e∗ = (v∗, u∗) among all the edges (v, u) such that v is in VT and u is in V − VT</a:t>
            </a:r>
          </a:p>
          <a:p>
            <a:pPr>
              <a:buNone/>
            </a:pPr>
            <a:r>
              <a:rPr lang="en-IN" sz="2400" dirty="0"/>
              <a:t> VT ← VT ∪ {u∗}</a:t>
            </a:r>
          </a:p>
          <a:p>
            <a:pPr>
              <a:buNone/>
            </a:pPr>
            <a:r>
              <a:rPr lang="en-IN" sz="2400" dirty="0"/>
              <a:t> ET ← ET ∪ {e∗}</a:t>
            </a:r>
          </a:p>
          <a:p>
            <a:pPr>
              <a:buNone/>
            </a:pPr>
            <a:r>
              <a:rPr lang="en-IN" sz="2400" dirty="0"/>
              <a:t> return ET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81200" y="2590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Time and Space Complexity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19201"/>
            <a:ext cx="7467600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Correctness can be proven by induction on the number of vertices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/>
              <a:t>Applicable to both undirected and directed graphs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/>
              <a:t>Efficiency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solidFill>
                  <a:srgbClr val="00B0F0"/>
                </a:solidFill>
              </a:rPr>
              <a:t>O(|V|</a:t>
            </a:r>
            <a:r>
              <a:rPr lang="en-US" sz="2600" b="1" baseline="30000" dirty="0">
                <a:solidFill>
                  <a:srgbClr val="00B0F0"/>
                </a:solidFill>
              </a:rPr>
              <a:t>2</a:t>
            </a:r>
            <a:r>
              <a:rPr lang="en-US" sz="2600" b="1" dirty="0">
                <a:solidFill>
                  <a:srgbClr val="00B0F0"/>
                </a:solidFill>
              </a:rPr>
              <a:t>) </a:t>
            </a:r>
            <a:r>
              <a:rPr lang="en-US" sz="2600" dirty="0"/>
              <a:t>for graphs represented by adj. matrix.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solidFill>
                  <a:srgbClr val="00B0F0"/>
                </a:solidFill>
              </a:rPr>
              <a:t>O(|</a:t>
            </a:r>
            <a:r>
              <a:rPr lang="en-US" sz="2600" b="1" dirty="0" err="1">
                <a:solidFill>
                  <a:srgbClr val="00B0F0"/>
                </a:solidFill>
              </a:rPr>
              <a:t>E|log|V</a:t>
            </a:r>
            <a:r>
              <a:rPr lang="en-US" sz="2600" b="1" dirty="0">
                <a:solidFill>
                  <a:srgbClr val="00B0F0"/>
                </a:solidFill>
              </a:rPr>
              <a:t>|) </a:t>
            </a:r>
            <a:r>
              <a:rPr lang="en-US" sz="2600" dirty="0"/>
              <a:t>for graphs represented by adj. lists.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 of the Experiment and Conclusion</a:t>
            </a:r>
          </a:p>
          <a:p>
            <a:pPr algn="l"/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the working of Greedy Strategy.                                [L2, CO 2, PO1]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working of Prim’s algorithm on a given Graph G( V, w )</a:t>
            </a:r>
          </a:p>
          <a:p>
            <a:pPr marL="457200" indent="-457200" algn="l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                               [L3, CO 2, PO3]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the algorithm for a number of test cases and verify.   [L5, CO 2, PO3]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the algorithm’s  time </a:t>
            </a:r>
            <a:r>
              <a:rPr 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complexity                             [L4, CO 2, PO3]</a:t>
            </a:r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Graphs and their Properties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err="1">
                <a:solidFill>
                  <a:srgbClr val="002060"/>
                </a:solidFill>
              </a:rPr>
              <a:t>Wieght</a:t>
            </a:r>
            <a:r>
              <a:rPr lang="en-US" sz="2800" dirty="0">
                <a:solidFill>
                  <a:srgbClr val="002060"/>
                </a:solidFill>
              </a:rPr>
              <a:t> Connected Graph    G( V, E )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</a:rPr>
              <a:t>G({n</a:t>
            </a:r>
            <a:r>
              <a:rPr lang="en-US" sz="2800" baseline="-25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,n</a:t>
            </a:r>
            <a:r>
              <a:rPr lang="en-US" sz="2800" baseline="-25000" dirty="0">
                <a:solidFill>
                  <a:srgbClr val="002060"/>
                </a:solidFill>
              </a:rPr>
              <a:t>2</a:t>
            </a:r>
            <a:r>
              <a:rPr lang="en-US" sz="2800" dirty="0">
                <a:solidFill>
                  <a:srgbClr val="002060"/>
                </a:solidFill>
              </a:rPr>
              <a:t>,n</a:t>
            </a:r>
            <a:r>
              <a:rPr lang="en-US" sz="2800" baseline="-25000" dirty="0">
                <a:solidFill>
                  <a:srgbClr val="002060"/>
                </a:solidFill>
              </a:rPr>
              <a:t>3</a:t>
            </a:r>
            <a:r>
              <a:rPr lang="en-US" sz="2800" dirty="0">
                <a:solidFill>
                  <a:srgbClr val="002060"/>
                </a:solidFill>
              </a:rPr>
              <a:t>,…n</a:t>
            </a:r>
            <a:r>
              <a:rPr lang="en-US" sz="2800" baseline="-25000" dirty="0">
                <a:solidFill>
                  <a:srgbClr val="002060"/>
                </a:solidFill>
              </a:rPr>
              <a:t>n</a:t>
            </a:r>
            <a:r>
              <a:rPr lang="en-US" sz="2800" dirty="0">
                <a:solidFill>
                  <a:srgbClr val="002060"/>
                </a:solidFill>
              </a:rPr>
              <a:t>}, {e</a:t>
            </a:r>
            <a:r>
              <a:rPr lang="en-US" sz="2800" baseline="-25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},{e</a:t>
            </a:r>
            <a:r>
              <a:rPr lang="en-US" sz="2800" baseline="-25000" dirty="0">
                <a:solidFill>
                  <a:srgbClr val="002060"/>
                </a:solidFill>
              </a:rPr>
              <a:t>2</a:t>
            </a:r>
            <a:r>
              <a:rPr lang="en-US" sz="2800" dirty="0">
                <a:solidFill>
                  <a:srgbClr val="002060"/>
                </a:solidFill>
              </a:rPr>
              <a:t>},{e</a:t>
            </a:r>
            <a:r>
              <a:rPr lang="en-US" sz="2800" baseline="-25000" dirty="0">
                <a:solidFill>
                  <a:srgbClr val="002060"/>
                </a:solidFill>
              </a:rPr>
              <a:t>3</a:t>
            </a:r>
            <a:r>
              <a:rPr lang="en-US" sz="2800" dirty="0">
                <a:solidFill>
                  <a:srgbClr val="002060"/>
                </a:solidFill>
              </a:rPr>
              <a:t>}…………………{e</a:t>
            </a:r>
            <a:r>
              <a:rPr lang="en-US" sz="2800" baseline="-25000" dirty="0">
                <a:solidFill>
                  <a:srgbClr val="002060"/>
                </a:solidFill>
              </a:rPr>
              <a:t>n</a:t>
            </a:r>
            <a:r>
              <a:rPr lang="en-US" sz="2800" dirty="0">
                <a:solidFill>
                  <a:srgbClr val="002060"/>
                </a:solidFill>
              </a:rPr>
              <a:t>} )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</a:rPr>
              <a:t>G ( {1,2,3,4,5,6}, {1,2},{1,4},{3,4},{{3,6}……..{5,6} )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</a:rPr>
              <a:t>  </a:t>
            </a:r>
          </a:p>
        </p:txBody>
      </p:sp>
      <p:pic>
        <p:nvPicPr>
          <p:cNvPr id="8" name="Picture 7" descr="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00400"/>
            <a:ext cx="3290887" cy="30894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3124200"/>
            <a:ext cx="205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– Node Vector</a:t>
            </a:r>
          </a:p>
          <a:p>
            <a:r>
              <a:rPr lang="en-US" dirty="0"/>
              <a:t>E --  Edge Vector</a:t>
            </a:r>
          </a:p>
          <a:p>
            <a:endParaRPr lang="en-US" dirty="0"/>
          </a:p>
          <a:p>
            <a:r>
              <a:rPr lang="en-US" dirty="0"/>
              <a:t>Cycles:.</a:t>
            </a:r>
          </a:p>
          <a:p>
            <a:r>
              <a:rPr lang="en-US" dirty="0"/>
              <a:t>1-&gt;2-&gt;3-&gt;1</a:t>
            </a:r>
          </a:p>
          <a:p>
            <a:r>
              <a:rPr lang="en-US" dirty="0"/>
              <a:t>1-&gt;4-&gt;3-&gt;1</a:t>
            </a:r>
          </a:p>
          <a:p>
            <a:r>
              <a:rPr lang="en-US" dirty="0"/>
              <a:t>4-&gt;3-&gt;6-&gt;4</a:t>
            </a:r>
          </a:p>
          <a:p>
            <a:r>
              <a:rPr lang="en-US" dirty="0"/>
              <a:t>5-&gt;6-&gt;4-&gt;3-&gt;5</a:t>
            </a:r>
          </a:p>
          <a:p>
            <a:r>
              <a:rPr lang="en-US" dirty="0"/>
              <a:t>1-&gt;2-&gt;5-&gt;6-&gt;4-&gt;1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33528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9600" y="54102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724400" y="5181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Weight</a:t>
            </a:r>
          </a:p>
        </p:txBody>
      </p:sp>
      <p:sp>
        <p:nvSpPr>
          <p:cNvPr id="34" name="Freeform 33"/>
          <p:cNvSpPr/>
          <p:nvPr/>
        </p:nvSpPr>
        <p:spPr>
          <a:xfrm>
            <a:off x="2855742" y="3973511"/>
            <a:ext cx="430203" cy="515910"/>
          </a:xfrm>
          <a:custGeom>
            <a:avLst/>
            <a:gdLst>
              <a:gd name="connsiteX0" fmla="*/ 0 w 430203"/>
              <a:gd name="connsiteY0" fmla="*/ 148323 h 515910"/>
              <a:gd name="connsiteX1" fmla="*/ 42203 w 430203"/>
              <a:gd name="connsiteY1" fmla="*/ 345271 h 515910"/>
              <a:gd name="connsiteX2" fmla="*/ 84406 w 430203"/>
              <a:gd name="connsiteY2" fmla="*/ 429677 h 515910"/>
              <a:gd name="connsiteX3" fmla="*/ 126609 w 430203"/>
              <a:gd name="connsiteY3" fmla="*/ 471880 h 515910"/>
              <a:gd name="connsiteX4" fmla="*/ 211015 w 430203"/>
              <a:gd name="connsiteY4" fmla="*/ 500015 h 515910"/>
              <a:gd name="connsiteX5" fmla="*/ 337624 w 430203"/>
              <a:gd name="connsiteY5" fmla="*/ 443744 h 515910"/>
              <a:gd name="connsiteX6" fmla="*/ 407963 w 430203"/>
              <a:gd name="connsiteY6" fmla="*/ 373406 h 515910"/>
              <a:gd name="connsiteX7" fmla="*/ 407963 w 430203"/>
              <a:gd name="connsiteY7" fmla="*/ 92052 h 515910"/>
              <a:gd name="connsiteX8" fmla="*/ 393895 w 430203"/>
              <a:gd name="connsiteY8" fmla="*/ 49849 h 515910"/>
              <a:gd name="connsiteX9" fmla="*/ 351692 w 430203"/>
              <a:gd name="connsiteY9" fmla="*/ 35781 h 515910"/>
              <a:gd name="connsiteX10" fmla="*/ 126609 w 430203"/>
              <a:gd name="connsiteY10" fmla="*/ 63917 h 51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203" h="515910">
                <a:moveTo>
                  <a:pt x="0" y="148323"/>
                </a:moveTo>
                <a:cubicBezTo>
                  <a:pt x="17746" y="290297"/>
                  <a:pt x="2111" y="224995"/>
                  <a:pt x="42203" y="345271"/>
                </a:cubicBezTo>
                <a:cubicBezTo>
                  <a:pt x="56303" y="387571"/>
                  <a:pt x="54103" y="393313"/>
                  <a:pt x="84406" y="429677"/>
                </a:cubicBezTo>
                <a:cubicBezTo>
                  <a:pt x="97142" y="444960"/>
                  <a:pt x="109218" y="462218"/>
                  <a:pt x="126609" y="471880"/>
                </a:cubicBezTo>
                <a:cubicBezTo>
                  <a:pt x="152534" y="486283"/>
                  <a:pt x="211015" y="500015"/>
                  <a:pt x="211015" y="500015"/>
                </a:cubicBezTo>
                <a:cubicBezTo>
                  <a:pt x="358818" y="478900"/>
                  <a:pt x="274478" y="515910"/>
                  <a:pt x="337624" y="443744"/>
                </a:cubicBezTo>
                <a:cubicBezTo>
                  <a:pt x="359459" y="418790"/>
                  <a:pt x="407963" y="373406"/>
                  <a:pt x="407963" y="373406"/>
                </a:cubicBezTo>
                <a:cubicBezTo>
                  <a:pt x="430203" y="239959"/>
                  <a:pt x="430169" y="280807"/>
                  <a:pt x="407963" y="92052"/>
                </a:cubicBezTo>
                <a:cubicBezTo>
                  <a:pt x="406230" y="77325"/>
                  <a:pt x="404380" y="60334"/>
                  <a:pt x="393895" y="49849"/>
                </a:cubicBezTo>
                <a:cubicBezTo>
                  <a:pt x="383410" y="39364"/>
                  <a:pt x="365760" y="40470"/>
                  <a:pt x="351692" y="35781"/>
                </a:cubicBezTo>
                <a:cubicBezTo>
                  <a:pt x="134059" y="50290"/>
                  <a:pt x="190522" y="0"/>
                  <a:pt x="126609" y="639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3193366" y="4135902"/>
            <a:ext cx="174561" cy="116626"/>
          </a:xfrm>
          <a:custGeom>
            <a:avLst/>
            <a:gdLst>
              <a:gd name="connsiteX0" fmla="*/ 0 w 174561"/>
              <a:gd name="connsiteY0" fmla="*/ 84406 h 116626"/>
              <a:gd name="connsiteX1" fmla="*/ 70339 w 174561"/>
              <a:gd name="connsiteY1" fmla="*/ 42203 h 116626"/>
              <a:gd name="connsiteX2" fmla="*/ 84406 w 174561"/>
              <a:gd name="connsiteY2" fmla="*/ 0 h 116626"/>
              <a:gd name="connsiteX3" fmla="*/ 112542 w 174561"/>
              <a:gd name="connsiteY3" fmla="*/ 42203 h 116626"/>
              <a:gd name="connsiteX4" fmla="*/ 168812 w 174561"/>
              <a:gd name="connsiteY4" fmla="*/ 112541 h 11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61" h="116626">
                <a:moveTo>
                  <a:pt x="0" y="84406"/>
                </a:moveTo>
                <a:cubicBezTo>
                  <a:pt x="33194" y="73341"/>
                  <a:pt x="51029" y="74386"/>
                  <a:pt x="70339" y="42203"/>
                </a:cubicBezTo>
                <a:cubicBezTo>
                  <a:pt x="77968" y="29488"/>
                  <a:pt x="79717" y="14068"/>
                  <a:pt x="84406" y="0"/>
                </a:cubicBezTo>
                <a:cubicBezTo>
                  <a:pt x="93785" y="14068"/>
                  <a:pt x="101718" y="29214"/>
                  <a:pt x="112542" y="42203"/>
                </a:cubicBezTo>
                <a:cubicBezTo>
                  <a:pt x="174561" y="116626"/>
                  <a:pt x="139312" y="53538"/>
                  <a:pt x="168812" y="11254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Minimum Spanning Tree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spanning tree</a:t>
            </a:r>
            <a:r>
              <a:rPr lang="en-US" dirty="0"/>
              <a:t> of an undirected graph </a:t>
            </a:r>
            <a:r>
              <a:rPr lang="en-US" i="1" dirty="0"/>
              <a:t>G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that is a tree containing all the vertices of </a:t>
            </a:r>
            <a:r>
              <a:rPr lang="en-US" i="1" dirty="0"/>
              <a:t>G</a:t>
            </a:r>
            <a:r>
              <a:rPr lang="en-US" dirty="0"/>
              <a:t>. </a:t>
            </a:r>
          </a:p>
          <a:p>
            <a:r>
              <a:rPr lang="en-US" dirty="0"/>
              <a:t>In a weighted graph, the weight of a </a:t>
            </a:r>
            <a:r>
              <a:rPr lang="en-US" dirty="0" err="1"/>
              <a:t>subgraph</a:t>
            </a:r>
            <a:r>
              <a:rPr lang="en-US" dirty="0"/>
              <a:t> is the sum of the weights of the edges in the </a:t>
            </a:r>
            <a:r>
              <a:rPr lang="en-US" dirty="0" err="1"/>
              <a:t>subgraph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minimum spanning tree</a:t>
            </a:r>
            <a:r>
              <a:rPr lang="en-US" dirty="0"/>
              <a:t> (MST) for a weighted undirected graph is a spanning tree with minimum weight.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Graphs and its Spanning Tree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</a:rPr>
              <a:t>         Graph   G(V,E)                      Spanning Tree  T(V,E)</a:t>
            </a:r>
          </a:p>
        </p:txBody>
      </p:sp>
      <p:pic>
        <p:nvPicPr>
          <p:cNvPr id="9" name="Picture 8" descr="Graph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28850"/>
            <a:ext cx="6934200" cy="302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Graph may or may not have loops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5638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Tree will never have loops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Graphs and its Spanning Tree More Examples…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" name="Picture 9" descr="Graph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3533775" cy="2313479"/>
          </a:xfrm>
          <a:prstGeom prst="rect">
            <a:avLst/>
          </a:prstGeom>
        </p:spPr>
      </p:pic>
      <p:pic>
        <p:nvPicPr>
          <p:cNvPr id="11" name="Picture 10" descr="Graph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886200"/>
            <a:ext cx="2832756" cy="2172159"/>
          </a:xfrm>
          <a:prstGeom prst="rect">
            <a:avLst/>
          </a:prstGeom>
        </p:spPr>
      </p:pic>
      <p:pic>
        <p:nvPicPr>
          <p:cNvPr id="12" name="Picture 11" descr="Graph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219200"/>
            <a:ext cx="20955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Prim’s Algorithm – Greedy Approach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rgbClr val="00B050"/>
                </a:solidFill>
              </a:rPr>
              <a:t>When we have a choice to make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make the one that looks best </a:t>
            </a:r>
            <a:r>
              <a:rPr lang="en-US" i="1" dirty="0">
                <a:solidFill>
                  <a:srgbClr val="FF0000"/>
                </a:solidFill>
              </a:rPr>
              <a:t>right now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Make a </a:t>
            </a:r>
            <a:r>
              <a:rPr lang="en-US" b="1" dirty="0">
                <a:solidFill>
                  <a:srgbClr val="CC3300"/>
                </a:solidFill>
              </a:rPr>
              <a:t>locally optimal choice</a:t>
            </a:r>
            <a:r>
              <a:rPr lang="en-US" i="1" dirty="0"/>
              <a:t> </a:t>
            </a:r>
            <a:r>
              <a:rPr lang="en-US" dirty="0"/>
              <a:t>in hope of getting a </a:t>
            </a:r>
            <a:r>
              <a:rPr lang="en-US" b="1" dirty="0">
                <a:solidFill>
                  <a:srgbClr val="CC3300"/>
                </a:solidFill>
              </a:rPr>
              <a:t>globally optimal solution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The choice that seems best at the moment is the one we go with.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</a:rPr>
              <a:t> Example :</a:t>
            </a:r>
          </a:p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</a:rPr>
              <a:t>Score highest in the first I.A. Test so as to maximize</a:t>
            </a:r>
          </a:p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</a:rPr>
              <a:t>average at the end of the semester</a:t>
            </a: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Greedy Choices</a:t>
            </a:r>
          </a:p>
        </p:txBody>
      </p:sp>
      <p:sp>
        <p:nvSpPr>
          <p:cNvPr id="13" name="Oval 12"/>
          <p:cNvSpPr/>
          <p:nvPr/>
        </p:nvSpPr>
        <p:spPr>
          <a:xfrm>
            <a:off x="4343400" y="29718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3505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8768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 txBox="1">
            <a:spLocks noGrp="1"/>
          </p:cNvSpPr>
          <p:nvPr>
            <p:ph type="body" idx="1"/>
          </p:nvPr>
        </p:nvSpPr>
        <p:spPr>
          <a:xfrm>
            <a:off x="730250" y="120967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Maximize the Test Average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I.A. - 2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I.A. - 3</a:t>
            </a:r>
          </a:p>
        </p:txBody>
      </p:sp>
      <p:pic>
        <p:nvPicPr>
          <p:cNvPr id="21" name="Picture 20" descr="stud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24200"/>
            <a:ext cx="1038225" cy="123825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600200" y="2895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7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86000" y="2362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1638300" y="43815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43400" y="4267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24600" y="35814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I.A. - 1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43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I.A. - 2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43400" y="449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I.A. - 3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3810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I.A. - 3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4200" y="2743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24200" y="35052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24200" y="39624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24200" y="48006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81600" y="34290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81600" y="41910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390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924800" y="3505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248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AVG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Typical Steps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Cast the optimization problem as one in which we make a choice and are left with one sub-problem to solve.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</a:rPr>
              <a:t>Prove that there’s always an optimal solution that makes the greedy choice</a:t>
            </a:r>
            <a:r>
              <a:rPr lang="en-US" dirty="0"/>
              <a:t>, so that the </a:t>
            </a:r>
            <a:r>
              <a:rPr lang="en-US" dirty="0">
                <a:solidFill>
                  <a:srgbClr val="00B050"/>
                </a:solidFill>
              </a:rPr>
              <a:t>greedy choice is always safe.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Make the greedy choice and </a:t>
            </a:r>
            <a:r>
              <a:rPr lang="en-US" b="1" dirty="0">
                <a:solidFill>
                  <a:srgbClr val="CC3300"/>
                </a:solidFill>
              </a:rPr>
              <a:t>solve top-down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May have to </a:t>
            </a:r>
            <a:r>
              <a:rPr lang="en-US" dirty="0">
                <a:solidFill>
                  <a:srgbClr val="CC3300"/>
                </a:solidFill>
              </a:rPr>
              <a:t>preprocess input to put it into greedy order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12971</TotalTime>
  <Words>1870</Words>
  <Application>Microsoft Office PowerPoint</Application>
  <PresentationFormat>On-screen Show (4:3)</PresentationFormat>
  <Paragraphs>1101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  Graphs and their Properties</vt:lpstr>
      <vt:lpstr>Minimum Spanning Tree </vt:lpstr>
      <vt:lpstr>  Graphs and its Spanning Tree</vt:lpstr>
      <vt:lpstr>  Graphs and its Spanning Tree More Examples…</vt:lpstr>
      <vt:lpstr>  Prim’s Algorithm – Greedy Approach</vt:lpstr>
      <vt:lpstr>  Greedy Choices</vt:lpstr>
      <vt:lpstr>Typical Steps</vt:lpstr>
      <vt:lpstr>General MST(Min. Cost Spanning Tree)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Prim’s Algorithm</vt:lpstr>
      <vt:lpstr>Time and Space Complexity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HP</cp:lastModifiedBy>
  <cp:revision>185</cp:revision>
  <dcterms:created xsi:type="dcterms:W3CDTF">2016-02-15T09:31:48Z</dcterms:created>
  <dcterms:modified xsi:type="dcterms:W3CDTF">2021-06-09T18:06:06Z</dcterms:modified>
</cp:coreProperties>
</file>