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880BB-59D6-45ED-82B1-71DEC4054E4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93CDF5-68B2-42DC-A9B5-A3E8EFE657BE}">
      <dgm:prSet/>
      <dgm:spPr/>
      <dgm:t>
        <a:bodyPr/>
        <a:lstStyle/>
        <a:p>
          <a:r>
            <a:rPr lang="en-US" b="0" i="0" baseline="0"/>
            <a:t>Visualized customer demographics (age, gender, state, occupation).</a:t>
          </a:r>
          <a:endParaRPr lang="en-US"/>
        </a:p>
      </dgm:t>
    </dgm:pt>
    <dgm:pt modelId="{35F99DF4-E862-4FE6-B923-E9E5B1BD3E95}" type="parTrans" cxnId="{775E1FCB-EA0A-4DBB-9DF0-90A045D3DC6D}">
      <dgm:prSet/>
      <dgm:spPr/>
      <dgm:t>
        <a:bodyPr/>
        <a:lstStyle/>
        <a:p>
          <a:endParaRPr lang="en-US"/>
        </a:p>
      </dgm:t>
    </dgm:pt>
    <dgm:pt modelId="{BC6540E7-5E7D-4ECD-B1B1-8401DFB728B9}" type="sibTrans" cxnId="{775E1FCB-EA0A-4DBB-9DF0-90A045D3DC6D}">
      <dgm:prSet/>
      <dgm:spPr/>
      <dgm:t>
        <a:bodyPr/>
        <a:lstStyle/>
        <a:p>
          <a:endParaRPr lang="en-US"/>
        </a:p>
      </dgm:t>
    </dgm:pt>
    <dgm:pt modelId="{2F91C026-D9FF-4406-861B-CF280E294E4C}">
      <dgm:prSet/>
      <dgm:spPr/>
      <dgm:t>
        <a:bodyPr/>
        <a:lstStyle/>
        <a:p>
          <a:r>
            <a:rPr lang="en-US" b="0" i="0" baseline="0"/>
            <a:t>Analysed sales performance by product category and amount spent.</a:t>
          </a:r>
          <a:endParaRPr lang="en-US"/>
        </a:p>
      </dgm:t>
    </dgm:pt>
    <dgm:pt modelId="{82393A63-1A66-44E8-B03B-63A9606FB4BE}" type="parTrans" cxnId="{25E6D38A-4270-4EE2-94A3-647DEB33B1EB}">
      <dgm:prSet/>
      <dgm:spPr/>
      <dgm:t>
        <a:bodyPr/>
        <a:lstStyle/>
        <a:p>
          <a:endParaRPr lang="en-US"/>
        </a:p>
      </dgm:t>
    </dgm:pt>
    <dgm:pt modelId="{CECA5872-AF59-4712-9B4A-B8A00A4B47D1}" type="sibTrans" cxnId="{25E6D38A-4270-4EE2-94A3-647DEB33B1EB}">
      <dgm:prSet/>
      <dgm:spPr/>
      <dgm:t>
        <a:bodyPr/>
        <a:lstStyle/>
        <a:p>
          <a:endParaRPr lang="en-US"/>
        </a:p>
      </dgm:t>
    </dgm:pt>
    <dgm:pt modelId="{F86F47EC-9539-458A-9256-710D33C9B221}" type="pres">
      <dgm:prSet presAssocID="{E98880BB-59D6-45ED-82B1-71DEC4054E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F43597-C4DC-425E-8CFD-5125C7325A33}" type="pres">
      <dgm:prSet presAssocID="{0393CDF5-68B2-42DC-A9B5-A3E8EFE657BE}" presName="hierRoot1" presStyleCnt="0"/>
      <dgm:spPr/>
    </dgm:pt>
    <dgm:pt modelId="{FA6E57A6-F2C8-49D2-8C06-21ADC7872835}" type="pres">
      <dgm:prSet presAssocID="{0393CDF5-68B2-42DC-A9B5-A3E8EFE657BE}" presName="composite" presStyleCnt="0"/>
      <dgm:spPr/>
    </dgm:pt>
    <dgm:pt modelId="{1F1B6F74-1330-4E45-8D58-DA57C3F1B8CF}" type="pres">
      <dgm:prSet presAssocID="{0393CDF5-68B2-42DC-A9B5-A3E8EFE657BE}" presName="background" presStyleLbl="node0" presStyleIdx="0" presStyleCnt="2"/>
      <dgm:spPr/>
    </dgm:pt>
    <dgm:pt modelId="{4151F237-C4A1-4206-B3F2-C1FAF0F33A04}" type="pres">
      <dgm:prSet presAssocID="{0393CDF5-68B2-42DC-A9B5-A3E8EFE657BE}" presName="text" presStyleLbl="fgAcc0" presStyleIdx="0" presStyleCnt="2">
        <dgm:presLayoutVars>
          <dgm:chPref val="3"/>
        </dgm:presLayoutVars>
      </dgm:prSet>
      <dgm:spPr/>
    </dgm:pt>
    <dgm:pt modelId="{1B77AA87-1B1E-4575-BE2B-08DAB2399217}" type="pres">
      <dgm:prSet presAssocID="{0393CDF5-68B2-42DC-A9B5-A3E8EFE657BE}" presName="hierChild2" presStyleCnt="0"/>
      <dgm:spPr/>
    </dgm:pt>
    <dgm:pt modelId="{2374282B-D10E-413F-A506-270F35306FC1}" type="pres">
      <dgm:prSet presAssocID="{2F91C026-D9FF-4406-861B-CF280E294E4C}" presName="hierRoot1" presStyleCnt="0"/>
      <dgm:spPr/>
    </dgm:pt>
    <dgm:pt modelId="{3F857E00-E968-418A-A3AD-E587EBD171EE}" type="pres">
      <dgm:prSet presAssocID="{2F91C026-D9FF-4406-861B-CF280E294E4C}" presName="composite" presStyleCnt="0"/>
      <dgm:spPr/>
    </dgm:pt>
    <dgm:pt modelId="{2A7E66DC-43E9-4929-AC6D-6295208F1BF9}" type="pres">
      <dgm:prSet presAssocID="{2F91C026-D9FF-4406-861B-CF280E294E4C}" presName="background" presStyleLbl="node0" presStyleIdx="1" presStyleCnt="2"/>
      <dgm:spPr/>
    </dgm:pt>
    <dgm:pt modelId="{58334B8A-7E41-416A-A214-C8F726DDC0FD}" type="pres">
      <dgm:prSet presAssocID="{2F91C026-D9FF-4406-861B-CF280E294E4C}" presName="text" presStyleLbl="fgAcc0" presStyleIdx="1" presStyleCnt="2">
        <dgm:presLayoutVars>
          <dgm:chPref val="3"/>
        </dgm:presLayoutVars>
      </dgm:prSet>
      <dgm:spPr/>
    </dgm:pt>
    <dgm:pt modelId="{0DD1739D-1944-4007-9873-74C505CFF990}" type="pres">
      <dgm:prSet presAssocID="{2F91C026-D9FF-4406-861B-CF280E294E4C}" presName="hierChild2" presStyleCnt="0"/>
      <dgm:spPr/>
    </dgm:pt>
  </dgm:ptLst>
  <dgm:cxnLst>
    <dgm:cxn modelId="{083FAC2A-2B2D-48AC-B26A-A2712A5F025D}" type="presOf" srcId="{2F91C026-D9FF-4406-861B-CF280E294E4C}" destId="{58334B8A-7E41-416A-A214-C8F726DDC0FD}" srcOrd="0" destOrd="0" presId="urn:microsoft.com/office/officeart/2005/8/layout/hierarchy1"/>
    <dgm:cxn modelId="{D8396F79-71DF-4978-81E8-7D4DD106BF08}" type="presOf" srcId="{0393CDF5-68B2-42DC-A9B5-A3E8EFE657BE}" destId="{4151F237-C4A1-4206-B3F2-C1FAF0F33A04}" srcOrd="0" destOrd="0" presId="urn:microsoft.com/office/officeart/2005/8/layout/hierarchy1"/>
    <dgm:cxn modelId="{25E6D38A-4270-4EE2-94A3-647DEB33B1EB}" srcId="{E98880BB-59D6-45ED-82B1-71DEC4054E42}" destId="{2F91C026-D9FF-4406-861B-CF280E294E4C}" srcOrd="1" destOrd="0" parTransId="{82393A63-1A66-44E8-B03B-63A9606FB4BE}" sibTransId="{CECA5872-AF59-4712-9B4A-B8A00A4B47D1}"/>
    <dgm:cxn modelId="{AAC0F8BD-C6B9-4AAF-BAC4-5508BA230437}" type="presOf" srcId="{E98880BB-59D6-45ED-82B1-71DEC4054E42}" destId="{F86F47EC-9539-458A-9256-710D33C9B221}" srcOrd="0" destOrd="0" presId="urn:microsoft.com/office/officeart/2005/8/layout/hierarchy1"/>
    <dgm:cxn modelId="{775E1FCB-EA0A-4DBB-9DF0-90A045D3DC6D}" srcId="{E98880BB-59D6-45ED-82B1-71DEC4054E42}" destId="{0393CDF5-68B2-42DC-A9B5-A3E8EFE657BE}" srcOrd="0" destOrd="0" parTransId="{35F99DF4-E862-4FE6-B923-E9E5B1BD3E95}" sibTransId="{BC6540E7-5E7D-4ECD-B1B1-8401DFB728B9}"/>
    <dgm:cxn modelId="{0CDB84C3-DF7D-44EC-9568-2F8AEF8EDB07}" type="presParOf" srcId="{F86F47EC-9539-458A-9256-710D33C9B221}" destId="{DEF43597-C4DC-425E-8CFD-5125C7325A33}" srcOrd="0" destOrd="0" presId="urn:microsoft.com/office/officeart/2005/8/layout/hierarchy1"/>
    <dgm:cxn modelId="{0B7B6F26-9CE4-4F32-99C5-60A49AD4FEE0}" type="presParOf" srcId="{DEF43597-C4DC-425E-8CFD-5125C7325A33}" destId="{FA6E57A6-F2C8-49D2-8C06-21ADC7872835}" srcOrd="0" destOrd="0" presId="urn:microsoft.com/office/officeart/2005/8/layout/hierarchy1"/>
    <dgm:cxn modelId="{37764BD5-B434-4931-91DC-6985A15B42D5}" type="presParOf" srcId="{FA6E57A6-F2C8-49D2-8C06-21ADC7872835}" destId="{1F1B6F74-1330-4E45-8D58-DA57C3F1B8CF}" srcOrd="0" destOrd="0" presId="urn:microsoft.com/office/officeart/2005/8/layout/hierarchy1"/>
    <dgm:cxn modelId="{D2C83DB6-68F0-4CEA-BF60-ACD173192A05}" type="presParOf" srcId="{FA6E57A6-F2C8-49D2-8C06-21ADC7872835}" destId="{4151F237-C4A1-4206-B3F2-C1FAF0F33A04}" srcOrd="1" destOrd="0" presId="urn:microsoft.com/office/officeart/2005/8/layout/hierarchy1"/>
    <dgm:cxn modelId="{FA86C3BF-65CC-4C0D-BA16-5BD6B021492E}" type="presParOf" srcId="{DEF43597-C4DC-425E-8CFD-5125C7325A33}" destId="{1B77AA87-1B1E-4575-BE2B-08DAB2399217}" srcOrd="1" destOrd="0" presId="urn:microsoft.com/office/officeart/2005/8/layout/hierarchy1"/>
    <dgm:cxn modelId="{02C07C1F-CFC9-4EAF-96EB-5E498D92F75B}" type="presParOf" srcId="{F86F47EC-9539-458A-9256-710D33C9B221}" destId="{2374282B-D10E-413F-A506-270F35306FC1}" srcOrd="1" destOrd="0" presId="urn:microsoft.com/office/officeart/2005/8/layout/hierarchy1"/>
    <dgm:cxn modelId="{D257E687-6FF6-42E2-BA2E-BE8293912A39}" type="presParOf" srcId="{2374282B-D10E-413F-A506-270F35306FC1}" destId="{3F857E00-E968-418A-A3AD-E587EBD171EE}" srcOrd="0" destOrd="0" presId="urn:microsoft.com/office/officeart/2005/8/layout/hierarchy1"/>
    <dgm:cxn modelId="{277AB511-5AAE-4301-9049-77C472E3D0A7}" type="presParOf" srcId="{3F857E00-E968-418A-A3AD-E587EBD171EE}" destId="{2A7E66DC-43E9-4929-AC6D-6295208F1BF9}" srcOrd="0" destOrd="0" presId="urn:microsoft.com/office/officeart/2005/8/layout/hierarchy1"/>
    <dgm:cxn modelId="{7D9FD69A-7803-4833-9A67-8BCD7D4DB829}" type="presParOf" srcId="{3F857E00-E968-418A-A3AD-E587EBD171EE}" destId="{58334B8A-7E41-416A-A214-C8F726DDC0FD}" srcOrd="1" destOrd="0" presId="urn:microsoft.com/office/officeart/2005/8/layout/hierarchy1"/>
    <dgm:cxn modelId="{18AB04CE-E0C8-4DE7-A6A8-AA12C192B636}" type="presParOf" srcId="{2374282B-D10E-413F-A506-270F35306FC1}" destId="{0DD1739D-1944-4007-9873-74C505CFF9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6F74-1330-4E45-8D58-DA57C3F1B8CF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51F237-C4A1-4206-B3F2-C1FAF0F33A0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Visualized customer demographics (age, gender, state, occupation).</a:t>
          </a:r>
          <a:endParaRPr lang="en-US" sz="3600" kern="1200"/>
        </a:p>
      </dsp:txBody>
      <dsp:txXfrm>
        <a:off x="585701" y="1066737"/>
        <a:ext cx="4337991" cy="2693452"/>
      </dsp:txXfrm>
    </dsp:sp>
    <dsp:sp modelId="{2A7E66DC-43E9-4929-AC6D-6295208F1BF9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334B8A-7E41-416A-A214-C8F726DDC0FD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Analysed sales performance by product category and amount spent.</a:t>
          </a:r>
          <a:endParaRPr lang="en-US" sz="3600" kern="120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83FB-B2C7-9B2D-D8B6-5A31E169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14A1-3753-CA79-84A1-DFD82DF2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1C7D-BBC0-6052-44CA-BC0299E6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2936-3F2A-4CF8-9D6E-26D2A021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1D1B-05F0-88F9-0D60-29E543F1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4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B83-8518-B222-E6E3-174986F3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7793-AF63-78F2-0AD5-524C040E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82B1-57DB-0F76-3AE3-75281D29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49A4-4FF3-0A77-4F9F-B318D4F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E04A-3BEA-91FF-E726-BDA38B26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1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0E61C-32B2-39CD-15F8-D5584B367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C12BF-83D0-21FE-E6C9-FD40B220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E54F-CBA6-6F38-4415-0BD439A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E091-51EB-47B5-0089-87313CE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BEB6-5CC2-7593-3D25-D617449A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0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636-6239-0E15-E952-24CDDC25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579B-B3DA-5CE5-4730-BA3F31DBB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9EDC-220C-2F09-2589-628850A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68A5-9F10-470E-B999-CB711591A17C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4D8B-9BCC-4A95-D0E9-4D401E81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2132-83F3-297B-C6CE-75D4421C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A9F-FFD3-41FF-AFC1-FE48432DE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57A-C607-0CCE-1E07-26F3CD1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0458-5330-3C98-8272-BFC2B56C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99B3-F621-92DA-087A-B7B9409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B6CB-EC47-B1DE-96F3-30DEF87D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9327-77E9-8811-6651-25308FC8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8CF6-3DC9-0F72-4976-4C21D0E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45E6-9F73-D33C-731B-E3B092AA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16EA-2937-30F0-4170-FA9B414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B795-7933-400E-CE1B-3D73E803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A569-059E-1024-28E4-5256F88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8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9B-7C54-20D5-3506-9AA332E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6381-40DA-A17B-7A98-799AC5E0B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29355-8B71-4D7D-F47B-70EF91F1A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7350-B0C5-50C3-256C-C5F8A905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7B2E-F507-6CF7-80BC-3276B119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0F894-80B3-1467-7369-9BA4E151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6CD5-6F16-025E-ECF9-2F9A72F8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C55F-A06B-FB39-EF2C-26AECC2C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07D0-372E-87CD-6D38-261D11141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0A1CC-3784-9B82-BCA5-505F966C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0A3C-3557-DD4D-90A2-CBA377145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7F2A0-BB1D-F142-A599-59B0A9C4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96AAF-2563-8CC5-6507-00A426A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74C71-AD7E-5909-458A-7F437580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C7A6-0143-E431-CA2E-F8918410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D7DCA-4FFE-4958-3BC3-5E9368BB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17574-B220-DF36-8F12-5344D4AA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23094-CAD0-BD4C-E5D2-5A52D227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A559-65B5-3463-999E-13BD4C77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48BE2-CE8C-8EFD-1590-A87F25A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787D-3CB3-F67F-F185-DDD0320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F91D-C16A-CB15-5D9B-C8BE52BD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225E-152A-64B5-0D30-AEA0B90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5069-EF67-0552-DD4A-6CE08D9C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55B4-071B-8DF6-29A1-CB1D88A2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6DC5-0A9A-1C75-415C-6055A0CF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886F-8781-6640-979A-D1C735BB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E03B-1B40-3B1F-906D-8B54B76C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D79C-3791-0735-CF00-C1AE365D8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710F-2339-A14E-9D3F-C6522AE4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13192-5F34-85CE-B376-BC9687EF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F7E8-0B2D-D94F-FF5D-BCBF1485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B046-2236-C7F9-41E2-724D0C5F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C4B5A-44B7-A438-F818-6C293C2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796CB-96D2-EE78-FC4A-000530AB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724E-3B63-57FE-8668-B4218A335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EF6C6-E597-4CE4-9F41-F49F7115899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E2C1-1D61-A6AF-6653-29E2060E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6B7E-1830-AB06-5494-61B433DDF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BE0EC-F144-4A0B-8B33-D34F4E6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il lamp carried by a woman in her hands">
            <a:extLst>
              <a:ext uri="{FF2B5EF4-FFF2-40B4-BE49-F238E27FC236}">
                <a16:creationId xmlns:a16="http://schemas.microsoft.com/office/drawing/2014/main" id="{8519DD95-F695-0459-3FA2-48A13019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280" b="169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CEE68-58F6-B390-EABF-DB580CBC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6000" b="0" i="0" u="none" strike="noStrike" baseline="0">
                <a:solidFill>
                  <a:srgbClr val="FFFFFF"/>
                </a:solidFill>
              </a:rPr>
              <a:t>"Diwali Sales Analysis"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33E3-FCDD-A480-4FCF-76191633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>
              <a:buNone/>
            </a:pPr>
            <a:r>
              <a:rPr lang="en-US" sz="2400" b="0" i="0" u="none" strike="noStrike" baseline="0">
                <a:solidFill>
                  <a:srgbClr val="FFFFFF"/>
                </a:solidFill>
              </a:rPr>
              <a:t>"Understanding Consumer Behaviour to Boost Sales"</a:t>
            </a:r>
          </a:p>
        </p:txBody>
      </p:sp>
    </p:spTree>
    <p:extLst>
      <p:ext uri="{BB962C8B-B14F-4D97-AF65-F5344CB8AC3E}">
        <p14:creationId xmlns:p14="http://schemas.microsoft.com/office/powerpoint/2010/main" val="348210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88C02-4BF2-F3E3-5FC8-DF717B1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6C5-9201-806B-AF0F-FE553EB2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400" b="1" i="0" u="none" strike="noStrike" baseline="0">
                <a:solidFill>
                  <a:schemeClr val="tx1">
                    <a:alpha val="55000"/>
                  </a:schemeClr>
                </a:solidFill>
              </a:rPr>
              <a:t>Actionable Insights</a:t>
            </a:r>
            <a:r>
              <a:rPr lang="en-US" sz="2400" b="0" i="0" u="none" strike="noStrike" baseline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R="0" lvl="1"/>
            <a:r>
              <a:rPr lang="en-US" b="0" i="0" u="none" strike="noStrike" baseline="0">
                <a:solidFill>
                  <a:schemeClr val="tx1">
                    <a:alpha val="55000"/>
                  </a:schemeClr>
                </a:solidFill>
              </a:rPr>
              <a:t>Target marketing campaigns towards married women aged 26–35 years in high-performing states.</a:t>
            </a:r>
          </a:p>
          <a:p>
            <a:pPr marR="0" lvl="1"/>
            <a:r>
              <a:rPr lang="en-US" b="0" i="0" u="none" strike="noStrike" baseline="0">
                <a:solidFill>
                  <a:schemeClr val="tx1">
                    <a:alpha val="55000"/>
                  </a:schemeClr>
                </a:solidFill>
              </a:rPr>
              <a:t>Focus on Food, Clothing, and Electronics for product promotions.</a:t>
            </a:r>
          </a:p>
          <a:p>
            <a:pPr marR="0" lvl="1"/>
            <a:r>
              <a:rPr lang="en-US" b="0" i="0" u="none" strike="noStrike" baseline="0">
                <a:solidFill>
                  <a:schemeClr val="tx1">
                    <a:alpha val="55000"/>
                  </a:schemeClr>
                </a:solidFill>
              </a:rPr>
              <a:t>Tailor offers for professionals in IT, Healthcare, and Aviation.</a:t>
            </a:r>
          </a:p>
        </p:txBody>
      </p:sp>
    </p:spTree>
    <p:extLst>
      <p:ext uri="{BB962C8B-B14F-4D97-AF65-F5344CB8AC3E}">
        <p14:creationId xmlns:p14="http://schemas.microsoft.com/office/powerpoint/2010/main" val="395934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00C02-3B49-2FAC-22AD-F26ABC84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CCA29-A5DE-3C02-5E06-9BC0BA76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>
                <a:solidFill>
                  <a:srgbClr val="FFFFFF"/>
                </a:solidFill>
              </a:rPr>
              <a:t>Business Impact</a:t>
            </a:r>
            <a:r>
              <a:rPr lang="en-US" b="0" i="0" u="none" strike="noStrike" baseline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4B8-829B-EDE8-1CB3-2E303613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1"/>
            <a:r>
              <a:rPr lang="en-US" b="0" i="0" u="none" strike="noStrike" baseline="0">
                <a:solidFill>
                  <a:srgbClr val="FFFFFF"/>
                </a:solidFill>
              </a:rPr>
              <a:t>Optimized marketing strategies can enhance sales during festive seasons like Diwali.</a:t>
            </a:r>
          </a:p>
        </p:txBody>
      </p:sp>
    </p:spTree>
    <p:extLst>
      <p:ext uri="{BB962C8B-B14F-4D97-AF65-F5344CB8AC3E}">
        <p14:creationId xmlns:p14="http://schemas.microsoft.com/office/powerpoint/2010/main" val="339364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BF9F-4A1E-9E9C-7AA8-8A97B9C9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grpSp>
        <p:nvGrpSpPr>
          <p:cNvPr id="19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765F-DF08-BA0C-C13F-11F85DDC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Objective</a:t>
            </a:r>
            <a:r>
              <a:rPr lang="en-US" b="0" i="0" u="none" strike="noStrike" baseline="0">
                <a:solidFill>
                  <a:schemeClr val="bg1"/>
                </a:solidFill>
              </a:rPr>
              <a:t>: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To analysed sales data during Diwali to understand consumer demographics, purchasing patterns, and product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4462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5B78201-D051-688E-087F-55FE9DB3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1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70A5A-90C6-9BBC-AFF9-1C7B26E2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>
                <a:solidFill>
                  <a:srgbClr val="FFFFFF"/>
                </a:solidFill>
              </a:rPr>
              <a:t>Dataset</a:t>
            </a:r>
            <a:r>
              <a:rPr lang="en-US" b="0" i="0" u="none" strike="noStrike" baseline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F40D-D1BA-C027-C937-C1B03945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1"/>
            <a:r>
              <a:rPr lang="en-US" b="0" i="0" u="none" strike="noStrike" baseline="0">
                <a:solidFill>
                  <a:srgbClr val="FFFFFF"/>
                </a:solidFill>
              </a:rPr>
              <a:t>Contains customer information such as age, gender, state, occupation, product category, and amount spent.</a:t>
            </a:r>
          </a:p>
        </p:txBody>
      </p:sp>
    </p:spTree>
    <p:extLst>
      <p:ext uri="{BB962C8B-B14F-4D97-AF65-F5344CB8AC3E}">
        <p14:creationId xmlns:p14="http://schemas.microsoft.com/office/powerpoint/2010/main" val="241299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AD1091F8-8412-9F7F-69EB-63809C67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F13E4-F7F3-88C5-C31D-D18E8BBC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>
                <a:solidFill>
                  <a:srgbClr val="FFFFFF"/>
                </a:solidFill>
              </a:rPr>
              <a:t>Tools Used</a:t>
            </a:r>
            <a:r>
              <a:rPr lang="en-US" b="0" i="0" u="none" strike="noStrike" baseline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C147-2441-C1AA-3AC6-888174BE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1"/>
            <a:r>
              <a:rPr lang="en-US" b="0" i="0" u="none" strike="noStrike" baseline="0">
                <a:solidFill>
                  <a:srgbClr val="FFFFFF"/>
                </a:solidFill>
              </a:rPr>
              <a:t>Python, Pandas, Matplotlib, Seaborn, and NumPy.</a:t>
            </a:r>
          </a:p>
        </p:txBody>
      </p:sp>
    </p:spTree>
    <p:extLst>
      <p:ext uri="{BB962C8B-B14F-4D97-AF65-F5344CB8AC3E}">
        <p14:creationId xmlns:p14="http://schemas.microsoft.com/office/powerpoint/2010/main" val="352909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FD2B-52A6-89BD-5D36-57FD17D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Steps Performed in EDA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ED6A-752A-7AD1-B07A-E2026308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Data Cleaning</a:t>
            </a:r>
            <a:r>
              <a:rPr lang="en-US" b="0" i="0" u="none" strike="noStrike" baseline="0">
                <a:solidFill>
                  <a:schemeClr val="bg1"/>
                </a:solidFill>
              </a:rPr>
              <a:t>: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Removed unnecessary columns (Status, unnamed1).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Checked and handled null values.</a:t>
            </a:r>
          </a:p>
        </p:txBody>
      </p:sp>
    </p:spTree>
    <p:extLst>
      <p:ext uri="{BB962C8B-B14F-4D97-AF65-F5344CB8AC3E}">
        <p14:creationId xmlns:p14="http://schemas.microsoft.com/office/powerpoint/2010/main" val="49547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A6A6D-CD9C-DB38-A0F5-055002D7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87A8F-7D16-28BF-7BEA-BFA5DAAD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>
                <a:solidFill>
                  <a:srgbClr val="FFFFFF"/>
                </a:solidFill>
              </a:rPr>
              <a:t>Exploratory Data Analysis (EDA)</a:t>
            </a:r>
            <a:r>
              <a:rPr lang="en-US" b="0" i="0" u="none" strike="noStrike" baseline="0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BEFABD9-3B66-32FB-E88E-F81A3057F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865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06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BD90-D76F-9916-A6AD-27D232A5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54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Insights Identified</a:t>
            </a:r>
            <a:r>
              <a:rPr lang="en-US" sz="54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48842-269A-ABEC-DC3A-77089129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417" y="3632200"/>
            <a:ext cx="3336001" cy="235486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Identified top buyers and high-performing product categories.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9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79E2E-6E8D-4DB2-47F0-3690D6B4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92" y="1202026"/>
            <a:ext cx="4030132" cy="4406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Key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6A47-1449-EE20-038E-F9EC75C6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28" y="1257565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Demographics</a:t>
            </a:r>
            <a:r>
              <a:rPr lang="en-US" b="0" i="0" u="none" strike="noStrike" baseline="0">
                <a:solidFill>
                  <a:schemeClr val="bg1"/>
                </a:solidFill>
              </a:rPr>
              <a:t>: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Most buyers are married women aged 26–35 years.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Top contributing states: Uttar Pradesh, Maharashtra, and Karnataka.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Occupations with the highest buyers: IT, Healthcare, and Aviation.</a:t>
            </a: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3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66EAC124-378B-9696-BAB5-556119AE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E257A-A336-C934-4E26-4EC8C223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baseline="0">
                <a:solidFill>
                  <a:srgbClr val="FFFFFF"/>
                </a:solidFill>
              </a:rPr>
              <a:t>Product Categories</a:t>
            </a:r>
            <a:r>
              <a:rPr lang="en-US" b="0" i="0" u="none" strike="noStrike" baseline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09B6-FB0C-9C3D-DB66-78B91AAB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1"/>
            <a:r>
              <a:rPr lang="en-US" b="0" i="0" u="none" strike="noStrike" baseline="0">
                <a:solidFill>
                  <a:srgbClr val="FFFFFF"/>
                </a:solidFill>
              </a:rPr>
              <a:t>Most sold categories: Food, Clothing, and Electronics.</a:t>
            </a:r>
          </a:p>
          <a:p>
            <a:pPr marR="0" lvl="1"/>
            <a:r>
              <a:rPr lang="en-US" b="0" i="0" u="none" strike="noStrike" baseline="0">
                <a:solidFill>
                  <a:srgbClr val="FFFFFF"/>
                </a:solidFill>
              </a:rPr>
              <a:t>Highest sales generated by Food products.</a:t>
            </a:r>
          </a:p>
        </p:txBody>
      </p:sp>
    </p:spTree>
    <p:extLst>
      <p:ext uri="{BB962C8B-B14F-4D97-AF65-F5344CB8AC3E}">
        <p14:creationId xmlns:p14="http://schemas.microsoft.com/office/powerpoint/2010/main" val="30031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"Diwali Sales Analysis"</vt:lpstr>
      <vt:lpstr>Project Overview</vt:lpstr>
      <vt:lpstr>Dataset:</vt:lpstr>
      <vt:lpstr>Tools Used:</vt:lpstr>
      <vt:lpstr>Steps Performed in EDA</vt:lpstr>
      <vt:lpstr>Exploratory Data Analysis (EDA):</vt:lpstr>
      <vt:lpstr>Key Insights Identified:</vt:lpstr>
      <vt:lpstr> Key Analysis</vt:lpstr>
      <vt:lpstr>Product Categories:</vt:lpstr>
      <vt:lpstr>Conclusion</vt:lpstr>
      <vt:lpstr>Business Impact: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Adskn01210</dc:creator>
  <cp:lastModifiedBy>Adskn01210</cp:lastModifiedBy>
  <cp:revision>1</cp:revision>
  <dcterms:created xsi:type="dcterms:W3CDTF">2024-12-24T16:00:54Z</dcterms:created>
  <dcterms:modified xsi:type="dcterms:W3CDTF">2024-12-24T16:05:17Z</dcterms:modified>
</cp:coreProperties>
</file>