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a:solidFill>
                <a:srgbClr val="000000"/>
              </a:solidFill>
            </a:ln>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236347" y="4510711"/>
            <a:ext cx="9690214" cy="2517368"/>
          </a:xfrm>
          <a:prstGeom prst="rect">
            <a:avLst/>
          </a:prstGeom>
        </p:spPr>
        <p:txBody>
          <a:bodyPr anchor="t" rtlCol="false" tIns="0" lIns="0" bIns="0" rIns="0">
            <a:spAutoFit/>
          </a:bodyPr>
          <a:lstStyle/>
          <a:p>
            <a:pPr algn="ctr">
              <a:lnSpc>
                <a:spcPts val="10182"/>
              </a:lnSpc>
            </a:pPr>
            <a:r>
              <a:rPr lang="en-US" sz="7378" spc="723">
                <a:solidFill>
                  <a:srgbClr val="231F20"/>
                </a:solidFill>
                <a:latin typeface="Oswald Bold"/>
              </a:rPr>
              <a:t>MANAGEMENT SYSTEM</a:t>
            </a:r>
          </a:p>
        </p:txBody>
      </p:sp>
      <p:sp>
        <p:nvSpPr>
          <p:cNvPr name="TextBox 8" id="8"/>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LIBRARY</a:t>
            </a:r>
          </a:p>
        </p:txBody>
      </p:sp>
      <p:sp>
        <p:nvSpPr>
          <p:cNvPr name="TextBox 9" id="9"/>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A PYTHON + SQL BASED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65540" y="1476375"/>
            <a:ext cx="10661157" cy="645466"/>
          </a:xfrm>
          <a:prstGeom prst="rect">
            <a:avLst/>
          </a:prstGeom>
        </p:spPr>
        <p:txBody>
          <a:bodyPr anchor="t" rtlCol="false" tIns="0" lIns="0" bIns="0" rIns="0">
            <a:spAutoFit/>
          </a:bodyPr>
          <a:lstStyle/>
          <a:p>
            <a:pPr algn="ctr">
              <a:lnSpc>
                <a:spcPts val="5309"/>
              </a:lnSpc>
            </a:pPr>
            <a:r>
              <a:rPr lang="en-US" sz="3847" spc="377">
                <a:solidFill>
                  <a:srgbClr val="FFFFFF"/>
                </a:solidFill>
                <a:latin typeface="Oswald Bold"/>
              </a:rPr>
              <a:t>FUNCTIONALITY 3: SEARCH BOOK RECORD</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2179166" y="6572062"/>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072260" y="5010361"/>
            <a:ext cx="8282675" cy="1104265"/>
          </a:xfrm>
          <a:prstGeom prst="rect">
            <a:avLst/>
          </a:prstGeom>
        </p:spPr>
        <p:txBody>
          <a:bodyPr anchor="t" rtlCol="false" tIns="0" lIns="0" bIns="0" rIns="0">
            <a:spAutoFit/>
          </a:bodyPr>
          <a:lstStyle/>
          <a:p>
            <a:pPr marL="496569" indent="-248284" lvl="1">
              <a:lnSpc>
                <a:spcPts val="2989"/>
              </a:lnSpc>
              <a:buFont typeface="Arial"/>
              <a:buChar char="•"/>
            </a:pPr>
            <a:r>
              <a:rPr lang="en-US" sz="2299">
                <a:solidFill>
                  <a:srgbClr val="000000"/>
                </a:solidFill>
                <a:latin typeface="Montserrat Light"/>
              </a:rPr>
              <a:t>It displays the details of each book, such as the Book name, Book code, Author, and Price of the desired book</a:t>
            </a:r>
          </a:p>
        </p:txBody>
      </p:sp>
      <p:sp>
        <p:nvSpPr>
          <p:cNvPr name="TextBox 16" id="16"/>
          <p:cNvSpPr txBox="true"/>
          <p:nvPr/>
        </p:nvSpPr>
        <p:spPr>
          <a:xfrm rot="0">
            <a:off x="7110188" y="3682543"/>
            <a:ext cx="8601006" cy="1216025"/>
          </a:xfrm>
          <a:prstGeom prst="rect">
            <a:avLst/>
          </a:prstGeom>
        </p:spPr>
        <p:txBody>
          <a:bodyPr anchor="t" rtlCol="false" tIns="0" lIns="0" bIns="0" rIns="0">
            <a:spAutoFit/>
          </a:bodyPr>
          <a:lstStyle/>
          <a:p>
            <a:pPr marL="539748" indent="-269874" lvl="1">
              <a:lnSpc>
                <a:spcPts val="3249"/>
              </a:lnSpc>
              <a:buFont typeface="Arial"/>
              <a:buChar char="•"/>
            </a:pPr>
            <a:r>
              <a:rPr lang="en-US" sz="2499">
                <a:solidFill>
                  <a:srgbClr val="000000"/>
                </a:solidFill>
                <a:latin typeface="Montserrat Light"/>
              </a:rPr>
              <a:t>The "Search Book Record" functionality allows users to find specific books based on different criteria. Users can search for books using Book name.</a:t>
            </a:r>
          </a:p>
        </p:txBody>
      </p:sp>
      <p:sp>
        <p:nvSpPr>
          <p:cNvPr name="TextBox 17" id="17"/>
          <p:cNvSpPr txBox="true"/>
          <p:nvPr/>
        </p:nvSpPr>
        <p:spPr>
          <a:xfrm rot="0">
            <a:off x="2352164" y="6728070"/>
            <a:ext cx="8403470" cy="2841580"/>
          </a:xfrm>
          <a:prstGeom prst="rect">
            <a:avLst/>
          </a:prstGeom>
        </p:spPr>
        <p:txBody>
          <a:bodyPr anchor="t" rtlCol="false" tIns="0" lIns="0" bIns="0" rIns="0">
            <a:spAutoFit/>
          </a:bodyPr>
          <a:lstStyle/>
          <a:p>
            <a:pPr marL="417514" indent="-208757" lvl="1">
              <a:lnSpc>
                <a:spcPts val="2513"/>
              </a:lnSpc>
              <a:buFont typeface="Arial"/>
              <a:buChar char="•"/>
            </a:pPr>
            <a:r>
              <a:rPr lang="en-US" sz="1933">
                <a:solidFill>
                  <a:srgbClr val="000000"/>
                </a:solidFill>
                <a:latin typeface="Open Sauce"/>
              </a:rPr>
              <a:t>Thi</a:t>
            </a:r>
            <a:r>
              <a:rPr lang="en-US" sz="1933">
                <a:solidFill>
                  <a:srgbClr val="000000"/>
                </a:solidFill>
                <a:latin typeface="Open Sauce"/>
              </a:rPr>
              <a:t>s function takes a connection object (conn) as input.</a:t>
            </a:r>
          </a:p>
          <a:p>
            <a:pPr marL="417514" indent="-208757" lvl="1">
              <a:lnSpc>
                <a:spcPts val="2513"/>
              </a:lnSpc>
              <a:buFont typeface="Arial"/>
              <a:buChar char="•"/>
            </a:pPr>
            <a:r>
              <a:rPr lang="en-US" sz="1933">
                <a:solidFill>
                  <a:srgbClr val="000000"/>
                </a:solidFill>
                <a:latin typeface="Open Sauce"/>
              </a:rPr>
              <a:t>It prompts the user to enter a book name to search for using input().</a:t>
            </a:r>
          </a:p>
          <a:p>
            <a:pPr marL="417514" indent="-208757" lvl="1">
              <a:lnSpc>
                <a:spcPts val="2513"/>
              </a:lnSpc>
              <a:buFont typeface="Arial"/>
              <a:buChar char="•"/>
            </a:pPr>
            <a:r>
              <a:rPr lang="en-US" sz="1933">
                <a:solidFill>
                  <a:srgbClr val="000000"/>
                </a:solidFill>
                <a:latin typeface="Open Sauce"/>
              </a:rPr>
              <a:t>It executes an SQL SELECT statement with a LIKE clause to search for records matching the entered book name.</a:t>
            </a:r>
          </a:p>
          <a:p>
            <a:pPr marL="417514" indent="-208757" lvl="1">
              <a:lnSpc>
                <a:spcPts val="2513"/>
              </a:lnSpc>
              <a:buFont typeface="Arial"/>
              <a:buChar char="•"/>
            </a:pPr>
            <a:r>
              <a:rPr lang="en-US" sz="1933">
                <a:solidFill>
                  <a:srgbClr val="000000"/>
                </a:solidFill>
                <a:latin typeface="Open Sauce"/>
              </a:rPr>
              <a:t>It uses a PrettyTable object to create a formatted tab</a:t>
            </a:r>
            <a:r>
              <a:rPr lang="en-US" sz="1933">
                <a:solidFill>
                  <a:srgbClr val="000000"/>
                </a:solidFill>
                <a:latin typeface="Open Sauce"/>
              </a:rPr>
              <a:t>le with the search results.</a:t>
            </a:r>
          </a:p>
          <a:p>
            <a:pPr marL="417514" indent="-208757" lvl="1">
              <a:lnSpc>
                <a:spcPts val="2513"/>
              </a:lnSpc>
              <a:buFont typeface="Arial"/>
              <a:buChar char="•"/>
            </a:pPr>
            <a:r>
              <a:rPr lang="en-US" sz="1933">
                <a:solidFill>
                  <a:srgbClr val="000000"/>
                </a:solidFill>
                <a:latin typeface="Open Sauce"/>
              </a:rPr>
              <a:t>It prints the table using print().</a:t>
            </a:r>
          </a:p>
          <a:p>
            <a:pPr>
              <a:lnSpc>
                <a:spcPts val="269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65540" y="1476375"/>
            <a:ext cx="10661157" cy="645466"/>
          </a:xfrm>
          <a:prstGeom prst="rect">
            <a:avLst/>
          </a:prstGeom>
        </p:spPr>
        <p:txBody>
          <a:bodyPr anchor="t" rtlCol="false" tIns="0" lIns="0" bIns="0" rIns="0">
            <a:spAutoFit/>
          </a:bodyPr>
          <a:lstStyle/>
          <a:p>
            <a:pPr algn="ctr">
              <a:lnSpc>
                <a:spcPts val="5309"/>
              </a:lnSpc>
            </a:pPr>
            <a:r>
              <a:rPr lang="en-US" sz="3847" spc="377">
                <a:solidFill>
                  <a:srgbClr val="FFFFFF"/>
                </a:solidFill>
                <a:latin typeface="Oswald Bold"/>
              </a:rPr>
              <a:t>FUNCTIONALITY 4: UPDATE BOOK RECORD</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2179166" y="6572062"/>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102703" y="3840591"/>
            <a:ext cx="8666850" cy="2260809"/>
          </a:xfrm>
          <a:prstGeom prst="rect">
            <a:avLst/>
          </a:prstGeom>
        </p:spPr>
        <p:txBody>
          <a:bodyPr anchor="t" rtlCol="false" tIns="0" lIns="0" bIns="0" rIns="0">
            <a:spAutoFit/>
          </a:bodyPr>
          <a:lstStyle/>
          <a:p>
            <a:pPr marL="428253" indent="-214126" lvl="1">
              <a:lnSpc>
                <a:spcPts val="2578"/>
              </a:lnSpc>
              <a:buFont typeface="Arial"/>
              <a:buChar char="•"/>
            </a:pPr>
            <a:r>
              <a:rPr lang="en-US" sz="1983">
                <a:solidFill>
                  <a:srgbClr val="000000"/>
                </a:solidFill>
                <a:latin typeface="Montserrat Light"/>
              </a:rPr>
              <a:t>The "Update Book Record" functionality enables librarians or system administrators to modify the information associated with a book record. It allows them to edit various details, such as the  Book name, Book code, Author, and Price of the desired book</a:t>
            </a:r>
          </a:p>
          <a:p>
            <a:pPr marL="428253" indent="-214126" lvl="1">
              <a:lnSpc>
                <a:spcPts val="2578"/>
              </a:lnSpc>
              <a:buFont typeface="Arial"/>
              <a:buChar char="•"/>
            </a:pPr>
            <a:r>
              <a:rPr lang="en-US" sz="1983">
                <a:solidFill>
                  <a:srgbClr val="000000"/>
                </a:solidFill>
                <a:latin typeface="Montserrat Light"/>
              </a:rPr>
              <a:t>This functionality ensures that the library management system reflects accurate and up-to-date information about the books in the collection.</a:t>
            </a:r>
          </a:p>
        </p:txBody>
      </p:sp>
      <p:sp>
        <p:nvSpPr>
          <p:cNvPr name="TextBox 16" id="16"/>
          <p:cNvSpPr txBox="true"/>
          <p:nvPr/>
        </p:nvSpPr>
        <p:spPr>
          <a:xfrm rot="0">
            <a:off x="2314135" y="6846480"/>
            <a:ext cx="8507996" cy="2240218"/>
          </a:xfrm>
          <a:prstGeom prst="rect">
            <a:avLst/>
          </a:prstGeom>
        </p:spPr>
        <p:txBody>
          <a:bodyPr anchor="t" rtlCol="false" tIns="0" lIns="0" bIns="0" rIns="0">
            <a:spAutoFit/>
          </a:bodyPr>
          <a:lstStyle/>
          <a:p>
            <a:pPr marL="422707" indent="-211354" lvl="1">
              <a:lnSpc>
                <a:spcPts val="2545"/>
              </a:lnSpc>
              <a:buFont typeface="Arial"/>
              <a:buChar char="•"/>
            </a:pPr>
            <a:r>
              <a:rPr lang="en-US" sz="1957">
                <a:solidFill>
                  <a:srgbClr val="000000"/>
                </a:solidFill>
                <a:latin typeface="Open Sauce"/>
              </a:rPr>
              <a:t>Defining the update_table_books() function:</a:t>
            </a:r>
          </a:p>
          <a:p>
            <a:pPr marL="422707" indent="-211354" lvl="1">
              <a:lnSpc>
                <a:spcPts val="2545"/>
              </a:lnSpc>
              <a:buFont typeface="Arial"/>
              <a:buChar char="•"/>
            </a:pPr>
            <a:r>
              <a:rPr lang="en-US" sz="1957">
                <a:solidFill>
                  <a:srgbClr val="000000"/>
                </a:solidFill>
                <a:latin typeface="Open Sauce"/>
              </a:rPr>
              <a:t>This function takes a connection object (conn) and a tuple of data as input.</a:t>
            </a:r>
          </a:p>
          <a:p>
            <a:pPr marL="422707" indent="-211354" lvl="1">
              <a:lnSpc>
                <a:spcPts val="2545"/>
              </a:lnSpc>
              <a:buFont typeface="Arial"/>
              <a:buChar char="•"/>
            </a:pPr>
            <a:r>
              <a:rPr lang="en-US" sz="1957">
                <a:solidFill>
                  <a:srgbClr val="000000"/>
                </a:solidFill>
                <a:latin typeface="Open Sauce"/>
              </a:rPr>
              <a:t>It inserts the data into the book_records table using an SQL INSERT statement.</a:t>
            </a:r>
          </a:p>
          <a:p>
            <a:pPr marL="422707" indent="-211354" lvl="1">
              <a:lnSpc>
                <a:spcPts val="2545"/>
              </a:lnSpc>
              <a:buFont typeface="Arial"/>
              <a:buChar char="•"/>
            </a:pPr>
            <a:r>
              <a:rPr lang="en-US" sz="1957">
                <a:solidFill>
                  <a:srgbClr val="000000"/>
                </a:solidFill>
                <a:latin typeface="Open Sauce"/>
              </a:rPr>
              <a:t>It commits the changes to the database using conn.commit().</a:t>
            </a:r>
          </a:p>
          <a:p>
            <a:pPr>
              <a:lnSpc>
                <a:spcPts val="272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65540" y="1476375"/>
            <a:ext cx="10661157" cy="645466"/>
          </a:xfrm>
          <a:prstGeom prst="rect">
            <a:avLst/>
          </a:prstGeom>
        </p:spPr>
        <p:txBody>
          <a:bodyPr anchor="t" rtlCol="false" tIns="0" lIns="0" bIns="0" rIns="0">
            <a:spAutoFit/>
          </a:bodyPr>
          <a:lstStyle/>
          <a:p>
            <a:pPr algn="ctr">
              <a:lnSpc>
                <a:spcPts val="5309"/>
              </a:lnSpc>
            </a:pPr>
            <a:r>
              <a:rPr lang="en-US" sz="3847" spc="377">
                <a:solidFill>
                  <a:srgbClr val="FFFFFF"/>
                </a:solidFill>
                <a:latin typeface="Oswald Bold"/>
              </a:rPr>
              <a:t>FUNCTIONALITY 5: DELETE BOOK RECORD</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1473053" y="6613770"/>
            <a:ext cx="10270398" cy="3454609"/>
            <a:chOff x="0" y="0"/>
            <a:chExt cx="1983381" cy="667141"/>
          </a:xfrm>
        </p:grpSpPr>
        <p:sp>
          <p:nvSpPr>
            <p:cNvPr name="Freeform 13" id="13"/>
            <p:cNvSpPr/>
            <p:nvPr/>
          </p:nvSpPr>
          <p:spPr>
            <a:xfrm flipH="false" flipV="false" rot="0">
              <a:off x="0" y="0"/>
              <a:ext cx="1983381" cy="667141"/>
            </a:xfrm>
            <a:custGeom>
              <a:avLst/>
              <a:gdLst/>
              <a:ahLst/>
              <a:cxnLst/>
              <a:rect r="r" b="b" t="t" l="l"/>
              <a:pathLst>
                <a:path h="667141" w="1983381">
                  <a:moveTo>
                    <a:pt x="0" y="0"/>
                  </a:moveTo>
                  <a:lnTo>
                    <a:pt x="1983381" y="0"/>
                  </a:lnTo>
                  <a:lnTo>
                    <a:pt x="1983381" y="667141"/>
                  </a:lnTo>
                  <a:lnTo>
                    <a:pt x="0" y="667141"/>
                  </a:lnTo>
                  <a:close/>
                </a:path>
              </a:pathLst>
            </a:custGeom>
            <a:solidFill>
              <a:srgbClr val="000000">
                <a:alpha val="0"/>
              </a:srgbClr>
            </a:solidFill>
            <a:ln w="38100">
              <a:solidFill>
                <a:srgbClr val="000000"/>
              </a:solidFill>
            </a:ln>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170259" y="3717306"/>
            <a:ext cx="8480864" cy="2497967"/>
          </a:xfrm>
          <a:prstGeom prst="rect">
            <a:avLst/>
          </a:prstGeom>
        </p:spPr>
        <p:txBody>
          <a:bodyPr anchor="t" rtlCol="false" tIns="0" lIns="0" bIns="0" rIns="0">
            <a:spAutoFit/>
          </a:bodyPr>
          <a:lstStyle/>
          <a:p>
            <a:pPr marL="473558" indent="-236779" lvl="1">
              <a:lnSpc>
                <a:spcPts val="2851"/>
              </a:lnSpc>
              <a:buFont typeface="Arial"/>
              <a:buChar char="•"/>
            </a:pPr>
            <a:r>
              <a:rPr lang="en-US" sz="2193">
                <a:solidFill>
                  <a:srgbClr val="000000"/>
                </a:solidFill>
                <a:latin typeface="Montserrat Light"/>
              </a:rPr>
              <a:t>The "Delete Book Record" functionality allows librarians or system administrators to remove a book record from the library management system. </a:t>
            </a:r>
          </a:p>
          <a:p>
            <a:pPr marL="473558" indent="-236779" lvl="1">
              <a:lnSpc>
                <a:spcPts val="2851"/>
              </a:lnSpc>
              <a:buFont typeface="Arial"/>
              <a:buChar char="•"/>
            </a:pPr>
            <a:r>
              <a:rPr lang="en-US" sz="2193">
                <a:solidFill>
                  <a:srgbClr val="000000"/>
                </a:solidFill>
                <a:latin typeface="Montserrat Light"/>
              </a:rPr>
              <a:t>When a book is no longer part of the library's collection, such as due to loss, damage, or withdrawal, this feature enables the removal of the associated record from the database.</a:t>
            </a:r>
          </a:p>
        </p:txBody>
      </p:sp>
      <p:sp>
        <p:nvSpPr>
          <p:cNvPr name="TextBox 16" id="16"/>
          <p:cNvSpPr txBox="true"/>
          <p:nvPr/>
        </p:nvSpPr>
        <p:spPr>
          <a:xfrm rot="0">
            <a:off x="1787398" y="6737595"/>
            <a:ext cx="9351560" cy="3549405"/>
          </a:xfrm>
          <a:prstGeom prst="rect">
            <a:avLst/>
          </a:prstGeom>
        </p:spPr>
        <p:txBody>
          <a:bodyPr anchor="t" rtlCol="false" tIns="0" lIns="0" bIns="0" rIns="0">
            <a:spAutoFit/>
          </a:bodyPr>
          <a:lstStyle/>
          <a:p>
            <a:pPr marL="394655" indent="-197327" lvl="1">
              <a:lnSpc>
                <a:spcPts val="2376"/>
              </a:lnSpc>
              <a:buFont typeface="Arial"/>
              <a:buChar char="•"/>
            </a:pPr>
            <a:r>
              <a:rPr lang="en-US" sz="1827">
                <a:solidFill>
                  <a:srgbClr val="000000"/>
                </a:solidFill>
                <a:latin typeface="Open Sauce"/>
              </a:rPr>
              <a:t>This function takes a connection object (conn) as input.</a:t>
            </a:r>
          </a:p>
          <a:p>
            <a:pPr marL="394655" indent="-197327" lvl="1">
              <a:lnSpc>
                <a:spcPts val="2376"/>
              </a:lnSpc>
              <a:buFont typeface="Arial"/>
              <a:buChar char="•"/>
            </a:pPr>
            <a:r>
              <a:rPr lang="en-US" sz="1827">
                <a:solidFill>
                  <a:srgbClr val="000000"/>
                </a:solidFill>
                <a:latin typeface="Open Sauce"/>
              </a:rPr>
              <a:t>It displays all book records using the show_all_book_records() function.</a:t>
            </a:r>
          </a:p>
          <a:p>
            <a:pPr marL="394655" indent="-197327" lvl="1">
              <a:lnSpc>
                <a:spcPts val="2376"/>
              </a:lnSpc>
              <a:buFont typeface="Arial"/>
              <a:buChar char="•"/>
            </a:pPr>
            <a:r>
              <a:rPr lang="en-US" sz="1827">
                <a:solidFill>
                  <a:srgbClr val="000000"/>
                </a:solidFill>
                <a:latin typeface="Open Sauce"/>
              </a:rPr>
              <a:t>It prompts the user to enter the SR# (record number) of the book to delete using input().</a:t>
            </a:r>
          </a:p>
          <a:p>
            <a:pPr marL="394655" indent="-197327" lvl="1">
              <a:lnSpc>
                <a:spcPts val="2376"/>
              </a:lnSpc>
              <a:buFont typeface="Arial"/>
              <a:buChar char="•"/>
            </a:pPr>
            <a:r>
              <a:rPr lang="en-US" sz="1827">
                <a:solidFill>
                  <a:srgbClr val="000000"/>
                </a:solidFill>
                <a:latin typeface="Open Sauce"/>
              </a:rPr>
              <a:t>It executes an SQL SELECT statement to retrieve the record matching the entered SR#.</a:t>
            </a:r>
          </a:p>
          <a:p>
            <a:pPr marL="394655" indent="-197327" lvl="1">
              <a:lnSpc>
                <a:spcPts val="2376"/>
              </a:lnSpc>
              <a:buFont typeface="Arial"/>
              <a:buChar char="•"/>
            </a:pPr>
            <a:r>
              <a:rPr lang="en-US" sz="1827">
                <a:solidFill>
                  <a:srgbClr val="000000"/>
                </a:solidFill>
                <a:latin typeface="Open Sauce"/>
              </a:rPr>
              <a:t>It constructs a tuple with the SR# and calls an SQL DELETE statement to delete the record.</a:t>
            </a:r>
          </a:p>
          <a:p>
            <a:pPr marL="394655" indent="-197327" lvl="1">
              <a:lnSpc>
                <a:spcPts val="2376"/>
              </a:lnSpc>
              <a:buFont typeface="Arial"/>
              <a:buChar char="•"/>
            </a:pPr>
            <a:r>
              <a:rPr lang="en-US" sz="1827">
                <a:solidFill>
                  <a:srgbClr val="000000"/>
                </a:solidFill>
                <a:latin typeface="Open Sauce"/>
              </a:rPr>
              <a:t>It commits the changes to the database.</a:t>
            </a:r>
          </a:p>
          <a:p>
            <a:pPr marL="394655" indent="-197327" lvl="1">
              <a:lnSpc>
                <a:spcPts val="2376"/>
              </a:lnSpc>
              <a:buFont typeface="Arial"/>
              <a:buChar char="•"/>
            </a:pPr>
            <a:r>
              <a:rPr lang="en-US" sz="1827">
                <a:solidFill>
                  <a:srgbClr val="000000"/>
                </a:solidFill>
                <a:latin typeface="Open Sauce"/>
              </a:rPr>
              <a:t>It displays the updated book records using the show_all_book_records() function.</a:t>
            </a:r>
          </a:p>
          <a:p>
            <a:pPr>
              <a:lnSpc>
                <a:spcPts val="247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1028700" y="2055728"/>
            <a:ext cx="14810761" cy="6778767"/>
          </a:xfrm>
          <a:prstGeom prst="rect">
            <a:avLst/>
          </a:prstGeom>
        </p:spPr>
        <p:txBody>
          <a:bodyPr anchor="t" rtlCol="false" tIns="0" lIns="0" bIns="0" rIns="0">
            <a:spAutoFit/>
          </a:bodyPr>
          <a:lstStyle/>
          <a:p>
            <a:pPr marL="592514" indent="-296257" lvl="1">
              <a:lnSpc>
                <a:spcPts val="3842"/>
              </a:lnSpc>
              <a:buFont typeface="Arial"/>
              <a:buChar char="•"/>
            </a:pPr>
            <a:r>
              <a:rPr lang="en-US" sz="2744">
                <a:solidFill>
                  <a:srgbClr val="000000"/>
                </a:solidFill>
                <a:latin typeface="DM Sans Italics"/>
              </a:rPr>
              <a:t>In conclusion, the provided code implements a simple Library Management System using SQLite and Python. The program allows users to perform various operations on book records, including adding new records, viewing all records, searching for specific records, updating existing records, and deleting records.</a:t>
            </a:r>
          </a:p>
          <a:p>
            <a:pPr marL="592514" indent="-296257" lvl="1">
              <a:lnSpc>
                <a:spcPts val="3842"/>
              </a:lnSpc>
              <a:buFont typeface="Arial"/>
              <a:buChar char="•"/>
            </a:pPr>
            <a:r>
              <a:rPr lang="en-US" sz="2744">
                <a:solidFill>
                  <a:srgbClr val="000000"/>
                </a:solidFill>
                <a:latin typeface="DM Sans Italics"/>
              </a:rPr>
              <a:t>The code utilizes the SQLite3 module to connect and interact with an SQLite database file. It also makes use of the PrettyTable library to create formatted tables for displaying the book records in a clear and organized manner.</a:t>
            </a:r>
          </a:p>
          <a:p>
            <a:pPr marL="592514" indent="-296257" lvl="1">
              <a:lnSpc>
                <a:spcPts val="3842"/>
              </a:lnSpc>
              <a:buFont typeface="Arial"/>
              <a:buChar char="•"/>
            </a:pPr>
            <a:r>
              <a:rPr lang="en-US" sz="2744">
                <a:solidFill>
                  <a:srgbClr val="000000"/>
                </a:solidFill>
                <a:latin typeface="DM Sans Italics"/>
              </a:rPr>
              <a:t>By offering a user-friendly menu-based interface, the program provides a convenient way for users to manage book records in a library. It allows for easy addition of new books, retrieval of all records, searching for books by name, updating book details, and deleting unwanted records.</a:t>
            </a:r>
          </a:p>
          <a:p>
            <a:pPr marL="592514" indent="-296257" lvl="1">
              <a:lnSpc>
                <a:spcPts val="3842"/>
              </a:lnSpc>
              <a:buFont typeface="Arial"/>
              <a:buChar char="•"/>
            </a:pPr>
            <a:r>
              <a:rPr lang="en-US" sz="2744">
                <a:solidFill>
                  <a:srgbClr val="000000"/>
                </a:solidFill>
                <a:latin typeface="DM Sans Italics"/>
              </a:rPr>
              <a:t>The modular design of the code promotes code reusability and maintainability. Each functionality is encapsulated in separate functions, making it easy to understand and modify specific parts of the program as needed.</a:t>
            </a:r>
          </a:p>
        </p:txBody>
      </p:sp>
      <p:sp>
        <p:nvSpPr>
          <p:cNvPr name="TextBox 4" id="4"/>
          <p:cNvSpPr txBox="true"/>
          <p:nvPr/>
        </p:nvSpPr>
        <p:spPr>
          <a:xfrm rot="0">
            <a:off x="858183" y="298632"/>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CONCLUSION</a:t>
            </a:r>
          </a:p>
        </p:txBody>
      </p:sp>
      <p:sp>
        <p:nvSpPr>
          <p:cNvPr name="Freeform 5" id="5"/>
          <p:cNvSpPr/>
          <p:nvPr/>
        </p:nvSpPr>
        <p:spPr>
          <a:xfrm flipH="true" flipV="false" rot="0">
            <a:off x="-4558391"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grpSp>
        <p:nvGrpSpPr>
          <p:cNvPr name="Group 8" id="8"/>
          <p:cNvGrpSpPr/>
          <p:nvPr/>
        </p:nvGrpSpPr>
        <p:grpSpPr>
          <a:xfrm rot="0">
            <a:off x="2951527" y="3396305"/>
            <a:ext cx="8800708" cy="1852733"/>
            <a:chOff x="0" y="0"/>
            <a:chExt cx="3371932" cy="709862"/>
          </a:xfrm>
        </p:grpSpPr>
        <p:sp>
          <p:nvSpPr>
            <p:cNvPr name="Freeform 9" id="9"/>
            <p:cNvSpPr/>
            <p:nvPr/>
          </p:nvSpPr>
          <p:spPr>
            <a:xfrm flipH="false" flipV="false" rot="0">
              <a:off x="0" y="0"/>
              <a:ext cx="3371932" cy="709862"/>
            </a:xfrm>
            <a:custGeom>
              <a:avLst/>
              <a:gdLst/>
              <a:ahLst/>
              <a:cxnLst/>
              <a:rect r="r" b="b" t="t" l="l"/>
              <a:pathLst>
                <a:path h="709862" w="3371932">
                  <a:moveTo>
                    <a:pt x="0" y="0"/>
                  </a:moveTo>
                  <a:lnTo>
                    <a:pt x="3371932" y="0"/>
                  </a:lnTo>
                  <a:lnTo>
                    <a:pt x="3371932" y="709862"/>
                  </a:lnTo>
                  <a:lnTo>
                    <a:pt x="0" y="709862"/>
                  </a:lnTo>
                  <a:close/>
                </a:path>
              </a:pathLst>
            </a:custGeom>
            <a:solidFill>
              <a:srgbClr val="EFEFEF"/>
            </a:solidFill>
          </p:spPr>
        </p:sp>
        <p:sp>
          <p:nvSpPr>
            <p:cNvPr name="TextBox 10" id="10"/>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3084604" y="3801582"/>
            <a:ext cx="1012356" cy="1027299"/>
          </a:xfrm>
          <a:custGeom>
            <a:avLst/>
            <a:gdLst/>
            <a:ahLst/>
            <a:cxnLst/>
            <a:rect r="r" b="b" t="t" l="l"/>
            <a:pathLst>
              <a:path h="1027299" w="1012356">
                <a:moveTo>
                  <a:pt x="0" y="0"/>
                </a:moveTo>
                <a:lnTo>
                  <a:pt x="1012356" y="0"/>
                </a:lnTo>
                <a:lnTo>
                  <a:pt x="1012356" y="1027298"/>
                </a:lnTo>
                <a:lnTo>
                  <a:pt x="0" y="10272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3" id="13"/>
          <p:cNvGrpSpPr/>
          <p:nvPr/>
        </p:nvGrpSpPr>
        <p:grpSpPr>
          <a:xfrm rot="0">
            <a:off x="3084604" y="5777447"/>
            <a:ext cx="8667630" cy="1948998"/>
            <a:chOff x="0" y="0"/>
            <a:chExt cx="3320944" cy="746746"/>
          </a:xfrm>
        </p:grpSpPr>
        <p:sp>
          <p:nvSpPr>
            <p:cNvPr name="Freeform 14" id="14"/>
            <p:cNvSpPr/>
            <p:nvPr/>
          </p:nvSpPr>
          <p:spPr>
            <a:xfrm flipH="false" flipV="false" rot="0">
              <a:off x="0" y="0"/>
              <a:ext cx="3320944" cy="746746"/>
            </a:xfrm>
            <a:custGeom>
              <a:avLst/>
              <a:gdLst/>
              <a:ahLst/>
              <a:cxnLst/>
              <a:rect r="r" b="b" t="t" l="l"/>
              <a:pathLst>
                <a:path h="746746" w="3320944">
                  <a:moveTo>
                    <a:pt x="0" y="0"/>
                  </a:moveTo>
                  <a:lnTo>
                    <a:pt x="3320944" y="0"/>
                  </a:lnTo>
                  <a:lnTo>
                    <a:pt x="3320944" y="746746"/>
                  </a:lnTo>
                  <a:lnTo>
                    <a:pt x="0" y="746746"/>
                  </a:lnTo>
                  <a:close/>
                </a:path>
              </a:pathLst>
            </a:custGeom>
            <a:solidFill>
              <a:srgbClr val="EFEFEF"/>
            </a:solidFill>
          </p:spPr>
        </p:sp>
        <p:sp>
          <p:nvSpPr>
            <p:cNvPr name="TextBox 15" id="1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3209139" y="6162574"/>
            <a:ext cx="887821" cy="902591"/>
          </a:xfrm>
          <a:custGeom>
            <a:avLst/>
            <a:gdLst/>
            <a:ahLst/>
            <a:cxnLst/>
            <a:rect r="r" b="b" t="t" l="l"/>
            <a:pathLst>
              <a:path h="902591" w="887821">
                <a:moveTo>
                  <a:pt x="0" y="0"/>
                </a:moveTo>
                <a:lnTo>
                  <a:pt x="887821" y="0"/>
                </a:lnTo>
                <a:lnTo>
                  <a:pt x="887821" y="902591"/>
                </a:lnTo>
                <a:lnTo>
                  <a:pt x="0" y="9025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028700" y="945755"/>
            <a:ext cx="8530432" cy="1049296"/>
          </a:xfrm>
          <a:prstGeom prst="rect">
            <a:avLst/>
          </a:prstGeom>
        </p:spPr>
        <p:txBody>
          <a:bodyPr anchor="t" rtlCol="false" tIns="0" lIns="0" bIns="0" rIns="0">
            <a:spAutoFit/>
          </a:bodyPr>
          <a:lstStyle/>
          <a:p>
            <a:pPr>
              <a:lnSpc>
                <a:spcPts val="8531"/>
              </a:lnSpc>
            </a:pPr>
            <a:r>
              <a:rPr lang="en-US" sz="6182" spc="605">
                <a:solidFill>
                  <a:srgbClr val="231F20"/>
                </a:solidFill>
                <a:latin typeface="Oswald Bold"/>
              </a:rPr>
              <a:t>ABOUT THE PROJECT</a:t>
            </a:r>
          </a:p>
        </p:txBody>
      </p:sp>
      <p:sp>
        <p:nvSpPr>
          <p:cNvPr name="TextBox 18" id="18"/>
          <p:cNvSpPr txBox="true"/>
          <p:nvPr/>
        </p:nvSpPr>
        <p:spPr>
          <a:xfrm rot="0">
            <a:off x="4261276" y="3595284"/>
            <a:ext cx="7347004" cy="1548216"/>
          </a:xfrm>
          <a:prstGeom prst="rect">
            <a:avLst/>
          </a:prstGeom>
        </p:spPr>
        <p:txBody>
          <a:bodyPr anchor="t" rtlCol="false" tIns="0" lIns="0" bIns="0" rIns="0">
            <a:spAutoFit/>
          </a:bodyPr>
          <a:lstStyle/>
          <a:p>
            <a:pPr algn="l" marL="0" indent="0" lvl="0">
              <a:lnSpc>
                <a:spcPts val="3138"/>
              </a:lnSpc>
              <a:spcBef>
                <a:spcPct val="0"/>
              </a:spcBef>
            </a:pPr>
            <a:r>
              <a:rPr lang="en-US" sz="2274" spc="222">
                <a:solidFill>
                  <a:srgbClr val="231F20"/>
                </a:solidFill>
                <a:latin typeface="DM Sans"/>
              </a:rPr>
              <a:t> The Library Management System is an automated solution designed to efficiently manage library records and streamline the library's operations.</a:t>
            </a:r>
          </a:p>
        </p:txBody>
      </p:sp>
      <p:sp>
        <p:nvSpPr>
          <p:cNvPr name="TextBox 19" id="19"/>
          <p:cNvSpPr txBox="true"/>
          <p:nvPr/>
        </p:nvSpPr>
        <p:spPr>
          <a:xfrm rot="0">
            <a:off x="4261276" y="5893604"/>
            <a:ext cx="7347004" cy="1669058"/>
          </a:xfrm>
          <a:prstGeom prst="rect">
            <a:avLst/>
          </a:prstGeom>
        </p:spPr>
        <p:txBody>
          <a:bodyPr anchor="t" rtlCol="false" tIns="0" lIns="0" bIns="0" rIns="0">
            <a:spAutoFit/>
          </a:bodyPr>
          <a:lstStyle/>
          <a:p>
            <a:pPr algn="l" marL="0" indent="0" lvl="0">
              <a:lnSpc>
                <a:spcPts val="3318"/>
              </a:lnSpc>
              <a:spcBef>
                <a:spcPct val="0"/>
              </a:spcBef>
            </a:pPr>
            <a:r>
              <a:rPr lang="en-US" sz="2404" spc="235">
                <a:solidFill>
                  <a:srgbClr val="231F20"/>
                </a:solidFill>
                <a:latin typeface="DM Sans"/>
              </a:rPr>
              <a:t> It simplifies tasks such as adding new book records, viewing book details, searching for specific books, updating records, and deleting records.</a:t>
            </a:r>
          </a:p>
        </p:txBody>
      </p:sp>
      <p:sp>
        <p:nvSpPr>
          <p:cNvPr name="Freeform 20" id="2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131141" y="2188305"/>
            <a:ext cx="1150353" cy="5333472"/>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184453" y="379769"/>
            <a:ext cx="5922054" cy="1331302"/>
          </a:xfrm>
          <a:prstGeom prst="rect">
            <a:avLst/>
          </a:prstGeom>
        </p:spPr>
        <p:txBody>
          <a:bodyPr anchor="t" rtlCol="false" tIns="0" lIns="0" bIns="0" rIns="0">
            <a:spAutoFit/>
          </a:bodyPr>
          <a:lstStyle/>
          <a:p>
            <a:pPr algn="ctr">
              <a:lnSpc>
                <a:spcPts val="10998"/>
              </a:lnSpc>
            </a:pPr>
            <a:r>
              <a:rPr lang="en-US" sz="7969" spc="781">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305304" y="2461841"/>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01</a:t>
            </a:r>
          </a:p>
        </p:txBody>
      </p:sp>
      <p:sp>
        <p:nvSpPr>
          <p:cNvPr name="TextBox 9" id="9"/>
          <p:cNvSpPr txBox="true"/>
          <p:nvPr/>
        </p:nvSpPr>
        <p:spPr>
          <a:xfrm rot="0">
            <a:off x="5305304" y="3116592"/>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02</a:t>
            </a:r>
          </a:p>
        </p:txBody>
      </p:sp>
      <p:sp>
        <p:nvSpPr>
          <p:cNvPr name="TextBox 10" id="10"/>
          <p:cNvSpPr txBox="true"/>
          <p:nvPr/>
        </p:nvSpPr>
        <p:spPr>
          <a:xfrm rot="0">
            <a:off x="5321404" y="3839278"/>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03</a:t>
            </a:r>
          </a:p>
        </p:txBody>
      </p:sp>
      <p:sp>
        <p:nvSpPr>
          <p:cNvPr name="TextBox 11" id="11"/>
          <p:cNvSpPr txBox="true"/>
          <p:nvPr/>
        </p:nvSpPr>
        <p:spPr>
          <a:xfrm rot="0">
            <a:off x="5305304" y="4495121"/>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04</a:t>
            </a:r>
          </a:p>
        </p:txBody>
      </p:sp>
      <p:sp>
        <p:nvSpPr>
          <p:cNvPr name="TextBox 12" id="12"/>
          <p:cNvSpPr txBox="true"/>
          <p:nvPr/>
        </p:nvSpPr>
        <p:spPr>
          <a:xfrm rot="0">
            <a:off x="5321404" y="5145976"/>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05</a:t>
            </a:r>
          </a:p>
        </p:txBody>
      </p:sp>
      <p:sp>
        <p:nvSpPr>
          <p:cNvPr name="TextBox 13" id="13"/>
          <p:cNvSpPr txBox="true"/>
          <p:nvPr/>
        </p:nvSpPr>
        <p:spPr>
          <a:xfrm rot="0">
            <a:off x="5321404" y="5828527"/>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06</a:t>
            </a:r>
          </a:p>
        </p:txBody>
      </p:sp>
      <p:sp>
        <p:nvSpPr>
          <p:cNvPr name="TextBox 14" id="14"/>
          <p:cNvSpPr txBox="true"/>
          <p:nvPr/>
        </p:nvSpPr>
        <p:spPr>
          <a:xfrm rot="0">
            <a:off x="5321404" y="6526954"/>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07</a:t>
            </a:r>
          </a:p>
        </p:txBody>
      </p:sp>
      <p:sp>
        <p:nvSpPr>
          <p:cNvPr name="TextBox 15" id="15"/>
          <p:cNvSpPr txBox="true"/>
          <p:nvPr/>
        </p:nvSpPr>
        <p:spPr>
          <a:xfrm rot="0">
            <a:off x="6435609" y="2477813"/>
            <a:ext cx="8642175" cy="809400"/>
          </a:xfrm>
          <a:prstGeom prst="rect">
            <a:avLst/>
          </a:prstGeom>
        </p:spPr>
        <p:txBody>
          <a:bodyPr anchor="t" rtlCol="false" tIns="0" lIns="0" bIns="0" rIns="0">
            <a:spAutoFit/>
          </a:bodyPr>
          <a:lstStyle/>
          <a:p>
            <a:pPr>
              <a:lnSpc>
                <a:spcPts val="3259"/>
              </a:lnSpc>
            </a:pPr>
            <a:r>
              <a:rPr lang="en-US" sz="2362" spc="231">
                <a:solidFill>
                  <a:srgbClr val="231F20"/>
                </a:solidFill>
                <a:latin typeface="DM Sans"/>
              </a:rPr>
              <a:t>PROBLEM STATEMENT AND SOLUTION OVERVIEW</a:t>
            </a:r>
          </a:p>
          <a:p>
            <a:pPr>
              <a:lnSpc>
                <a:spcPts val="3259"/>
              </a:lnSpc>
            </a:pPr>
          </a:p>
        </p:txBody>
      </p:sp>
      <p:sp>
        <p:nvSpPr>
          <p:cNvPr name="TextBox 16" id="16"/>
          <p:cNvSpPr txBox="true"/>
          <p:nvPr/>
        </p:nvSpPr>
        <p:spPr>
          <a:xfrm rot="0">
            <a:off x="6435609" y="3915454"/>
            <a:ext cx="4756297" cy="710494"/>
          </a:xfrm>
          <a:prstGeom prst="rect">
            <a:avLst/>
          </a:prstGeom>
        </p:spPr>
        <p:txBody>
          <a:bodyPr anchor="t" rtlCol="false" tIns="0" lIns="0" bIns="0" rIns="0">
            <a:spAutoFit/>
          </a:bodyPr>
          <a:lstStyle/>
          <a:p>
            <a:pPr>
              <a:lnSpc>
                <a:spcPts val="2861"/>
              </a:lnSpc>
            </a:pPr>
            <a:r>
              <a:rPr lang="en-US" sz="2073" spc="203">
                <a:solidFill>
                  <a:srgbClr val="231F20"/>
                </a:solidFill>
                <a:latin typeface="DM Sans"/>
              </a:rPr>
              <a:t>TECHNOLOGIES USED</a:t>
            </a:r>
          </a:p>
          <a:p>
            <a:pPr algn="l" marL="0" indent="0" lvl="0">
              <a:lnSpc>
                <a:spcPts val="2861"/>
              </a:lnSpc>
              <a:spcBef>
                <a:spcPct val="0"/>
              </a:spcBef>
            </a:pPr>
          </a:p>
        </p:txBody>
      </p:sp>
      <p:sp>
        <p:nvSpPr>
          <p:cNvPr name="TextBox 17" id="17"/>
          <p:cNvSpPr txBox="true"/>
          <p:nvPr/>
        </p:nvSpPr>
        <p:spPr>
          <a:xfrm rot="0">
            <a:off x="6435609" y="4596377"/>
            <a:ext cx="636428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FUNCTIONALITY 1: ADD NEW BOOK RECORD</a:t>
            </a:r>
          </a:p>
        </p:txBody>
      </p:sp>
      <p:sp>
        <p:nvSpPr>
          <p:cNvPr name="TextBox 18" id="18"/>
          <p:cNvSpPr txBox="true"/>
          <p:nvPr/>
        </p:nvSpPr>
        <p:spPr>
          <a:xfrm rot="0">
            <a:off x="6435609" y="5254188"/>
            <a:ext cx="672125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FUNCTIONALITY 2: VIEW ALL BOOK RECORDS</a:t>
            </a:r>
          </a:p>
        </p:txBody>
      </p:sp>
      <p:sp>
        <p:nvSpPr>
          <p:cNvPr name="TextBox 19" id="19"/>
          <p:cNvSpPr txBox="true"/>
          <p:nvPr/>
        </p:nvSpPr>
        <p:spPr>
          <a:xfrm rot="0">
            <a:off x="6435609" y="5905043"/>
            <a:ext cx="636428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FUNCTIONALITY 3: SEARCH BOOK RECORD</a:t>
            </a:r>
          </a:p>
        </p:txBody>
      </p:sp>
      <p:sp>
        <p:nvSpPr>
          <p:cNvPr name="TextBox 20" id="20"/>
          <p:cNvSpPr txBox="true"/>
          <p:nvPr/>
        </p:nvSpPr>
        <p:spPr>
          <a:xfrm rot="0">
            <a:off x="6435609" y="6598614"/>
            <a:ext cx="636428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FUNCTIONALITY 4: UPDATE BOOK RECORD</a:t>
            </a:r>
          </a:p>
        </p:txBody>
      </p:sp>
      <p:grpSp>
        <p:nvGrpSpPr>
          <p:cNvPr name="Group 21" id="21"/>
          <p:cNvGrpSpPr/>
          <p:nvPr/>
        </p:nvGrpSpPr>
        <p:grpSpPr>
          <a:xfrm rot="0">
            <a:off x="5131141" y="7179692"/>
            <a:ext cx="1150353" cy="1708855"/>
            <a:chOff x="0" y="0"/>
            <a:chExt cx="368852" cy="547931"/>
          </a:xfrm>
        </p:grpSpPr>
        <p:sp>
          <p:nvSpPr>
            <p:cNvPr name="Freeform 22" id="22"/>
            <p:cNvSpPr/>
            <p:nvPr/>
          </p:nvSpPr>
          <p:spPr>
            <a:xfrm flipH="false" flipV="false" rot="0">
              <a:off x="0" y="0"/>
              <a:ext cx="368852" cy="547931"/>
            </a:xfrm>
            <a:custGeom>
              <a:avLst/>
              <a:gdLst/>
              <a:ahLst/>
              <a:cxnLst/>
              <a:rect r="r" b="b" t="t" l="l"/>
              <a:pathLst>
                <a:path h="547931" w="368852">
                  <a:moveTo>
                    <a:pt x="0" y="0"/>
                  </a:moveTo>
                  <a:lnTo>
                    <a:pt x="368852" y="0"/>
                  </a:lnTo>
                  <a:lnTo>
                    <a:pt x="368852" y="547931"/>
                  </a:lnTo>
                  <a:lnTo>
                    <a:pt x="0" y="547931"/>
                  </a:lnTo>
                  <a:close/>
                </a:path>
              </a:pathLst>
            </a:custGeom>
            <a:solidFill>
              <a:srgbClr val="CCCCCC"/>
            </a:solidFill>
          </p:spPr>
        </p:sp>
        <p:sp>
          <p:nvSpPr>
            <p:cNvPr name="TextBox 23" id="23"/>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5321404" y="7224032"/>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08</a:t>
            </a:r>
          </a:p>
        </p:txBody>
      </p:sp>
      <p:sp>
        <p:nvSpPr>
          <p:cNvPr name="TextBox 25" id="25"/>
          <p:cNvSpPr txBox="true"/>
          <p:nvPr/>
        </p:nvSpPr>
        <p:spPr>
          <a:xfrm rot="0">
            <a:off x="5305304" y="7948620"/>
            <a:ext cx="769828" cy="532018"/>
          </a:xfrm>
          <a:prstGeom prst="rect">
            <a:avLst/>
          </a:prstGeom>
        </p:spPr>
        <p:txBody>
          <a:bodyPr anchor="t" rtlCol="false" tIns="0" lIns="0" bIns="0" rIns="0">
            <a:spAutoFit/>
          </a:bodyPr>
          <a:lstStyle/>
          <a:p>
            <a:pPr algn="ctr">
              <a:lnSpc>
                <a:spcPts val="4210"/>
              </a:lnSpc>
            </a:pPr>
            <a:r>
              <a:rPr lang="en-US" sz="3508">
                <a:solidFill>
                  <a:srgbClr val="363636"/>
                </a:solidFill>
                <a:latin typeface="Oswald Bold Italics"/>
              </a:rPr>
              <a:t>09</a:t>
            </a:r>
          </a:p>
        </p:txBody>
      </p:sp>
      <p:sp>
        <p:nvSpPr>
          <p:cNvPr name="TextBox 26" id="26"/>
          <p:cNvSpPr txBox="true"/>
          <p:nvPr/>
        </p:nvSpPr>
        <p:spPr>
          <a:xfrm rot="0">
            <a:off x="6410508" y="7389126"/>
            <a:ext cx="636428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FUNCTIONALITY 5: DELETE BOOK RECORD</a:t>
            </a:r>
          </a:p>
        </p:txBody>
      </p:sp>
      <p:sp>
        <p:nvSpPr>
          <p:cNvPr name="TextBox 27" id="27"/>
          <p:cNvSpPr txBox="true"/>
          <p:nvPr/>
        </p:nvSpPr>
        <p:spPr>
          <a:xfrm rot="0">
            <a:off x="6435609" y="8045499"/>
            <a:ext cx="6364280"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CONCLUSION</a:t>
            </a:r>
          </a:p>
        </p:txBody>
      </p:sp>
      <p:sp>
        <p:nvSpPr>
          <p:cNvPr name="TextBox 28" id="28"/>
          <p:cNvSpPr txBox="true"/>
          <p:nvPr/>
        </p:nvSpPr>
        <p:spPr>
          <a:xfrm rot="0">
            <a:off x="6410508" y="3249114"/>
            <a:ext cx="4756297" cy="350599"/>
          </a:xfrm>
          <a:prstGeom prst="rect">
            <a:avLst/>
          </a:prstGeom>
        </p:spPr>
        <p:txBody>
          <a:bodyPr anchor="t" rtlCol="false" tIns="0" lIns="0" bIns="0" rIns="0">
            <a:spAutoFit/>
          </a:bodyPr>
          <a:lstStyle/>
          <a:p>
            <a:pPr algn="l" marL="0" indent="0" lvl="0">
              <a:lnSpc>
                <a:spcPts val="2861"/>
              </a:lnSpc>
              <a:spcBef>
                <a:spcPct val="0"/>
              </a:spcBef>
            </a:pPr>
            <a:r>
              <a:rPr lang="en-US" sz="2073" spc="203">
                <a:solidFill>
                  <a:srgbClr val="231F20"/>
                </a:solidFill>
                <a:latin typeface="DM Sans"/>
              </a:rPr>
              <a:t>OVERVIEW OF LIBRARIES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855962" y="-11389319"/>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3745" y="1507259"/>
            <a:ext cx="9063993" cy="735381"/>
          </a:xfrm>
          <a:prstGeom prst="rect">
            <a:avLst/>
          </a:prstGeom>
        </p:spPr>
        <p:txBody>
          <a:bodyPr anchor="t" rtlCol="false" tIns="0" lIns="0" bIns="0" rIns="0">
            <a:spAutoFit/>
          </a:bodyPr>
          <a:lstStyle/>
          <a:p>
            <a:pPr>
              <a:lnSpc>
                <a:spcPts val="6025"/>
              </a:lnSpc>
            </a:pPr>
            <a:r>
              <a:rPr lang="en-US" sz="4366" spc="427">
                <a:solidFill>
                  <a:srgbClr val="FFFFFF"/>
                </a:solidFill>
                <a:latin typeface="Oswald Bold"/>
              </a:rPr>
              <a:t>PROBLEM STATEMENT</a:t>
            </a:r>
          </a:p>
        </p:txBody>
      </p:sp>
      <p:sp>
        <p:nvSpPr>
          <p:cNvPr name="Freeform 4" id="4"/>
          <p:cNvSpPr/>
          <p:nvPr/>
        </p:nvSpPr>
        <p:spPr>
          <a:xfrm flipH="false" flipV="false" rot="0">
            <a:off x="15101588" y="-2984316"/>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63745" y="2556082"/>
            <a:ext cx="12965400" cy="2435299"/>
          </a:xfrm>
          <a:prstGeom prst="rect">
            <a:avLst/>
          </a:prstGeom>
        </p:spPr>
        <p:txBody>
          <a:bodyPr anchor="t" rtlCol="false" tIns="0" lIns="0" bIns="0" rIns="0">
            <a:spAutoFit/>
          </a:bodyPr>
          <a:lstStyle/>
          <a:p>
            <a:pPr algn="l">
              <a:lnSpc>
                <a:spcPts val="3876"/>
              </a:lnSpc>
            </a:pPr>
            <a:r>
              <a:rPr lang="en-US" sz="2809" spc="275">
                <a:solidFill>
                  <a:srgbClr val="F5FFF5"/>
                </a:solidFill>
                <a:latin typeface="DM Sans"/>
              </a:rPr>
              <a:t>Managing library records manually is a time-consuming and error-prone task. It often leads to difficulties in locating and updating book information, and it lacks efficient search capabilities. An automated solution is needed to streamline library operations and improve record management.</a:t>
            </a:r>
          </a:p>
        </p:txBody>
      </p:sp>
      <p:sp>
        <p:nvSpPr>
          <p:cNvPr name="TextBox 6" id="6"/>
          <p:cNvSpPr txBox="true"/>
          <p:nvPr/>
        </p:nvSpPr>
        <p:spPr>
          <a:xfrm rot="0">
            <a:off x="2263745" y="5594705"/>
            <a:ext cx="9063993" cy="735381"/>
          </a:xfrm>
          <a:prstGeom prst="rect">
            <a:avLst/>
          </a:prstGeom>
        </p:spPr>
        <p:txBody>
          <a:bodyPr anchor="t" rtlCol="false" tIns="0" lIns="0" bIns="0" rIns="0">
            <a:spAutoFit/>
          </a:bodyPr>
          <a:lstStyle/>
          <a:p>
            <a:pPr>
              <a:lnSpc>
                <a:spcPts val="6025"/>
              </a:lnSpc>
            </a:pPr>
            <a:r>
              <a:rPr lang="en-US" sz="4366" spc="427">
                <a:solidFill>
                  <a:srgbClr val="FFFFFF"/>
                </a:solidFill>
                <a:latin typeface="Oswald Bold"/>
              </a:rPr>
              <a:t>SOLUTION OVERVIEW</a:t>
            </a:r>
          </a:p>
        </p:txBody>
      </p:sp>
      <p:sp>
        <p:nvSpPr>
          <p:cNvPr name="TextBox 7" id="7"/>
          <p:cNvSpPr txBox="true"/>
          <p:nvPr/>
        </p:nvSpPr>
        <p:spPr>
          <a:xfrm rot="0">
            <a:off x="2263745" y="6644411"/>
            <a:ext cx="12965400" cy="2925677"/>
          </a:xfrm>
          <a:prstGeom prst="rect">
            <a:avLst/>
          </a:prstGeom>
        </p:spPr>
        <p:txBody>
          <a:bodyPr anchor="t" rtlCol="false" tIns="0" lIns="0" bIns="0" rIns="0">
            <a:spAutoFit/>
          </a:bodyPr>
          <a:lstStyle/>
          <a:p>
            <a:pPr algn="l">
              <a:lnSpc>
                <a:spcPts val="3876"/>
              </a:lnSpc>
            </a:pPr>
            <a:r>
              <a:rPr lang="en-US" sz="2809" spc="275">
                <a:solidFill>
                  <a:srgbClr val="F5FFF5"/>
                </a:solidFill>
                <a:latin typeface="DM Sans"/>
              </a:rPr>
              <a:t>The Library Management System is designed to address the challenges of manual record management. It provides a user-friendly interface for librarians to perform various tasks such as adding, viewing, searching, updating, and deleting book records. The system offers efficiency, accuracy, and enhanced accessibility to library resources.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1028700" y="702233"/>
            <a:ext cx="15612352" cy="922422"/>
          </a:xfrm>
          <a:prstGeom prst="rect">
            <a:avLst/>
          </a:prstGeom>
        </p:spPr>
        <p:txBody>
          <a:bodyPr anchor="t" rtlCol="false" tIns="0" lIns="0" bIns="0" rIns="0">
            <a:spAutoFit/>
          </a:bodyPr>
          <a:lstStyle/>
          <a:p>
            <a:pPr>
              <a:lnSpc>
                <a:spcPts val="7565"/>
              </a:lnSpc>
            </a:pPr>
            <a:r>
              <a:rPr lang="en-US" sz="5482" spc="537">
                <a:solidFill>
                  <a:srgbClr val="231F20"/>
                </a:solidFill>
                <a:latin typeface="Oswald Bold"/>
              </a:rPr>
              <a:t>OVERVIEW OF THE SQLITE3 LIBRARY</a:t>
            </a:r>
          </a:p>
        </p:txBody>
      </p:sp>
      <p:sp>
        <p:nvSpPr>
          <p:cNvPr name="Freeform 4" id="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914611" y="2069159"/>
            <a:ext cx="16919597" cy="6429150"/>
          </a:xfrm>
          <a:prstGeom prst="rect">
            <a:avLst/>
          </a:prstGeom>
        </p:spPr>
        <p:txBody>
          <a:bodyPr anchor="t" rtlCol="false" tIns="0" lIns="0" bIns="0" rIns="0">
            <a:spAutoFit/>
          </a:bodyPr>
          <a:lstStyle/>
          <a:p>
            <a:pPr>
              <a:lnSpc>
                <a:spcPts val="3922"/>
              </a:lnSpc>
            </a:pPr>
            <a:r>
              <a:rPr lang="en-US" sz="3017">
                <a:solidFill>
                  <a:srgbClr val="231F20"/>
                </a:solidFill>
                <a:latin typeface="Open Sauce"/>
              </a:rPr>
              <a:t> Here are some key features of the sqlite3 library:</a:t>
            </a:r>
          </a:p>
          <a:p>
            <a:pPr marL="651518" indent="-325759" lvl="1">
              <a:lnSpc>
                <a:spcPts val="3922"/>
              </a:lnSpc>
              <a:buFont typeface="Arial"/>
              <a:buChar char="•"/>
            </a:pPr>
            <a:r>
              <a:rPr lang="en-US" sz="3017">
                <a:solidFill>
                  <a:srgbClr val="231F20"/>
                </a:solidFill>
                <a:latin typeface="Open Sauce Bold"/>
              </a:rPr>
              <a:t>Database Connection</a:t>
            </a:r>
            <a:r>
              <a:rPr lang="en-US" sz="3017">
                <a:solidFill>
                  <a:srgbClr val="231F20"/>
                </a:solidFill>
                <a:latin typeface="Open Sauce"/>
              </a:rPr>
              <a:t>: You can establish a connection to an SQLite database using the connect() function, specifying the database file path. The connection object provides methods to execute queries and manage transactions.</a:t>
            </a:r>
          </a:p>
          <a:p>
            <a:pPr marL="651518" indent="-325759" lvl="1">
              <a:lnSpc>
                <a:spcPts val="3922"/>
              </a:lnSpc>
              <a:buFont typeface="Arial"/>
              <a:buChar char="•"/>
            </a:pPr>
            <a:r>
              <a:rPr lang="en-US" sz="3017">
                <a:solidFill>
                  <a:srgbClr val="231F20"/>
                </a:solidFill>
                <a:latin typeface="Open Sauce Bold"/>
              </a:rPr>
              <a:t>Executing Queries: </a:t>
            </a:r>
            <a:r>
              <a:rPr lang="en-US" sz="3017">
                <a:solidFill>
                  <a:srgbClr val="231F20"/>
                </a:solidFill>
                <a:latin typeface="Open Sauce"/>
              </a:rPr>
              <a:t>The execute() method of the connection or cursor object is used to execute SQL queries. It supports parameterized queries to prevent SQL injection attacks.</a:t>
            </a:r>
          </a:p>
          <a:p>
            <a:pPr marL="651518" indent="-325759" lvl="1">
              <a:lnSpc>
                <a:spcPts val="3922"/>
              </a:lnSpc>
              <a:buFont typeface="Arial"/>
              <a:buChar char="•"/>
            </a:pPr>
            <a:r>
              <a:rPr lang="en-US" sz="3017">
                <a:solidFill>
                  <a:srgbClr val="231F20"/>
                </a:solidFill>
                <a:latin typeface="Open Sauce Bold"/>
              </a:rPr>
              <a:t>Fetching Results:</a:t>
            </a:r>
            <a:r>
              <a:rPr lang="en-US" sz="3017">
                <a:solidFill>
                  <a:srgbClr val="231F20"/>
                </a:solidFill>
                <a:latin typeface="Open Sauce"/>
              </a:rPr>
              <a:t> The fetchone(), fetchmany(), and fetchall() methods of the cursor object are used to retrieve results from a query. These methods return rows of data, and you can iterate over the results or access specific columns.</a:t>
            </a:r>
          </a:p>
          <a:p>
            <a:pPr marL="651518" indent="-325759" lvl="1">
              <a:lnSpc>
                <a:spcPts val="3922"/>
              </a:lnSpc>
              <a:buFont typeface="Arial"/>
              <a:buChar char="•"/>
            </a:pPr>
            <a:r>
              <a:rPr lang="en-US" sz="3017">
                <a:solidFill>
                  <a:srgbClr val="231F20"/>
                </a:solidFill>
                <a:latin typeface="Open Sauce Bold"/>
              </a:rPr>
              <a:t>Transactions:</a:t>
            </a:r>
            <a:r>
              <a:rPr lang="en-US" sz="3017">
                <a:solidFill>
                  <a:srgbClr val="231F20"/>
                </a:solidFill>
                <a:latin typeface="Open Sauce"/>
              </a:rPr>
              <a:t> The commit() method is used to commit changes made to the database, ensuring data integrity. The rollback() method can be used to roll back changes if an error occurs during a transaction.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TextBox 3" id="3"/>
          <p:cNvSpPr txBox="true"/>
          <p:nvPr/>
        </p:nvSpPr>
        <p:spPr>
          <a:xfrm rot="0">
            <a:off x="1028700" y="702233"/>
            <a:ext cx="15612352" cy="922422"/>
          </a:xfrm>
          <a:prstGeom prst="rect">
            <a:avLst/>
          </a:prstGeom>
        </p:spPr>
        <p:txBody>
          <a:bodyPr anchor="t" rtlCol="false" tIns="0" lIns="0" bIns="0" rIns="0">
            <a:spAutoFit/>
          </a:bodyPr>
          <a:lstStyle/>
          <a:p>
            <a:pPr>
              <a:lnSpc>
                <a:spcPts val="7565"/>
              </a:lnSpc>
            </a:pPr>
            <a:r>
              <a:rPr lang="en-US" sz="5482" spc="537">
                <a:solidFill>
                  <a:srgbClr val="231F20"/>
                </a:solidFill>
                <a:latin typeface="Oswald Bold"/>
              </a:rPr>
              <a:t>OVERVIEW OF THE PRETTYTABLE LIBRARY</a:t>
            </a:r>
          </a:p>
        </p:txBody>
      </p:sp>
      <p:sp>
        <p:nvSpPr>
          <p:cNvPr name="TextBox 4" id="4"/>
          <p:cNvSpPr txBox="true"/>
          <p:nvPr/>
        </p:nvSpPr>
        <p:spPr>
          <a:xfrm rot="0">
            <a:off x="691319" y="1871520"/>
            <a:ext cx="16691337" cy="7936062"/>
          </a:xfrm>
          <a:prstGeom prst="rect">
            <a:avLst/>
          </a:prstGeom>
        </p:spPr>
        <p:txBody>
          <a:bodyPr anchor="t" rtlCol="false" tIns="0" lIns="0" bIns="0" rIns="0">
            <a:spAutoFit/>
          </a:bodyPr>
          <a:lstStyle/>
          <a:p>
            <a:pPr>
              <a:lnSpc>
                <a:spcPts val="3722"/>
              </a:lnSpc>
            </a:pPr>
            <a:r>
              <a:rPr lang="en-US" sz="2863">
                <a:solidFill>
                  <a:srgbClr val="231F20"/>
                </a:solidFill>
                <a:latin typeface="Open Sauce"/>
              </a:rPr>
              <a:t>PrettyTable</a:t>
            </a:r>
            <a:r>
              <a:rPr lang="en-US" sz="2863">
                <a:solidFill>
                  <a:srgbClr val="231F20"/>
                </a:solidFill>
                <a:latin typeface="Open Sauce"/>
              </a:rPr>
              <a:t> is a third-party library that allows you to create formatted and visually appealing ASCII tables in Python. It makes it easy to display tabular d</a:t>
            </a:r>
            <a:r>
              <a:rPr lang="en-US" sz="2863">
                <a:solidFill>
                  <a:srgbClr val="231F20"/>
                </a:solidFill>
                <a:latin typeface="Open Sauce"/>
              </a:rPr>
              <a:t>ata</a:t>
            </a:r>
            <a:r>
              <a:rPr lang="en-US" sz="2863">
                <a:solidFill>
                  <a:srgbClr val="231F20"/>
                </a:solidFill>
                <a:latin typeface="Open Sauce"/>
              </a:rPr>
              <a:t> in </a:t>
            </a:r>
            <a:r>
              <a:rPr lang="en-US" sz="2863">
                <a:solidFill>
                  <a:srgbClr val="231F20"/>
                </a:solidFill>
                <a:latin typeface="Open Sauce"/>
              </a:rPr>
              <a:t>a</a:t>
            </a:r>
            <a:r>
              <a:rPr lang="en-US" sz="2863">
                <a:solidFill>
                  <a:srgbClr val="231F20"/>
                </a:solidFill>
                <a:latin typeface="Open Sauce"/>
              </a:rPr>
              <a:t> </a:t>
            </a:r>
            <a:r>
              <a:rPr lang="en-US" sz="2863">
                <a:solidFill>
                  <a:srgbClr val="231F20"/>
                </a:solidFill>
                <a:latin typeface="Open Sauce"/>
              </a:rPr>
              <a:t>s</a:t>
            </a:r>
            <a:r>
              <a:rPr lang="en-US" sz="2863">
                <a:solidFill>
                  <a:srgbClr val="231F20"/>
                </a:solidFill>
                <a:latin typeface="Open Sauce"/>
              </a:rPr>
              <a:t>tructur</a:t>
            </a:r>
            <a:r>
              <a:rPr lang="en-US" sz="2863">
                <a:solidFill>
                  <a:srgbClr val="231F20"/>
                </a:solidFill>
                <a:latin typeface="Open Sauce"/>
              </a:rPr>
              <a:t>e</a:t>
            </a:r>
            <a:r>
              <a:rPr lang="en-US" sz="2863">
                <a:solidFill>
                  <a:srgbClr val="231F20"/>
                </a:solidFill>
                <a:latin typeface="Open Sauce"/>
              </a:rPr>
              <a:t>d</a:t>
            </a:r>
            <a:r>
              <a:rPr lang="en-US" sz="2863">
                <a:solidFill>
                  <a:srgbClr val="231F20"/>
                </a:solidFill>
                <a:latin typeface="Open Sauce"/>
              </a:rPr>
              <a:t> </a:t>
            </a:r>
            <a:r>
              <a:rPr lang="en-US" sz="2863">
                <a:solidFill>
                  <a:srgbClr val="231F20"/>
                </a:solidFill>
                <a:latin typeface="Open Sauce"/>
              </a:rPr>
              <a:t>a</a:t>
            </a:r>
            <a:r>
              <a:rPr lang="en-US" sz="2863">
                <a:solidFill>
                  <a:srgbClr val="231F20"/>
                </a:solidFill>
                <a:latin typeface="Open Sauce"/>
              </a:rPr>
              <a:t>n</a:t>
            </a:r>
            <a:r>
              <a:rPr lang="en-US" sz="2863">
                <a:solidFill>
                  <a:srgbClr val="231F20"/>
                </a:solidFill>
                <a:latin typeface="Open Sauce"/>
              </a:rPr>
              <a:t>d readabl</a:t>
            </a:r>
            <a:r>
              <a:rPr lang="en-US" sz="2863">
                <a:solidFill>
                  <a:srgbClr val="231F20"/>
                </a:solidFill>
                <a:latin typeface="Open Sauce"/>
              </a:rPr>
              <a:t>e</a:t>
            </a:r>
            <a:r>
              <a:rPr lang="en-US" sz="2863">
                <a:solidFill>
                  <a:srgbClr val="231F20"/>
                </a:solidFill>
                <a:latin typeface="Open Sauce"/>
              </a:rPr>
              <a:t> f</a:t>
            </a:r>
            <a:r>
              <a:rPr lang="en-US" sz="2863">
                <a:solidFill>
                  <a:srgbClr val="231F20"/>
                </a:solidFill>
                <a:latin typeface="Open Sauce"/>
              </a:rPr>
              <a:t>o</a:t>
            </a:r>
            <a:r>
              <a:rPr lang="en-US" sz="2863">
                <a:solidFill>
                  <a:srgbClr val="231F20"/>
                </a:solidFill>
                <a:latin typeface="Open Sauce"/>
              </a:rPr>
              <a:t>rmat.</a:t>
            </a:r>
            <a:r>
              <a:rPr lang="en-US" sz="2863">
                <a:solidFill>
                  <a:srgbClr val="231F20"/>
                </a:solidFill>
                <a:latin typeface="Open Sauce"/>
              </a:rPr>
              <a:t> Some notable features of PrettyTable include:</a:t>
            </a:r>
          </a:p>
          <a:p>
            <a:pPr marL="618179" indent="-309090" lvl="1">
              <a:lnSpc>
                <a:spcPts val="3722"/>
              </a:lnSpc>
              <a:buFont typeface="Arial"/>
              <a:buChar char="•"/>
            </a:pPr>
            <a:r>
              <a:rPr lang="en-US" sz="2863">
                <a:solidFill>
                  <a:srgbClr val="231F20"/>
                </a:solidFill>
                <a:latin typeface="Open Sauce Bold"/>
              </a:rPr>
              <a:t>Table Creation:</a:t>
            </a:r>
            <a:r>
              <a:rPr lang="en-US" sz="2863">
                <a:solidFill>
                  <a:srgbClr val="231F20"/>
                </a:solidFill>
                <a:latin typeface="Open Sauce"/>
              </a:rPr>
              <a:t> You can create a table object using the PrettyTable() constructor. You can specify the table's column names and set various properties like alignment, padding, and sorting options.</a:t>
            </a:r>
          </a:p>
          <a:p>
            <a:pPr marL="618179" indent="-309090" lvl="1">
              <a:lnSpc>
                <a:spcPts val="3722"/>
              </a:lnSpc>
              <a:buFont typeface="Arial"/>
              <a:buChar char="•"/>
            </a:pPr>
            <a:r>
              <a:rPr lang="en-US" sz="2863">
                <a:solidFill>
                  <a:srgbClr val="231F20"/>
                </a:solidFill>
                <a:latin typeface="Open Sauce Bold"/>
              </a:rPr>
              <a:t>Adding Data:</a:t>
            </a:r>
            <a:r>
              <a:rPr lang="en-US" sz="2863">
                <a:solidFill>
                  <a:srgbClr val="231F20"/>
                </a:solidFill>
                <a:latin typeface="Open Sauce"/>
              </a:rPr>
              <a:t> The add_row() method lets you add rows of data to the table. You can pass a list or tuple representing the values for each column.</a:t>
            </a:r>
          </a:p>
          <a:p>
            <a:pPr marL="618179" indent="-309090" lvl="1">
              <a:lnSpc>
                <a:spcPts val="3722"/>
              </a:lnSpc>
              <a:buFont typeface="Arial"/>
              <a:buChar char="•"/>
            </a:pPr>
            <a:r>
              <a:rPr lang="en-US" sz="2863">
                <a:solidFill>
                  <a:srgbClr val="231F20"/>
                </a:solidFill>
                <a:latin typeface="Open Sauce Bold"/>
              </a:rPr>
              <a:t>Customization:</a:t>
            </a:r>
            <a:r>
              <a:rPr lang="en-US" sz="2863">
                <a:solidFill>
                  <a:srgbClr val="231F20"/>
                </a:solidFill>
                <a:latin typeface="Open Sauce"/>
              </a:rPr>
              <a:t> PrettyTable provides methods to customize the appearance of the table, such as set</a:t>
            </a:r>
            <a:r>
              <a:rPr lang="en-US" sz="2863">
                <a:solidFill>
                  <a:srgbClr val="231F20"/>
                </a:solidFill>
                <a:latin typeface="Open Sauce"/>
              </a:rPr>
              <a:t>t</a:t>
            </a:r>
            <a:r>
              <a:rPr lang="en-US" sz="2863">
                <a:solidFill>
                  <a:srgbClr val="231F20"/>
                </a:solidFill>
                <a:latin typeface="Open Sauce"/>
              </a:rPr>
              <a:t>ing </a:t>
            </a:r>
            <a:r>
              <a:rPr lang="en-US" sz="2863">
                <a:solidFill>
                  <a:srgbClr val="231F20"/>
                </a:solidFill>
                <a:latin typeface="Open Sauce"/>
              </a:rPr>
              <a:t>col</a:t>
            </a:r>
            <a:r>
              <a:rPr lang="en-US" sz="2863">
                <a:solidFill>
                  <a:srgbClr val="231F20"/>
                </a:solidFill>
                <a:latin typeface="Open Sauce"/>
              </a:rPr>
              <a:t>u</a:t>
            </a:r>
            <a:r>
              <a:rPr lang="en-US" sz="2863">
                <a:solidFill>
                  <a:srgbClr val="231F20"/>
                </a:solidFill>
                <a:latin typeface="Open Sauce"/>
              </a:rPr>
              <a:t>mn a</a:t>
            </a:r>
            <a:r>
              <a:rPr lang="en-US" sz="2863">
                <a:solidFill>
                  <a:srgbClr val="231F20"/>
                </a:solidFill>
                <a:latin typeface="Open Sauce"/>
              </a:rPr>
              <a:t>l</a:t>
            </a:r>
            <a:r>
              <a:rPr lang="en-US" sz="2863">
                <a:solidFill>
                  <a:srgbClr val="231F20"/>
                </a:solidFill>
                <a:latin typeface="Open Sauce"/>
              </a:rPr>
              <a:t>ignmen</a:t>
            </a:r>
            <a:r>
              <a:rPr lang="en-US" sz="2863">
                <a:solidFill>
                  <a:srgbClr val="231F20"/>
                </a:solidFill>
                <a:latin typeface="Open Sauce"/>
              </a:rPr>
              <a:t>ts</a:t>
            </a:r>
            <a:r>
              <a:rPr lang="en-US" sz="2863">
                <a:solidFill>
                  <a:srgbClr val="231F20"/>
                </a:solidFill>
                <a:latin typeface="Open Sauce"/>
              </a:rPr>
              <a:t>,</a:t>
            </a:r>
            <a:r>
              <a:rPr lang="en-US" sz="2863">
                <a:solidFill>
                  <a:srgbClr val="231F20"/>
                </a:solidFill>
                <a:latin typeface="Open Sauce"/>
              </a:rPr>
              <a:t> changing column widths, and adding borders.</a:t>
            </a:r>
          </a:p>
          <a:p>
            <a:pPr marL="618179" indent="-309090" lvl="1">
              <a:lnSpc>
                <a:spcPts val="3722"/>
              </a:lnSpc>
              <a:buFont typeface="Arial"/>
              <a:buChar char="•"/>
            </a:pPr>
            <a:r>
              <a:rPr lang="en-US" sz="2863">
                <a:solidFill>
                  <a:srgbClr val="231F20"/>
                </a:solidFill>
                <a:latin typeface="Open Sauce Bold"/>
              </a:rPr>
              <a:t>Formatting:</a:t>
            </a:r>
            <a:r>
              <a:rPr lang="en-US" sz="2863">
                <a:solidFill>
                  <a:srgbClr val="231F20"/>
                </a:solidFill>
                <a:latin typeface="Open Sauce"/>
              </a:rPr>
              <a:t> You can format the table's output using methods like get_string() to retrieve the table as a formatted string, get_html_string() to generate an HTML table, or get_csv_string() to export the table as CSV.</a:t>
            </a:r>
          </a:p>
          <a:p>
            <a:pPr marL="618179" indent="-309090" lvl="1">
              <a:lnSpc>
                <a:spcPts val="3722"/>
              </a:lnSpc>
              <a:buFont typeface="Arial"/>
              <a:buChar char="•"/>
            </a:pPr>
            <a:r>
              <a:rPr lang="en-US" sz="2863">
                <a:solidFill>
                  <a:srgbClr val="231F20"/>
                </a:solidFill>
                <a:latin typeface="Open Sauce Bold"/>
              </a:rPr>
              <a:t>Sorting and Ordering:</a:t>
            </a:r>
            <a:r>
              <a:rPr lang="en-US" sz="2863">
                <a:solidFill>
                  <a:srgbClr val="231F20"/>
                </a:solidFill>
                <a:latin typeface="Open Sauce"/>
              </a:rPr>
              <a:t> PrettyTable supports sorting the table data based on one or more columns. You can specify the column(s) to sort on using the sortby and reversesort parameters.</a:t>
            </a:r>
          </a:p>
          <a:p>
            <a:pPr>
              <a:lnSpc>
                <a:spcPts val="372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02526" y="3289062"/>
            <a:ext cx="3740805" cy="2986493"/>
            <a:chOff x="0" y="0"/>
            <a:chExt cx="1333604" cy="1064691"/>
          </a:xfrm>
        </p:grpSpPr>
        <p:sp>
          <p:nvSpPr>
            <p:cNvPr name="Freeform 5" id="5"/>
            <p:cNvSpPr/>
            <p:nvPr/>
          </p:nvSpPr>
          <p:spPr>
            <a:xfrm flipH="false" flipV="false" rot="0">
              <a:off x="0" y="0"/>
              <a:ext cx="1333604" cy="1064691"/>
            </a:xfrm>
            <a:custGeom>
              <a:avLst/>
              <a:gdLst/>
              <a:ahLst/>
              <a:cxnLst/>
              <a:rect r="r" b="b" t="t" l="l"/>
              <a:pathLst>
                <a:path h="1064691" w="1333604">
                  <a:moveTo>
                    <a:pt x="64157" y="0"/>
                  </a:moveTo>
                  <a:lnTo>
                    <a:pt x="1269447" y="0"/>
                  </a:lnTo>
                  <a:cubicBezTo>
                    <a:pt x="1286463" y="0"/>
                    <a:pt x="1302781" y="6759"/>
                    <a:pt x="1314813" y="18791"/>
                  </a:cubicBezTo>
                  <a:cubicBezTo>
                    <a:pt x="1326845" y="30823"/>
                    <a:pt x="1333604" y="47142"/>
                    <a:pt x="1333604" y="64157"/>
                  </a:cubicBezTo>
                  <a:lnTo>
                    <a:pt x="1333604" y="1000534"/>
                  </a:lnTo>
                  <a:cubicBezTo>
                    <a:pt x="1333604" y="1035967"/>
                    <a:pt x="1304880" y="1064691"/>
                    <a:pt x="1269447" y="1064691"/>
                  </a:cubicBezTo>
                  <a:lnTo>
                    <a:pt x="64157" y="1064691"/>
                  </a:lnTo>
                  <a:cubicBezTo>
                    <a:pt x="47142" y="1064691"/>
                    <a:pt x="30823" y="1057931"/>
                    <a:pt x="18791" y="1045900"/>
                  </a:cubicBezTo>
                  <a:cubicBezTo>
                    <a:pt x="6759" y="1033868"/>
                    <a:pt x="0" y="1017549"/>
                    <a:pt x="0" y="1000534"/>
                  </a:cubicBezTo>
                  <a:lnTo>
                    <a:pt x="0" y="64157"/>
                  </a:lnTo>
                  <a:cubicBezTo>
                    <a:pt x="0" y="47142"/>
                    <a:pt x="6759" y="30823"/>
                    <a:pt x="18791" y="18791"/>
                  </a:cubicBezTo>
                  <a:cubicBezTo>
                    <a:pt x="30823" y="6759"/>
                    <a:pt x="47142" y="0"/>
                    <a:pt x="64157" y="0"/>
                  </a:cubicBezTo>
                  <a:close/>
                </a:path>
              </a:pathLst>
            </a:custGeom>
            <a:solidFill>
              <a:srgbClr val="FFFFFF">
                <a:alpha val="98824"/>
              </a:srgbClr>
            </a:solidFill>
          </p:spPr>
        </p:sp>
        <p:sp>
          <p:nvSpPr>
            <p:cNvPr name="TextBox 6" id="6"/>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1861111" y="6562138"/>
            <a:ext cx="2823634" cy="1207918"/>
            <a:chOff x="0" y="0"/>
            <a:chExt cx="1006631" cy="430625"/>
          </a:xfrm>
        </p:grpSpPr>
        <p:sp>
          <p:nvSpPr>
            <p:cNvPr name="Freeform 8" id="8"/>
            <p:cNvSpPr/>
            <p:nvPr/>
          </p:nvSpPr>
          <p:spPr>
            <a:xfrm flipH="false" flipV="false" rot="0">
              <a:off x="0" y="0"/>
              <a:ext cx="1006631" cy="430625"/>
            </a:xfrm>
            <a:custGeom>
              <a:avLst/>
              <a:gdLst/>
              <a:ahLst/>
              <a:cxnLst/>
              <a:rect r="r" b="b" t="t" l="l"/>
              <a:pathLst>
                <a:path h="430625" w="1006631">
                  <a:moveTo>
                    <a:pt x="84997" y="0"/>
                  </a:moveTo>
                  <a:lnTo>
                    <a:pt x="921635" y="0"/>
                  </a:lnTo>
                  <a:cubicBezTo>
                    <a:pt x="968577" y="0"/>
                    <a:pt x="1006631" y="38054"/>
                    <a:pt x="1006631" y="84997"/>
                  </a:cubicBezTo>
                  <a:lnTo>
                    <a:pt x="1006631" y="345629"/>
                  </a:lnTo>
                  <a:cubicBezTo>
                    <a:pt x="1006631" y="392571"/>
                    <a:pt x="968577" y="430625"/>
                    <a:pt x="921635" y="430625"/>
                  </a:cubicBezTo>
                  <a:lnTo>
                    <a:pt x="84997" y="430625"/>
                  </a:lnTo>
                  <a:cubicBezTo>
                    <a:pt x="38054" y="430625"/>
                    <a:pt x="0" y="392571"/>
                    <a:pt x="0" y="345629"/>
                  </a:cubicBezTo>
                  <a:lnTo>
                    <a:pt x="0" y="84997"/>
                  </a:lnTo>
                  <a:cubicBezTo>
                    <a:pt x="0" y="38054"/>
                    <a:pt x="38054" y="0"/>
                    <a:pt x="84997" y="0"/>
                  </a:cubicBezTo>
                  <a:close/>
                </a:path>
              </a:pathLst>
            </a:custGeom>
            <a:solidFill>
              <a:srgbClr val="FFFFFF">
                <a:alpha val="98824"/>
              </a:srgbClr>
            </a:solidFill>
          </p:spPr>
        </p:sp>
        <p:sp>
          <p:nvSpPr>
            <p:cNvPr name="TextBox 9" id="9"/>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7076905" y="4782308"/>
            <a:ext cx="3911074" cy="313610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61364" y="0"/>
                  </a:moveTo>
                  <a:lnTo>
                    <a:pt x="1014191" y="0"/>
                  </a:lnTo>
                  <a:cubicBezTo>
                    <a:pt x="1048082" y="0"/>
                    <a:pt x="1075555" y="27474"/>
                    <a:pt x="1075555" y="61364"/>
                  </a:cubicBezTo>
                  <a:lnTo>
                    <a:pt x="1075555" y="801072"/>
                  </a:lnTo>
                  <a:cubicBezTo>
                    <a:pt x="1075555" y="834962"/>
                    <a:pt x="1048082" y="862436"/>
                    <a:pt x="1014191" y="862436"/>
                  </a:cubicBezTo>
                  <a:lnTo>
                    <a:pt x="61364" y="862436"/>
                  </a:lnTo>
                  <a:cubicBezTo>
                    <a:pt x="27474" y="862436"/>
                    <a:pt x="0" y="834962"/>
                    <a:pt x="0" y="801072"/>
                  </a:cubicBezTo>
                  <a:lnTo>
                    <a:pt x="0" y="61364"/>
                  </a:lnTo>
                  <a:cubicBezTo>
                    <a:pt x="0" y="27474"/>
                    <a:pt x="27474" y="0"/>
                    <a:pt x="61364" y="0"/>
                  </a:cubicBezTo>
                  <a:close/>
                </a:path>
              </a:pathLst>
            </a:custGeom>
            <a:solidFill>
              <a:srgbClr val="FFFFFF">
                <a:alpha val="98824"/>
              </a:srgbClr>
            </a:solidFill>
          </p:spPr>
        </p:sp>
        <p:sp>
          <p:nvSpPr>
            <p:cNvPr name="TextBox 12" id="12"/>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7837010" y="8154162"/>
            <a:ext cx="2393586" cy="773618"/>
            <a:chOff x="0" y="0"/>
            <a:chExt cx="1062385" cy="343368"/>
          </a:xfrm>
        </p:grpSpPr>
        <p:sp>
          <p:nvSpPr>
            <p:cNvPr name="Freeform 14" id="14"/>
            <p:cNvSpPr/>
            <p:nvPr/>
          </p:nvSpPr>
          <p:spPr>
            <a:xfrm flipH="false" flipV="false" rot="0">
              <a:off x="0" y="0"/>
              <a:ext cx="1062385" cy="343368"/>
            </a:xfrm>
            <a:custGeom>
              <a:avLst/>
              <a:gdLst/>
              <a:ahLst/>
              <a:cxnLst/>
              <a:rect r="r" b="b" t="t" l="l"/>
              <a:pathLst>
                <a:path h="343368" w="1062385">
                  <a:moveTo>
                    <a:pt x="100268" y="0"/>
                  </a:moveTo>
                  <a:lnTo>
                    <a:pt x="962117" y="0"/>
                  </a:lnTo>
                  <a:cubicBezTo>
                    <a:pt x="1017493" y="0"/>
                    <a:pt x="1062385" y="44891"/>
                    <a:pt x="1062385" y="100268"/>
                  </a:cubicBezTo>
                  <a:lnTo>
                    <a:pt x="1062385" y="243100"/>
                  </a:lnTo>
                  <a:cubicBezTo>
                    <a:pt x="1062385" y="269693"/>
                    <a:pt x="1051821" y="295196"/>
                    <a:pt x="1033017" y="314000"/>
                  </a:cubicBezTo>
                  <a:cubicBezTo>
                    <a:pt x="1014213" y="332804"/>
                    <a:pt x="988710" y="343368"/>
                    <a:pt x="962117" y="343368"/>
                  </a:cubicBezTo>
                  <a:lnTo>
                    <a:pt x="100268" y="343368"/>
                  </a:lnTo>
                  <a:cubicBezTo>
                    <a:pt x="44891" y="343368"/>
                    <a:pt x="0" y="298476"/>
                    <a:pt x="0" y="243100"/>
                  </a:cubicBezTo>
                  <a:lnTo>
                    <a:pt x="0" y="100268"/>
                  </a:lnTo>
                  <a:cubicBezTo>
                    <a:pt x="0" y="44891"/>
                    <a:pt x="44891" y="0"/>
                    <a:pt x="100268" y="0"/>
                  </a:cubicBezTo>
                  <a:close/>
                </a:path>
              </a:pathLst>
            </a:custGeom>
            <a:solidFill>
              <a:srgbClr val="FFFFFF">
                <a:alpha val="98824"/>
              </a:srgbClr>
            </a:solidFill>
          </p:spPr>
        </p:sp>
        <p:sp>
          <p:nvSpPr>
            <p:cNvPr name="TextBox 15" id="1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2749452" y="5736074"/>
            <a:ext cx="3220277" cy="1236049"/>
            <a:chOff x="0" y="0"/>
            <a:chExt cx="1118545" cy="429334"/>
          </a:xfrm>
        </p:grpSpPr>
        <p:sp>
          <p:nvSpPr>
            <p:cNvPr name="Freeform 17" id="17"/>
            <p:cNvSpPr/>
            <p:nvPr/>
          </p:nvSpPr>
          <p:spPr>
            <a:xfrm flipH="false" flipV="false" rot="0">
              <a:off x="0" y="0"/>
              <a:ext cx="1118545" cy="429334"/>
            </a:xfrm>
            <a:custGeom>
              <a:avLst/>
              <a:gdLst/>
              <a:ahLst/>
              <a:cxnLst/>
              <a:rect r="r" b="b" t="t" l="l"/>
              <a:pathLst>
                <a:path h="429334" w="1118545">
                  <a:moveTo>
                    <a:pt x="74528" y="0"/>
                  </a:moveTo>
                  <a:lnTo>
                    <a:pt x="1044017" y="0"/>
                  </a:lnTo>
                  <a:cubicBezTo>
                    <a:pt x="1063783" y="0"/>
                    <a:pt x="1082739" y="7852"/>
                    <a:pt x="1096716" y="21829"/>
                  </a:cubicBezTo>
                  <a:cubicBezTo>
                    <a:pt x="1110692" y="35805"/>
                    <a:pt x="1118545" y="54762"/>
                    <a:pt x="1118545" y="74528"/>
                  </a:cubicBezTo>
                  <a:lnTo>
                    <a:pt x="1118545" y="354807"/>
                  </a:lnTo>
                  <a:cubicBezTo>
                    <a:pt x="1118545" y="395967"/>
                    <a:pt x="1085177" y="429334"/>
                    <a:pt x="1044017" y="429334"/>
                  </a:cubicBezTo>
                  <a:lnTo>
                    <a:pt x="74528" y="429334"/>
                  </a:lnTo>
                  <a:cubicBezTo>
                    <a:pt x="33367" y="429334"/>
                    <a:pt x="0" y="395967"/>
                    <a:pt x="0" y="354807"/>
                  </a:cubicBezTo>
                  <a:lnTo>
                    <a:pt x="0" y="74528"/>
                  </a:lnTo>
                  <a:cubicBezTo>
                    <a:pt x="0" y="33367"/>
                    <a:pt x="33367" y="0"/>
                    <a:pt x="74528" y="0"/>
                  </a:cubicBezTo>
                  <a:close/>
                </a:path>
              </a:pathLst>
            </a:custGeom>
            <a:solidFill>
              <a:srgbClr val="FFFFFF">
                <a:alpha val="98824"/>
              </a:srgbClr>
            </a:solidFill>
          </p:spPr>
        </p:sp>
        <p:sp>
          <p:nvSpPr>
            <p:cNvPr name="TextBox 18" id="18"/>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1885381">
            <a:off x="10988533" y="7786405"/>
            <a:ext cx="1776375" cy="501826"/>
          </a:xfrm>
          <a:custGeom>
            <a:avLst/>
            <a:gdLst/>
            <a:ahLst/>
            <a:cxnLst/>
            <a:rect r="r" b="b" t="t" l="l"/>
            <a:pathLst>
              <a:path h="501826" w="1776375">
                <a:moveTo>
                  <a:pt x="0" y="0"/>
                </a:moveTo>
                <a:lnTo>
                  <a:pt x="1776375" y="0"/>
                </a:lnTo>
                <a:lnTo>
                  <a:pt x="1776375"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950526" y="566883"/>
            <a:ext cx="9627878" cy="1225129"/>
          </a:xfrm>
          <a:prstGeom prst="rect">
            <a:avLst/>
          </a:prstGeom>
        </p:spPr>
        <p:txBody>
          <a:bodyPr anchor="t" rtlCol="false" tIns="0" lIns="0" bIns="0" rIns="0">
            <a:spAutoFit/>
          </a:bodyPr>
          <a:lstStyle/>
          <a:p>
            <a:pPr algn="ctr" marL="0" indent="0" lvl="0">
              <a:lnSpc>
                <a:spcPts val="10095"/>
              </a:lnSpc>
              <a:spcBef>
                <a:spcPct val="0"/>
              </a:spcBef>
            </a:pPr>
            <a:r>
              <a:rPr lang="en-US" sz="7315" spc="716">
                <a:solidFill>
                  <a:srgbClr val="231F20"/>
                </a:solidFill>
                <a:latin typeface="Oswald Bold"/>
              </a:rPr>
              <a:t>TECHNOLOGIES USED</a:t>
            </a:r>
          </a:p>
        </p:txBody>
      </p:sp>
      <p:sp>
        <p:nvSpPr>
          <p:cNvPr name="TextBox 21" id="21"/>
          <p:cNvSpPr txBox="true"/>
          <p:nvPr/>
        </p:nvSpPr>
        <p:spPr>
          <a:xfrm rot="0">
            <a:off x="1851378" y="6712156"/>
            <a:ext cx="2801460" cy="793605"/>
          </a:xfrm>
          <a:prstGeom prst="rect">
            <a:avLst/>
          </a:prstGeom>
        </p:spPr>
        <p:txBody>
          <a:bodyPr anchor="t" rtlCol="false" tIns="0" lIns="0" bIns="0" rIns="0">
            <a:spAutoFit/>
          </a:bodyPr>
          <a:lstStyle/>
          <a:p>
            <a:pPr algn="ctr" marL="0" indent="0" lvl="0">
              <a:lnSpc>
                <a:spcPts val="3192"/>
              </a:lnSpc>
              <a:spcBef>
                <a:spcPct val="0"/>
              </a:spcBef>
            </a:pPr>
            <a:r>
              <a:rPr lang="en-US" sz="2313" spc="226">
                <a:solidFill>
                  <a:srgbClr val="231F20"/>
                </a:solidFill>
                <a:latin typeface="Oswald"/>
              </a:rPr>
              <a:t>PROGRAMMING LANGUAGE: PYTHON</a:t>
            </a:r>
          </a:p>
        </p:txBody>
      </p:sp>
      <p:sp>
        <p:nvSpPr>
          <p:cNvPr name="TextBox 22" id="22"/>
          <p:cNvSpPr txBox="true"/>
          <p:nvPr/>
        </p:nvSpPr>
        <p:spPr>
          <a:xfrm rot="0">
            <a:off x="1761521" y="3803644"/>
            <a:ext cx="3022814" cy="2059826"/>
          </a:xfrm>
          <a:prstGeom prst="rect">
            <a:avLst/>
          </a:prstGeom>
        </p:spPr>
        <p:txBody>
          <a:bodyPr anchor="t" rtlCol="false" tIns="0" lIns="0" bIns="0" rIns="0">
            <a:spAutoFit/>
          </a:bodyPr>
          <a:lstStyle/>
          <a:p>
            <a:pPr algn="ctr">
              <a:lnSpc>
                <a:spcPts val="2789"/>
              </a:lnSpc>
            </a:pPr>
            <a:r>
              <a:rPr lang="en-US" sz="1992">
                <a:solidFill>
                  <a:srgbClr val="100F0D"/>
                </a:solidFill>
                <a:latin typeface="Montserrat Light"/>
              </a:rPr>
              <a:t>Python is a popular high-level programming language known for its simplicity, readability, and versatility.</a:t>
            </a:r>
          </a:p>
        </p:txBody>
      </p:sp>
      <p:sp>
        <p:nvSpPr>
          <p:cNvPr name="TextBox 23" id="23"/>
          <p:cNvSpPr txBox="true"/>
          <p:nvPr/>
        </p:nvSpPr>
        <p:spPr>
          <a:xfrm rot="0">
            <a:off x="7960176" y="8322708"/>
            <a:ext cx="2270420" cy="333049"/>
          </a:xfrm>
          <a:prstGeom prst="rect">
            <a:avLst/>
          </a:prstGeom>
        </p:spPr>
        <p:txBody>
          <a:bodyPr anchor="t" rtlCol="false" tIns="0" lIns="0" bIns="0" rIns="0">
            <a:spAutoFit/>
          </a:bodyPr>
          <a:lstStyle/>
          <a:p>
            <a:pPr algn="ctr" marL="0" indent="0" lvl="0">
              <a:lnSpc>
                <a:spcPts val="2894"/>
              </a:lnSpc>
              <a:spcBef>
                <a:spcPct val="0"/>
              </a:spcBef>
            </a:pPr>
            <a:r>
              <a:rPr lang="en-US" sz="2097" spc="205">
                <a:solidFill>
                  <a:srgbClr val="231F20"/>
                </a:solidFill>
                <a:latin typeface="Oswald"/>
              </a:rPr>
              <a:t>LIBRARY: SQLITE3, </a:t>
            </a:r>
          </a:p>
        </p:txBody>
      </p:sp>
      <p:sp>
        <p:nvSpPr>
          <p:cNvPr name="TextBox 24" id="24"/>
          <p:cNvSpPr txBox="true"/>
          <p:nvPr/>
        </p:nvSpPr>
        <p:spPr>
          <a:xfrm rot="0">
            <a:off x="7301834" y="4906348"/>
            <a:ext cx="3461216" cy="2849921"/>
          </a:xfrm>
          <a:prstGeom prst="rect">
            <a:avLst/>
          </a:prstGeom>
        </p:spPr>
        <p:txBody>
          <a:bodyPr anchor="t" rtlCol="false" tIns="0" lIns="0" bIns="0" rIns="0">
            <a:spAutoFit/>
          </a:bodyPr>
          <a:lstStyle/>
          <a:p>
            <a:pPr algn="ctr">
              <a:lnSpc>
                <a:spcPts val="2565"/>
              </a:lnSpc>
            </a:pPr>
            <a:r>
              <a:rPr lang="en-US" sz="1832">
                <a:solidFill>
                  <a:srgbClr val="100F0D"/>
                </a:solidFill>
                <a:latin typeface="Montserrat Light"/>
              </a:rPr>
              <a:t>The sqlite3 library is a built-in module in Python that provides a simple and convenient way to interact with SQLite databases. It allows you to create, connect to, and manage SQLite databases, execute SQL queries, and retrieve data</a:t>
            </a:r>
          </a:p>
        </p:txBody>
      </p:sp>
      <p:sp>
        <p:nvSpPr>
          <p:cNvPr name="TextBox 25" id="25"/>
          <p:cNvSpPr txBox="true"/>
          <p:nvPr/>
        </p:nvSpPr>
        <p:spPr>
          <a:xfrm rot="0">
            <a:off x="13052927" y="5873896"/>
            <a:ext cx="2699648" cy="981467"/>
          </a:xfrm>
          <a:prstGeom prst="rect">
            <a:avLst/>
          </a:prstGeom>
        </p:spPr>
        <p:txBody>
          <a:bodyPr anchor="t" rtlCol="false" tIns="0" lIns="0" bIns="0" rIns="0">
            <a:spAutoFit/>
          </a:bodyPr>
          <a:lstStyle/>
          <a:p>
            <a:pPr algn="ctr" marL="0" indent="0" lvl="0">
              <a:lnSpc>
                <a:spcPts val="3946"/>
              </a:lnSpc>
              <a:spcBef>
                <a:spcPct val="0"/>
              </a:spcBef>
            </a:pPr>
            <a:r>
              <a:rPr lang="en-US" sz="2859" spc="280">
                <a:solidFill>
                  <a:srgbClr val="231F20"/>
                </a:solidFill>
                <a:latin typeface="Oswald"/>
              </a:rPr>
              <a:t>LIBRARY: PRETTYTABLE</a:t>
            </a:r>
          </a:p>
        </p:txBody>
      </p:sp>
      <p:sp>
        <p:nvSpPr>
          <p:cNvPr name="Freeform 26" id="26"/>
          <p:cNvSpPr/>
          <p:nvPr/>
        </p:nvSpPr>
        <p:spPr>
          <a:xfrm flipH="true" flipV="false" rot="-8970905">
            <a:off x="5066196" y="7566004"/>
            <a:ext cx="1444613" cy="408103"/>
          </a:xfrm>
          <a:custGeom>
            <a:avLst/>
            <a:gdLst/>
            <a:ahLst/>
            <a:cxnLst/>
            <a:rect r="r" b="b" t="t" l="l"/>
            <a:pathLst>
              <a:path h="408103" w="1444613">
                <a:moveTo>
                  <a:pt x="1444613" y="0"/>
                </a:moveTo>
                <a:lnTo>
                  <a:pt x="0" y="0"/>
                </a:lnTo>
                <a:lnTo>
                  <a:pt x="0" y="408104"/>
                </a:lnTo>
                <a:lnTo>
                  <a:pt x="1444613" y="408104"/>
                </a:lnTo>
                <a:lnTo>
                  <a:pt x="144461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887923">
            <a:off x="-1549858" y="8078387"/>
            <a:ext cx="6240686" cy="6403689"/>
          </a:xfrm>
          <a:custGeom>
            <a:avLst/>
            <a:gdLst/>
            <a:ahLst/>
            <a:cxnLst/>
            <a:rect r="r" b="b" t="t" l="l"/>
            <a:pathLst>
              <a:path h="6403689" w="6240686">
                <a:moveTo>
                  <a:pt x="0" y="0"/>
                </a:moveTo>
                <a:lnTo>
                  <a:pt x="6240686" y="0"/>
                </a:lnTo>
                <a:lnTo>
                  <a:pt x="6240686" y="6403689"/>
                </a:lnTo>
                <a:lnTo>
                  <a:pt x="0" y="64036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8" id="28"/>
          <p:cNvGrpSpPr/>
          <p:nvPr/>
        </p:nvGrpSpPr>
        <p:grpSpPr>
          <a:xfrm rot="0">
            <a:off x="12402294" y="2785480"/>
            <a:ext cx="3900334" cy="2628799"/>
            <a:chOff x="0" y="0"/>
            <a:chExt cx="1124375" cy="757821"/>
          </a:xfrm>
        </p:grpSpPr>
        <p:sp>
          <p:nvSpPr>
            <p:cNvPr name="Freeform 29" id="29"/>
            <p:cNvSpPr/>
            <p:nvPr/>
          </p:nvSpPr>
          <p:spPr>
            <a:xfrm flipH="false" flipV="false" rot="0">
              <a:off x="0" y="0"/>
              <a:ext cx="1124375" cy="757821"/>
            </a:xfrm>
            <a:custGeom>
              <a:avLst/>
              <a:gdLst/>
              <a:ahLst/>
              <a:cxnLst/>
              <a:rect r="r" b="b" t="t" l="l"/>
              <a:pathLst>
                <a:path h="757821" w="1124375">
                  <a:moveTo>
                    <a:pt x="61533" y="0"/>
                  </a:moveTo>
                  <a:lnTo>
                    <a:pt x="1062842" y="0"/>
                  </a:lnTo>
                  <a:cubicBezTo>
                    <a:pt x="1079162" y="0"/>
                    <a:pt x="1094813" y="6483"/>
                    <a:pt x="1106353" y="18023"/>
                  </a:cubicBezTo>
                  <a:cubicBezTo>
                    <a:pt x="1117892" y="29562"/>
                    <a:pt x="1124375" y="45213"/>
                    <a:pt x="1124375" y="61533"/>
                  </a:cubicBezTo>
                  <a:lnTo>
                    <a:pt x="1124375" y="696288"/>
                  </a:lnTo>
                  <a:cubicBezTo>
                    <a:pt x="1124375" y="712608"/>
                    <a:pt x="1117892" y="728259"/>
                    <a:pt x="1106353" y="739799"/>
                  </a:cubicBezTo>
                  <a:cubicBezTo>
                    <a:pt x="1094813" y="751339"/>
                    <a:pt x="1079162" y="757821"/>
                    <a:pt x="1062842" y="757821"/>
                  </a:cubicBezTo>
                  <a:lnTo>
                    <a:pt x="61533" y="757821"/>
                  </a:lnTo>
                  <a:cubicBezTo>
                    <a:pt x="45213" y="757821"/>
                    <a:pt x="29562" y="751339"/>
                    <a:pt x="18023" y="739799"/>
                  </a:cubicBezTo>
                  <a:cubicBezTo>
                    <a:pt x="6483" y="728259"/>
                    <a:pt x="0" y="712608"/>
                    <a:pt x="0" y="696288"/>
                  </a:cubicBezTo>
                  <a:lnTo>
                    <a:pt x="0" y="61533"/>
                  </a:lnTo>
                  <a:cubicBezTo>
                    <a:pt x="0" y="45213"/>
                    <a:pt x="6483" y="29562"/>
                    <a:pt x="18023" y="18023"/>
                  </a:cubicBezTo>
                  <a:cubicBezTo>
                    <a:pt x="29562" y="6483"/>
                    <a:pt x="45213" y="0"/>
                    <a:pt x="61533" y="0"/>
                  </a:cubicBezTo>
                  <a:close/>
                </a:path>
              </a:pathLst>
            </a:custGeom>
            <a:solidFill>
              <a:srgbClr val="FFFFFF">
                <a:alpha val="98824"/>
              </a:srgbClr>
            </a:solidFill>
          </p:spPr>
        </p:sp>
        <p:sp>
          <p:nvSpPr>
            <p:cNvPr name="TextBox 30" id="30"/>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31" id="31"/>
          <p:cNvSpPr txBox="true"/>
          <p:nvPr/>
        </p:nvSpPr>
        <p:spPr>
          <a:xfrm rot="0">
            <a:off x="12741393" y="3030914"/>
            <a:ext cx="3367988" cy="2244540"/>
          </a:xfrm>
          <a:prstGeom prst="rect">
            <a:avLst/>
          </a:prstGeom>
        </p:spPr>
        <p:txBody>
          <a:bodyPr anchor="t" rtlCol="false" tIns="0" lIns="0" bIns="0" rIns="0">
            <a:spAutoFit/>
          </a:bodyPr>
          <a:lstStyle/>
          <a:p>
            <a:pPr algn="ctr">
              <a:lnSpc>
                <a:spcPts val="2566"/>
              </a:lnSpc>
            </a:pPr>
            <a:r>
              <a:rPr lang="en-US" sz="1832">
                <a:solidFill>
                  <a:srgbClr val="100F0D"/>
                </a:solidFill>
                <a:latin typeface="Montserrat Light"/>
              </a:rPr>
              <a:t>PrettyTable is a third-party library that allows you to create formatted and visually appealing tables in Python.  It makes it easy to display tabular data in a structured and readable format.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65540" y="1476375"/>
            <a:ext cx="10356919" cy="645466"/>
          </a:xfrm>
          <a:prstGeom prst="rect">
            <a:avLst/>
          </a:prstGeom>
        </p:spPr>
        <p:txBody>
          <a:bodyPr anchor="t" rtlCol="false" tIns="0" lIns="0" bIns="0" rIns="0">
            <a:spAutoFit/>
          </a:bodyPr>
          <a:lstStyle/>
          <a:p>
            <a:pPr algn="ctr">
              <a:lnSpc>
                <a:spcPts val="5309"/>
              </a:lnSpc>
            </a:pPr>
            <a:r>
              <a:rPr lang="en-US" sz="3847" spc="377">
                <a:solidFill>
                  <a:srgbClr val="FFFFFF"/>
                </a:solidFill>
                <a:latin typeface="Oswald Bold"/>
              </a:rPr>
              <a:t>FUNCTIONALITY 1: ADD NEW BOOK RECORD</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2179166" y="6572062"/>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2383910" y="6671506"/>
            <a:ext cx="8282675" cy="2590165"/>
          </a:xfrm>
          <a:prstGeom prst="rect">
            <a:avLst/>
          </a:prstGeom>
        </p:spPr>
        <p:txBody>
          <a:bodyPr anchor="t" rtlCol="false" tIns="0" lIns="0" bIns="0" rIns="0">
            <a:spAutoFit/>
          </a:bodyPr>
          <a:lstStyle/>
          <a:p>
            <a:pPr marL="496569" indent="-248284" lvl="1">
              <a:lnSpc>
                <a:spcPts val="2989"/>
              </a:lnSpc>
              <a:buFont typeface="Arial"/>
              <a:buChar char="•"/>
            </a:pPr>
            <a:r>
              <a:rPr lang="en-US" sz="2299">
                <a:solidFill>
                  <a:srgbClr val="000000"/>
                </a:solidFill>
                <a:latin typeface="Montserrat Light"/>
              </a:rPr>
              <a:t>This function takes a connection object (conn) as input.</a:t>
            </a:r>
          </a:p>
          <a:p>
            <a:pPr marL="496569" indent="-248284" lvl="1">
              <a:lnSpc>
                <a:spcPts val="2989"/>
              </a:lnSpc>
              <a:buFont typeface="Arial"/>
              <a:buChar char="•"/>
            </a:pPr>
            <a:r>
              <a:rPr lang="en-US" sz="2299">
                <a:solidFill>
                  <a:srgbClr val="000000"/>
                </a:solidFill>
                <a:latin typeface="Montserrat Light"/>
              </a:rPr>
              <a:t>It prompts the user to enter details of a new book (name, code, author, price) using input().</a:t>
            </a:r>
          </a:p>
          <a:p>
            <a:pPr marL="496569" indent="-248284" lvl="1">
              <a:lnSpc>
                <a:spcPts val="2989"/>
              </a:lnSpc>
              <a:buFont typeface="Arial"/>
              <a:buChar char="•"/>
            </a:pPr>
            <a:r>
              <a:rPr lang="en-US" sz="2299">
                <a:solidFill>
                  <a:srgbClr val="000000"/>
                </a:solidFill>
                <a:latin typeface="Montserrat Light"/>
              </a:rPr>
              <a:t>It constructs a tuple with the entered data.</a:t>
            </a:r>
          </a:p>
          <a:p>
            <a:pPr marL="496569" indent="-248284" lvl="1">
              <a:lnSpc>
                <a:spcPts val="2989"/>
              </a:lnSpc>
              <a:buFont typeface="Arial"/>
              <a:buChar char="•"/>
            </a:pPr>
            <a:r>
              <a:rPr lang="en-US" sz="2299">
                <a:solidFill>
                  <a:srgbClr val="000000"/>
                </a:solidFill>
                <a:latin typeface="Montserrat Light"/>
              </a:rPr>
              <a:t>It calls the update_table_books() function to insert the new record into the database.</a:t>
            </a:r>
          </a:p>
        </p:txBody>
      </p:sp>
      <p:sp>
        <p:nvSpPr>
          <p:cNvPr name="TextBox 16" id="16"/>
          <p:cNvSpPr txBox="true"/>
          <p:nvPr/>
        </p:nvSpPr>
        <p:spPr>
          <a:xfrm rot="0">
            <a:off x="7110188" y="3682543"/>
            <a:ext cx="8601006" cy="2444750"/>
          </a:xfrm>
          <a:prstGeom prst="rect">
            <a:avLst/>
          </a:prstGeom>
        </p:spPr>
        <p:txBody>
          <a:bodyPr anchor="t" rtlCol="false" tIns="0" lIns="0" bIns="0" rIns="0">
            <a:spAutoFit/>
          </a:bodyPr>
          <a:lstStyle/>
          <a:p>
            <a:pPr marL="539748" indent="-269874" lvl="1">
              <a:lnSpc>
                <a:spcPts val="3249"/>
              </a:lnSpc>
              <a:buFont typeface="Arial"/>
              <a:buChar char="•"/>
            </a:pPr>
            <a:r>
              <a:rPr lang="en-US" sz="2499">
                <a:solidFill>
                  <a:srgbClr val="000000"/>
                </a:solidFill>
                <a:latin typeface="Montserrat Light"/>
              </a:rPr>
              <a:t>This functionality allows the librarian or system administrator to add a new book record to the library system. </a:t>
            </a:r>
          </a:p>
          <a:p>
            <a:pPr marL="539748" indent="-269874" lvl="1">
              <a:lnSpc>
                <a:spcPts val="3249"/>
              </a:lnSpc>
              <a:buFont typeface="Arial"/>
              <a:buChar char="•"/>
            </a:pPr>
            <a:r>
              <a:rPr lang="en-US" sz="2499">
                <a:solidFill>
                  <a:srgbClr val="000000"/>
                </a:solidFill>
                <a:latin typeface="Montserrat Light"/>
              </a:rPr>
              <a:t>It typically involves capturing information about the book, such as the Book name, Book code, Author,and Price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21875" r="0" b="21875"/>
          <a:stretch>
            <a:fillRect/>
          </a:stretch>
        </p:blipFill>
        <p:spPr>
          <a:xfrm flipH="true" flipV="true">
            <a:off x="0" y="0"/>
            <a:ext cx="18288000" cy="10287000"/>
          </a:xfrm>
          <a:prstGeom prst="rect">
            <a:avLst/>
          </a:prstGeom>
        </p:spPr>
      </p:pic>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965540" y="1476375"/>
            <a:ext cx="10661157" cy="645466"/>
          </a:xfrm>
          <a:prstGeom prst="rect">
            <a:avLst/>
          </a:prstGeom>
        </p:spPr>
        <p:txBody>
          <a:bodyPr anchor="t" rtlCol="false" tIns="0" lIns="0" bIns="0" rIns="0">
            <a:spAutoFit/>
          </a:bodyPr>
          <a:lstStyle/>
          <a:p>
            <a:pPr algn="ctr">
              <a:lnSpc>
                <a:spcPts val="5309"/>
              </a:lnSpc>
            </a:pPr>
            <a:r>
              <a:rPr lang="en-US" sz="3847" spc="377">
                <a:solidFill>
                  <a:srgbClr val="FFFFFF"/>
                </a:solidFill>
                <a:latin typeface="Oswald Bold"/>
              </a:rPr>
              <a:t>FUNCTIONALITY 2: VIEW ALL BOOK RECORDS</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1" id="11"/>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2179166" y="6572062"/>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a:solidFill>
                <a:srgbClr val="000000"/>
              </a:solidFill>
            </a:ln>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110188" y="5124450"/>
            <a:ext cx="8282675" cy="732790"/>
          </a:xfrm>
          <a:prstGeom prst="rect">
            <a:avLst/>
          </a:prstGeom>
        </p:spPr>
        <p:txBody>
          <a:bodyPr anchor="t" rtlCol="false" tIns="0" lIns="0" bIns="0" rIns="0">
            <a:spAutoFit/>
          </a:bodyPr>
          <a:lstStyle/>
          <a:p>
            <a:pPr marL="496569" indent="-248284" lvl="1">
              <a:lnSpc>
                <a:spcPts val="2989"/>
              </a:lnSpc>
              <a:buFont typeface="Arial"/>
              <a:buChar char="•"/>
            </a:pPr>
            <a:r>
              <a:rPr lang="en-US" sz="2299">
                <a:solidFill>
                  <a:srgbClr val="000000"/>
                </a:solidFill>
                <a:latin typeface="Montserrat Light"/>
              </a:rPr>
              <a:t>It displays the details of each book, such as the Book name, Book code, Author,and Price</a:t>
            </a:r>
          </a:p>
        </p:txBody>
      </p:sp>
      <p:sp>
        <p:nvSpPr>
          <p:cNvPr name="TextBox 16" id="16"/>
          <p:cNvSpPr txBox="true"/>
          <p:nvPr/>
        </p:nvSpPr>
        <p:spPr>
          <a:xfrm rot="0">
            <a:off x="7110188" y="3682543"/>
            <a:ext cx="8601006" cy="1216025"/>
          </a:xfrm>
          <a:prstGeom prst="rect">
            <a:avLst/>
          </a:prstGeom>
        </p:spPr>
        <p:txBody>
          <a:bodyPr anchor="t" rtlCol="false" tIns="0" lIns="0" bIns="0" rIns="0">
            <a:spAutoFit/>
          </a:bodyPr>
          <a:lstStyle/>
          <a:p>
            <a:pPr marL="539748" indent="-269874" lvl="1">
              <a:lnSpc>
                <a:spcPts val="3249"/>
              </a:lnSpc>
              <a:buFont typeface="Arial"/>
              <a:buChar char="•"/>
            </a:pPr>
            <a:r>
              <a:rPr lang="en-US" sz="2499">
                <a:solidFill>
                  <a:srgbClr val="000000"/>
                </a:solidFill>
                <a:latin typeface="Montserrat Light"/>
              </a:rPr>
              <a:t>This functionality enables users to view a list of all book records stored in the library management system.</a:t>
            </a:r>
          </a:p>
        </p:txBody>
      </p:sp>
      <p:sp>
        <p:nvSpPr>
          <p:cNvPr name="TextBox 17" id="17"/>
          <p:cNvSpPr txBox="true"/>
          <p:nvPr/>
        </p:nvSpPr>
        <p:spPr>
          <a:xfrm rot="0">
            <a:off x="2542313" y="6857244"/>
            <a:ext cx="8671284" cy="2218690"/>
          </a:xfrm>
          <a:prstGeom prst="rect">
            <a:avLst/>
          </a:prstGeom>
        </p:spPr>
        <p:txBody>
          <a:bodyPr anchor="t" rtlCol="false" tIns="0" lIns="0" bIns="0" rIns="0">
            <a:spAutoFit/>
          </a:bodyPr>
          <a:lstStyle/>
          <a:p>
            <a:pPr>
              <a:lnSpc>
                <a:spcPts val="2859"/>
              </a:lnSpc>
            </a:pPr>
            <a:r>
              <a:rPr lang="en-US" sz="2199">
                <a:solidFill>
                  <a:srgbClr val="000000"/>
                </a:solidFill>
                <a:latin typeface="Open Sauce"/>
              </a:rPr>
              <a:t>show_all_book_records(conn):</a:t>
            </a:r>
          </a:p>
          <a:p>
            <a:pPr>
              <a:lnSpc>
                <a:spcPts val="2859"/>
              </a:lnSpc>
            </a:pPr>
            <a:r>
              <a:rPr lang="en-US" sz="2199">
                <a:solidFill>
                  <a:srgbClr val="000000"/>
                </a:solidFill>
                <a:latin typeface="Open Sauce"/>
              </a:rPr>
              <a:t>Functionality: Displays all book records in a formatted table.</a:t>
            </a:r>
          </a:p>
          <a:p>
            <a:pPr marL="474979" indent="-237490" lvl="1">
              <a:lnSpc>
                <a:spcPts val="2859"/>
              </a:lnSpc>
              <a:buFont typeface="Arial"/>
              <a:buChar char="•"/>
            </a:pPr>
            <a:r>
              <a:rPr lang="en-US" sz="2199">
                <a:solidFill>
                  <a:srgbClr val="000000"/>
                </a:solidFill>
                <a:latin typeface="Open Sauce"/>
              </a:rPr>
              <a:t>Parameters: conn - Connection object to the SQLite database.</a:t>
            </a:r>
          </a:p>
          <a:p>
            <a:pPr marL="518158" indent="-259079" lvl="1">
              <a:lnSpc>
                <a:spcPts val="3119"/>
              </a:lnSpc>
              <a:buFont typeface="Arial"/>
              <a:buChar char="•"/>
            </a:pPr>
            <a:r>
              <a:rPr lang="en-US" sz="2399">
                <a:solidFill>
                  <a:srgbClr val="000000"/>
                </a:solidFill>
                <a:latin typeface="Open Sauce"/>
              </a:rPr>
              <a:t>Usage: Called when the user chooses to view all book records.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DAFnrbIPV4k</dc:identifier>
  <dcterms:modified xsi:type="dcterms:W3CDTF">2011-08-01T06:04:30Z</dcterms:modified>
  <cp:revision>1</cp:revision>
  <dc:title>Grey minimalist business project presentation </dc:title>
</cp:coreProperties>
</file>