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F"/>
    <a:srgbClr val="F5F9FD"/>
    <a:srgbClr val="E0EDF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615E-F3F9-03E2-F937-F166FBACC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03511-35F1-30EC-573F-248EF63BB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BB13-835B-D677-0DA6-A15575B64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68ED9-6AFB-DC86-076F-FC06DF8B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DA80F-46E2-E391-542C-A2DF3DE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1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58AA-0070-4117-BBA7-3EA78934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8207D-1195-FE07-6555-C1F32148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1B754-7092-9006-44CB-2CB2A88B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0762-A782-A205-DF11-DF21511A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F8481-073F-0E4A-8CE1-BC085604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184B4-4EF3-0585-BB50-5E18B16AB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CAE05-1A31-11FE-53AD-7AECCCF4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EA6C-9E24-0077-34CF-872D2CA7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E266-D525-6BF9-259B-536EB36E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16BDF-A8C1-6AD2-1537-903F8330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1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9E436-FACA-6BEF-FAF5-E59D8C70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BE6F-9623-4D49-4A67-9F727B50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9E2BB-5EFB-B270-26BF-0DB66BAD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0B42-6708-3837-45B7-43E04A405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03E9-4FFE-2AC5-C75E-1223B13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8E7B-70AA-63DF-071D-6C921D7E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B7DD-B6DD-5EBD-FD11-BAB5A412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38ABD-DE26-A40C-34B9-440EF6F35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6468-B024-EA6C-59F2-FECD6FE7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106E-7C36-5053-2562-A33EBA6C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281E-5FA2-70FE-448C-68E44095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2CD0-1E50-8065-43CE-FC213A247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0D66-A785-6661-EA5B-A8CFFF41C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FD73D-7E9E-B8E1-134A-490FCEBAA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2CE7-860D-BA6D-969A-0895D241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9F3FB-114C-A50B-06BF-EFC56F1C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3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F09D-EF37-6A0C-CF2E-854776D6B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47D5-9260-3A30-6EDA-9CD0D6E0E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CDCE1-BDEE-2F61-A15B-211E00513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E4226-5D31-4D67-2AEE-CFCBA9BED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AC0A7-A462-E300-AEC2-542DFE43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6E0CF-31E9-E26F-AB79-07A4ED47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EE594-0F17-2453-3038-329D2C19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B95A5-AEDF-2657-1608-DC508858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C207-8DB1-8F4B-77E3-A316678C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354A6-B79D-A666-A18E-C3E9D022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450CD-0B1B-67B7-ABE5-01572C08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CB532-AAC5-CA08-4DA5-B7F9C529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2C26-8856-0EED-063B-BDB921CF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C3780-BE04-4EF2-E5E3-67B16936D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06FA-A288-0C65-361C-ACB597C2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82EE-3C20-A033-45D0-01F5035E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E7F7-1181-02E2-45F0-63DCF74B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F3DF1-4E89-D5A4-6D6C-4B730EA98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DE4DE-FB35-DD3C-88B2-593473621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6DE4C-4BDB-7F3F-CA1E-0476D0AE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0ACCB-4E7D-A979-B6D5-7E2D61D6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3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FE25-CEBC-0678-4D06-2A6D0F505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BC1BF-4056-4F5E-7662-1F9EA8DFB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94DCE-CCA8-96F8-8BA7-4D7AEEDD7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DD5A1-1442-5A49-BC22-129933B7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948BC-96E2-7DB5-2122-C0154718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8675F-C2DC-9EFC-6500-576CC4F5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4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A38A4-5284-3473-F7A3-1710E05A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72FA1-9484-A92D-1467-71BBC62B4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6BAE6-6002-1E3E-D8BD-325661D16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92EEF-8712-4408-BBAB-F2FC82342DC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126B5-9609-98E7-ED25-C3B57FDFA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9529-D93B-B652-1BC4-74EE7F5A3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52D13-4242-4690-9548-4694FA56E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5">
            <a:extLst>
              <a:ext uri="{FF2B5EF4-FFF2-40B4-BE49-F238E27FC236}">
                <a16:creationId xmlns:a16="http://schemas.microsoft.com/office/drawing/2014/main" id="{BA68722D-7233-69FA-7E41-2B03CE75E0DA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noFill/>
          <a:ln w="25400">
            <a:solidFill>
              <a:schemeClr val="tx2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AE298D-AE28-A081-EDB1-AAB59DA71DEB}"/>
              </a:ext>
            </a:extLst>
          </p:cNvPr>
          <p:cNvSpPr/>
          <p:nvPr/>
        </p:nvSpPr>
        <p:spPr>
          <a:xfrm>
            <a:off x="1634497" y="1403763"/>
            <a:ext cx="3922441" cy="5317336"/>
          </a:xfrm>
          <a:prstGeom prst="roundRect">
            <a:avLst/>
          </a:prstGeom>
          <a:solidFill>
            <a:srgbClr val="F5F9FD"/>
          </a:solidFill>
          <a:ln>
            <a:solidFill>
              <a:srgbClr val="E0ED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Ink Free" panose="03080402000500000000" pitchFamily="66" charset="0"/>
              </a:rPr>
              <a:t>Amazon Sagemaker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52E96-32A6-8F1B-4E69-A983D8F9D418}"/>
              </a:ext>
            </a:extLst>
          </p:cNvPr>
          <p:cNvSpPr txBox="1"/>
          <p:nvPr/>
        </p:nvSpPr>
        <p:spPr>
          <a:xfrm>
            <a:off x="8052856" y="1390181"/>
            <a:ext cx="33033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Cavolini" panose="020B0502040204020203" pitchFamily="66" charset="0"/>
                <a:cs typeface="Cavolini" panose="020B0502040204020203" pitchFamily="66" charset="0"/>
              </a:rPr>
              <a:t>Predictive Modelling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Cavolini" panose="020B0502040204020203" pitchFamily="66" charset="0"/>
                <a:cs typeface="Cavolini" panose="020B0502040204020203" pitchFamily="66" charset="0"/>
              </a:rPr>
              <a:t>Anomaly Detection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Cavolini" panose="020B0502040204020203" pitchFamily="66" charset="0"/>
                <a:cs typeface="Cavolini" panose="020B0502040204020203" pitchFamily="66" charset="0"/>
              </a:rPr>
              <a:t>Anomaly Explainer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Cavolini" panose="020B0502040204020203" pitchFamily="66" charset="0"/>
                <a:cs typeface="Cavolini" panose="020B0502040204020203" pitchFamily="66" charset="0"/>
              </a:rPr>
              <a:t>Analyst Assistance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latin typeface="Cavolini" panose="020B0502040204020203" pitchFamily="66" charset="0"/>
                <a:cs typeface="Cavolini" panose="020B0502040204020203" pitchFamily="66" charset="0"/>
              </a:rPr>
              <a:t>Drift Detection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1F7B4-BC51-FFA7-7202-3C40CBEE805D}"/>
              </a:ext>
            </a:extLst>
          </p:cNvPr>
          <p:cNvSpPr txBox="1"/>
          <p:nvPr/>
        </p:nvSpPr>
        <p:spPr>
          <a:xfrm>
            <a:off x="7942305" y="3765926"/>
            <a:ext cx="379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ü"/>
              <a:defRPr>
                <a:latin typeface="Cavolini" panose="020B0502040204020203" pitchFamily="66" charset="0"/>
                <a:cs typeface="Cavolini" panose="020B0502040204020203" pitchFamily="66" charset="0"/>
              </a:defRPr>
            </a:lvl1pPr>
          </a:lstStyle>
          <a:p>
            <a:r>
              <a:rPr lang="en-US" sz="1600" dirty="0"/>
              <a:t>Pay Up Value Estimator</a:t>
            </a:r>
          </a:p>
          <a:p>
            <a:r>
              <a:rPr lang="en-US" sz="1600" dirty="0"/>
              <a:t>Secondary Market Pricing Assistant</a:t>
            </a:r>
          </a:p>
          <a:p>
            <a:r>
              <a:rPr lang="en-US" sz="1600" dirty="0"/>
              <a:t>Hand Price Cross-Check Tool</a:t>
            </a:r>
          </a:p>
          <a:p>
            <a:r>
              <a:rPr lang="en-US" sz="1600" dirty="0"/>
              <a:t>Pre-Pricing Data Quality Validator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DB126B-1A8E-2162-37EE-562F8D600922}"/>
              </a:ext>
            </a:extLst>
          </p:cNvPr>
          <p:cNvSpPr/>
          <p:nvPr/>
        </p:nvSpPr>
        <p:spPr>
          <a:xfrm>
            <a:off x="2320852" y="1764019"/>
            <a:ext cx="2513419" cy="369580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End points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0D3249-20EC-4695-B668-0975BCA93690}"/>
              </a:ext>
            </a:extLst>
          </p:cNvPr>
          <p:cNvSpPr/>
          <p:nvPr/>
        </p:nvSpPr>
        <p:spPr>
          <a:xfrm>
            <a:off x="2320852" y="2459485"/>
            <a:ext cx="2513419" cy="369580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Models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3A8C29-53EE-A6E7-1BD3-3EE268CD6268}"/>
              </a:ext>
            </a:extLst>
          </p:cNvPr>
          <p:cNvSpPr/>
          <p:nvPr/>
        </p:nvSpPr>
        <p:spPr>
          <a:xfrm>
            <a:off x="2320852" y="3154951"/>
            <a:ext cx="2513419" cy="694035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Predictive Model</a:t>
            </a:r>
            <a:b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</a:br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ML Compute Instances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0984C35-6943-57AE-7295-237211331073}"/>
              </a:ext>
            </a:extLst>
          </p:cNvPr>
          <p:cNvSpPr/>
          <p:nvPr/>
        </p:nvSpPr>
        <p:spPr>
          <a:xfrm>
            <a:off x="5870298" y="3438665"/>
            <a:ext cx="664055" cy="2308324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ECR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F119F-C1B4-00CE-B9D3-C7E4F09B899F}"/>
              </a:ext>
            </a:extLst>
          </p:cNvPr>
          <p:cNvSpPr/>
          <p:nvPr/>
        </p:nvSpPr>
        <p:spPr>
          <a:xfrm>
            <a:off x="361150" y="2948720"/>
            <a:ext cx="960576" cy="1219200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Model Artifacts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S3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03CE73-BE6C-4A7E-C911-C11DBFC60E0D}"/>
              </a:ext>
            </a:extLst>
          </p:cNvPr>
          <p:cNvSpPr/>
          <p:nvPr/>
        </p:nvSpPr>
        <p:spPr>
          <a:xfrm>
            <a:off x="361150" y="4980902"/>
            <a:ext cx="960576" cy="1219200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Training 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S3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A409B7-9EAD-3AF7-732A-FD10CE7071E0}"/>
              </a:ext>
            </a:extLst>
          </p:cNvPr>
          <p:cNvSpPr/>
          <p:nvPr/>
        </p:nvSpPr>
        <p:spPr>
          <a:xfrm>
            <a:off x="2320852" y="4442756"/>
            <a:ext cx="2513419" cy="369580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Jobs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1A7309A-28C6-0BA9-D798-A42D60698BD2}"/>
              </a:ext>
            </a:extLst>
          </p:cNvPr>
          <p:cNvSpPr/>
          <p:nvPr/>
        </p:nvSpPr>
        <p:spPr>
          <a:xfrm>
            <a:off x="2320851" y="5328545"/>
            <a:ext cx="2513419" cy="694035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Model Training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ML Compute Instances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BD28592-D7D6-E8E9-92A0-FEF9562804E3}"/>
              </a:ext>
            </a:extLst>
          </p:cNvPr>
          <p:cNvSpPr/>
          <p:nvPr/>
        </p:nvSpPr>
        <p:spPr>
          <a:xfrm>
            <a:off x="5817425" y="2376438"/>
            <a:ext cx="1065143" cy="545464"/>
          </a:xfrm>
          <a:prstGeom prst="roundRect">
            <a:avLst/>
          </a:prstGeom>
          <a:solidFill>
            <a:srgbClr val="F5F9FD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Gen.AI</a:t>
            </a:r>
            <a:b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</a:br>
            <a:r>
              <a:rPr lang="en-US" sz="1200" b="1" dirty="0">
                <a:solidFill>
                  <a:schemeClr val="tx1"/>
                </a:solidFill>
                <a:latin typeface="Ink Free" panose="03080402000500000000" pitchFamily="66" charset="0"/>
              </a:rPr>
              <a:t>Bed Rock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9AF5008D-00CA-9A85-04C3-25207A84FB34}"/>
              </a:ext>
            </a:extLst>
          </p:cNvPr>
          <p:cNvSpPr/>
          <p:nvPr/>
        </p:nvSpPr>
        <p:spPr>
          <a:xfrm>
            <a:off x="2608519" y="697844"/>
            <a:ext cx="127591" cy="701749"/>
          </a:xfrm>
          <a:prstGeom prst="downArrow">
            <a:avLst/>
          </a:prstGeom>
          <a:solidFill>
            <a:srgbClr val="F5F9FD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3AAC361-180E-2BA2-8953-DD7E1094C057}"/>
              </a:ext>
            </a:extLst>
          </p:cNvPr>
          <p:cNvSpPr/>
          <p:nvPr/>
        </p:nvSpPr>
        <p:spPr>
          <a:xfrm rot="10800000">
            <a:off x="4182140" y="697845"/>
            <a:ext cx="127591" cy="701749"/>
          </a:xfrm>
          <a:prstGeom prst="downArrow">
            <a:avLst/>
          </a:prstGeom>
          <a:solidFill>
            <a:srgbClr val="F5F9FD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Ink Free" panose="03080402000500000000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D5475E-5674-5D1D-465D-964EA186D116}"/>
              </a:ext>
            </a:extLst>
          </p:cNvPr>
          <p:cNvSpPr txBox="1"/>
          <p:nvPr/>
        </p:nvSpPr>
        <p:spPr>
          <a:xfrm>
            <a:off x="3710133" y="444052"/>
            <a:ext cx="1049079" cy="27699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nk Free" panose="03080402000500000000" pitchFamily="66" charset="0"/>
              </a:rPr>
              <a:t>   Response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582CE-69A9-462A-5261-90CC2CB2950E}"/>
              </a:ext>
            </a:extLst>
          </p:cNvPr>
          <p:cNvSpPr txBox="1"/>
          <p:nvPr/>
        </p:nvSpPr>
        <p:spPr>
          <a:xfrm>
            <a:off x="2147774" y="433601"/>
            <a:ext cx="1049079" cy="27699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Ink Free" panose="03080402000500000000" pitchFamily="66" charset="0"/>
              </a:rPr>
              <a:t>   Request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5D06C5-5FBC-9AD3-7642-AB894E6E0E21}"/>
              </a:ext>
            </a:extLst>
          </p:cNvPr>
          <p:cNvCxnSpPr>
            <a:stCxn id="18" idx="3"/>
          </p:cNvCxnSpPr>
          <p:nvPr/>
        </p:nvCxnSpPr>
        <p:spPr>
          <a:xfrm>
            <a:off x="1321726" y="3558320"/>
            <a:ext cx="888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3BDA6F-77A4-1FA6-B351-55BF3B1EB82D}"/>
              </a:ext>
            </a:extLst>
          </p:cNvPr>
          <p:cNvCxnSpPr>
            <a:stCxn id="19" idx="3"/>
          </p:cNvCxnSpPr>
          <p:nvPr/>
        </p:nvCxnSpPr>
        <p:spPr>
          <a:xfrm flipV="1">
            <a:off x="1321726" y="5578549"/>
            <a:ext cx="888577" cy="11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0E361FC-1B6D-FE67-5111-E0FD077207CE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rot="10800000">
            <a:off x="4834272" y="3501969"/>
            <a:ext cx="1036027" cy="10908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FEB41-0F56-86F6-A3E2-2B17CB1E48EA}"/>
              </a:ext>
            </a:extLst>
          </p:cNvPr>
          <p:cNvCxnSpPr>
            <a:stCxn id="17" idx="1"/>
            <a:endCxn id="21" idx="3"/>
          </p:cNvCxnSpPr>
          <p:nvPr/>
        </p:nvCxnSpPr>
        <p:spPr>
          <a:xfrm rot="10800000" flipV="1">
            <a:off x="4834270" y="4592827"/>
            <a:ext cx="1036028" cy="10827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EA5D644-E470-C79E-E3F3-76F9CBFA4F0C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4834271" y="1948809"/>
            <a:ext cx="983154" cy="7003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C5AB49F-1726-E905-5C64-97F4B98BC7ED}"/>
              </a:ext>
            </a:extLst>
          </p:cNvPr>
          <p:cNvCxnSpPr>
            <a:stCxn id="20" idx="1"/>
            <a:endCxn id="18" idx="2"/>
          </p:cNvCxnSpPr>
          <p:nvPr/>
        </p:nvCxnSpPr>
        <p:spPr>
          <a:xfrm rot="10800000">
            <a:off x="841438" y="4167920"/>
            <a:ext cx="1479414" cy="4596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A2BB2B-E592-5C88-3669-7BA08D06F9A6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3577562" y="2133599"/>
            <a:ext cx="0" cy="325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1DE17BF-577B-AC2E-A226-F102B23ECBBE}"/>
              </a:ext>
            </a:extLst>
          </p:cNvPr>
          <p:cNvCxnSpPr>
            <a:endCxn id="16" idx="0"/>
          </p:cNvCxnSpPr>
          <p:nvPr/>
        </p:nvCxnSpPr>
        <p:spPr>
          <a:xfrm>
            <a:off x="3577560" y="2849526"/>
            <a:ext cx="2" cy="305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54F5A5-7F06-3B78-26F8-3475B1BE74D2}"/>
              </a:ext>
            </a:extLst>
          </p:cNvPr>
          <p:cNvCxnSpPr/>
          <p:nvPr/>
        </p:nvCxnSpPr>
        <p:spPr>
          <a:xfrm flipV="1">
            <a:off x="3577560" y="4812336"/>
            <a:ext cx="0" cy="516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2E5DCC-DCA7-18F1-8466-F64EA5643BC5}"/>
              </a:ext>
            </a:extLst>
          </p:cNvPr>
          <p:cNvSpPr txBox="1"/>
          <p:nvPr/>
        </p:nvSpPr>
        <p:spPr>
          <a:xfrm>
            <a:off x="4576161" y="1710416"/>
            <a:ext cx="2124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Anomaly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 Explainer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58F8D6B-CFE9-41D8-92C3-3D182DD9269C}"/>
              </a:ext>
            </a:extLst>
          </p:cNvPr>
          <p:cNvSpPr txBox="1"/>
          <p:nvPr/>
        </p:nvSpPr>
        <p:spPr>
          <a:xfrm>
            <a:off x="5287703" y="2874262"/>
            <a:ext cx="21245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Ink Free" panose="03080402000500000000" pitchFamily="66" charset="0"/>
              </a:rPr>
              <a:t>Data Assistance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500BD7-E67D-BFDE-B1E0-775BEE71973E}"/>
              </a:ext>
            </a:extLst>
          </p:cNvPr>
          <p:cNvSpPr txBox="1"/>
          <p:nvPr/>
        </p:nvSpPr>
        <p:spPr>
          <a:xfrm>
            <a:off x="7585022" y="995722"/>
            <a:ext cx="39969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Ink Free" panose="03080402000500000000" pitchFamily="66" charset="0"/>
              </a:rPr>
              <a:t>Functionalities that Supports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E99138-49B2-5A72-09FF-ABEC703B3925}"/>
              </a:ext>
            </a:extLst>
          </p:cNvPr>
          <p:cNvSpPr txBox="1"/>
          <p:nvPr/>
        </p:nvSpPr>
        <p:spPr>
          <a:xfrm>
            <a:off x="7585022" y="3335039"/>
            <a:ext cx="32242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200" b="1">
                <a:latin typeface="Ink Free" panose="03080402000500000000" pitchFamily="66" charset="0"/>
              </a:defRPr>
            </a:lvl1pPr>
          </a:lstStyle>
          <a:p>
            <a:r>
              <a:rPr lang="en-US" dirty="0"/>
              <a:t>Potential Use Cases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2F3270-ED11-92DF-C5C8-6B3B125F374F}"/>
              </a:ext>
            </a:extLst>
          </p:cNvPr>
          <p:cNvSpPr txBox="1"/>
          <p:nvPr/>
        </p:nvSpPr>
        <p:spPr>
          <a:xfrm>
            <a:off x="1684181" y="-31867"/>
            <a:ext cx="39969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Ink Free" panose="03080402000500000000" pitchFamily="66" charset="0"/>
              </a:rPr>
              <a:t>AI Driven Prediction &amp; Insight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47FA3C1D-28B7-9766-E526-E4EE8258ED37}"/>
              </a:ext>
            </a:extLst>
          </p:cNvPr>
          <p:cNvCxnSpPr>
            <a:cxnSpLocks/>
          </p:cNvCxnSpPr>
          <p:nvPr/>
        </p:nvCxnSpPr>
        <p:spPr>
          <a:xfrm>
            <a:off x="7421989" y="0"/>
            <a:ext cx="0" cy="68580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Cavolini</vt:lpstr>
      <vt:lpstr>Ink Free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SRINIVASAN</dc:creator>
  <cp:lastModifiedBy>KARTHIKEYAN SRINIVASAN</cp:lastModifiedBy>
  <cp:revision>7</cp:revision>
  <dcterms:created xsi:type="dcterms:W3CDTF">2025-07-23T04:50:17Z</dcterms:created>
  <dcterms:modified xsi:type="dcterms:W3CDTF">2025-07-23T06:37:43Z</dcterms:modified>
</cp:coreProperties>
</file>